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58" r:id="rId4"/>
    <p:sldId id="260" r:id="rId5"/>
    <p:sldId id="256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700808"/>
            <a:ext cx="504056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Сравнение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Олицетворение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Эпитет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Метафора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Ирония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Фразеологизмы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2420888"/>
            <a:ext cx="3960440" cy="432048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(5 класс)</a:t>
            </a:r>
          </a:p>
          <a:p>
            <a:pPr marL="0" indent="0" algn="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Аллегория</a:t>
            </a:r>
            <a:endParaRPr lang="ru-RU" sz="5400" b="1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5400" b="1" dirty="0">
                <a:solidFill>
                  <a:srgbClr val="FF0000"/>
                </a:solidFill>
              </a:rPr>
              <a:t>Гипербола</a:t>
            </a:r>
          </a:p>
          <a:p>
            <a:pPr marL="0" indent="0" algn="r">
              <a:buNone/>
            </a:pPr>
            <a:r>
              <a:rPr lang="ru-RU" sz="5400" b="1" dirty="0">
                <a:solidFill>
                  <a:srgbClr val="FF0000"/>
                </a:solidFill>
              </a:rPr>
              <a:t>Сарказм</a:t>
            </a:r>
          </a:p>
          <a:p>
            <a:pPr marL="0" indent="0" algn="r">
              <a:buNone/>
            </a:pPr>
            <a:r>
              <a:rPr lang="ru-RU" sz="5400" b="1" dirty="0">
                <a:solidFill>
                  <a:srgbClr val="FF0000"/>
                </a:solidFill>
              </a:rPr>
              <a:t>Каламбур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84482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Средства  художественной  выразительности  </a:t>
            </a:r>
            <a:r>
              <a:rPr lang="ru-RU" sz="4800" dirty="0" smtClean="0">
                <a:solidFill>
                  <a:srgbClr val="FFFF00"/>
                </a:solidFill>
              </a:rPr>
              <a:t>речи </a:t>
            </a:r>
            <a:r>
              <a:rPr lang="ru-RU" sz="2800" dirty="0" smtClean="0">
                <a:solidFill>
                  <a:srgbClr val="FFFF00"/>
                </a:solidFill>
              </a:rPr>
              <a:t>(4класс)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0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Вести </a:t>
            </a:r>
            <a:r>
              <a:rPr lang="ru-RU" sz="2800" b="1" dirty="0">
                <a:solidFill>
                  <a:srgbClr val="FF0000"/>
                </a:solidFill>
              </a:rPr>
              <a:t>себя вздорно,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злобно</a:t>
            </a:r>
            <a:r>
              <a:rPr lang="ru-RU" sz="2800" b="1" dirty="0">
                <a:solidFill>
                  <a:srgbClr val="FF0000"/>
                </a:solidFill>
              </a:rPr>
              <a:t>, как сумасшедший. </a:t>
            </a:r>
          </a:p>
          <a:p>
            <a:endParaRPr lang="ru-RU" dirty="0"/>
          </a:p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Происхождение. 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109728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 </a:t>
            </a:r>
            <a:r>
              <a:rPr lang="ru-RU" b="1" dirty="0">
                <a:solidFill>
                  <a:srgbClr val="00B050"/>
                </a:solidFill>
              </a:rPr>
              <a:t>деревне на задворках и свалках вы можете встретить высокие кусты с грязно-желтоватыми, в лиловых прожилках цветками и неприятным запахом. Это и есть белена - очень ядовитое растение. Ее семена напоминают мак, но тот, кто их съест, становится похож на безумного</a:t>
            </a:r>
            <a:r>
              <a:rPr lang="ru-RU" b="1" dirty="0" smtClean="0">
                <a:solidFill>
                  <a:srgbClr val="00B050"/>
                </a:solidFill>
              </a:rPr>
              <a:t>:</a:t>
            </a:r>
          </a:p>
          <a:p>
            <a:pPr marL="109728" indent="0">
              <a:buNone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      бредит</a:t>
            </a:r>
            <a:r>
              <a:rPr lang="ru-RU" b="1" dirty="0">
                <a:solidFill>
                  <a:srgbClr val="00B050"/>
                </a:solidFill>
              </a:rPr>
              <a:t>, </a:t>
            </a:r>
            <a:r>
              <a:rPr lang="ru-RU" b="1" dirty="0" smtClean="0">
                <a:solidFill>
                  <a:srgbClr val="00B050"/>
                </a:solidFill>
              </a:rPr>
              <a:t>буйствует</a:t>
            </a:r>
            <a:r>
              <a:rPr lang="ru-RU" b="1" dirty="0">
                <a:solidFill>
                  <a:srgbClr val="00B050"/>
                </a:solidFill>
              </a:rPr>
              <a:t>, а нередко и умирает.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БЕЛЕНЫ  ОБЪЕСТЬСЯ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3905"/>
            <a:ext cx="25202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38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544616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3200" b="1" dirty="0">
                <a:solidFill>
                  <a:srgbClr val="0070C0"/>
                </a:solidFill>
              </a:rPr>
              <a:t>характеристика одного предмета дается через сопоставление его с другим </a:t>
            </a:r>
            <a:r>
              <a:rPr lang="ru-RU" sz="3200" b="1" dirty="0" smtClean="0">
                <a:solidFill>
                  <a:srgbClr val="0070C0"/>
                </a:solidFill>
              </a:rPr>
              <a:t>предметом. </a:t>
            </a:r>
            <a:r>
              <a:rPr lang="ru-RU" b="1" dirty="0" smtClean="0"/>
              <a:t>Пример: «я сильный</a:t>
            </a:r>
            <a:r>
              <a:rPr lang="ru-RU" b="1" dirty="0"/>
              <a:t>, как </a:t>
            </a:r>
            <a:r>
              <a:rPr lang="ru-RU" b="1" dirty="0" smtClean="0"/>
              <a:t>лев», </a:t>
            </a:r>
          </a:p>
          <a:p>
            <a:pPr marL="109728" indent="0" algn="r">
              <a:buNone/>
            </a:pPr>
            <a:endParaRPr lang="ru-RU" sz="3000" b="1" dirty="0" smtClean="0"/>
          </a:p>
          <a:p>
            <a:pPr marL="109728" indent="0" algn="r">
              <a:buNone/>
            </a:pPr>
            <a:r>
              <a:rPr lang="ru-RU" sz="3000" b="1" dirty="0" smtClean="0"/>
              <a:t>Буря </a:t>
            </a:r>
            <a:r>
              <a:rPr lang="ru-RU" sz="3000" b="1" dirty="0"/>
              <a:t>мглою небо </a:t>
            </a:r>
            <a:r>
              <a:rPr lang="ru-RU" sz="3000" b="1" dirty="0" smtClean="0"/>
              <a:t>кроет,</a:t>
            </a:r>
          </a:p>
          <a:p>
            <a:pPr marL="109728" indent="0" algn="r">
              <a:buNone/>
            </a:pPr>
            <a:r>
              <a:rPr lang="ru-RU" sz="3000" b="1" dirty="0" smtClean="0"/>
              <a:t>Вихри снежные крутя;</a:t>
            </a:r>
          </a:p>
          <a:p>
            <a:pPr marL="109728" indent="0" algn="r">
              <a:buNone/>
            </a:pPr>
            <a:r>
              <a:rPr lang="ru-RU" sz="3000" b="1" dirty="0" smtClean="0"/>
              <a:t>То</a:t>
            </a:r>
            <a:r>
              <a:rPr lang="ru-RU" sz="3000" b="1" dirty="0"/>
              <a:t>, </a:t>
            </a:r>
            <a:r>
              <a:rPr lang="ru-RU" sz="3000" b="1" i="1" u="sng" dirty="0"/>
              <a:t>как зверь </a:t>
            </a:r>
            <a:r>
              <a:rPr lang="ru-RU" sz="3000" b="1" dirty="0"/>
              <a:t>она завоет,</a:t>
            </a:r>
          </a:p>
          <a:p>
            <a:pPr marL="109728" indent="0" algn="r">
              <a:buNone/>
            </a:pPr>
            <a:r>
              <a:rPr lang="ru-RU" sz="3000" b="1" dirty="0" smtClean="0"/>
              <a:t>То </a:t>
            </a:r>
            <a:r>
              <a:rPr lang="ru-RU" sz="3000" b="1" dirty="0"/>
              <a:t>заплачет, </a:t>
            </a:r>
            <a:r>
              <a:rPr lang="ru-RU" sz="3000" b="1" i="1" u="sng" dirty="0"/>
              <a:t>как </a:t>
            </a:r>
            <a:r>
              <a:rPr lang="ru-RU" sz="3000" b="1" i="1" u="sng" dirty="0" smtClean="0"/>
              <a:t>дитя</a:t>
            </a:r>
            <a:r>
              <a:rPr lang="ru-RU" sz="3000" b="1" dirty="0" smtClean="0"/>
              <a:t>… </a:t>
            </a:r>
          </a:p>
          <a:p>
            <a:pPr marL="109728" indent="0" algn="r">
              <a:buNone/>
            </a:pPr>
            <a:r>
              <a:rPr lang="ru-RU" b="1" dirty="0" smtClean="0"/>
              <a:t>(А.С</a:t>
            </a:r>
            <a:r>
              <a:rPr lang="ru-RU" b="1" dirty="0"/>
              <a:t>. </a:t>
            </a:r>
            <a:r>
              <a:rPr lang="ru-RU" b="1" dirty="0" smtClean="0"/>
              <a:t>Пушкин)</a:t>
            </a:r>
          </a:p>
          <a:p>
            <a:pPr marL="109728" lvl="0" indent="0" algn="r">
              <a:buClr>
                <a:srgbClr val="2DA2BF"/>
              </a:buClr>
              <a:buNone/>
            </a:pPr>
            <a:r>
              <a:rPr lang="ru-RU" sz="3200" b="1" dirty="0">
                <a:solidFill>
                  <a:srgbClr val="00B050"/>
                </a:solidFill>
              </a:rPr>
              <a:t>Обычно сравнение выражается с помощью слов «как будто», «точно», «словно», «похоже». </a:t>
            </a:r>
          </a:p>
          <a:p>
            <a:pPr marL="109728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5"/>
            <a:ext cx="374441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3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544616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3600" b="1" dirty="0">
                <a:solidFill>
                  <a:srgbClr val="0070C0"/>
                </a:solidFill>
              </a:rPr>
              <a:t>скрытое образное сравнение,  перенесение свойств одного предмета или явления на </a:t>
            </a:r>
            <a:r>
              <a:rPr lang="ru-RU" sz="3600" b="1" dirty="0" smtClean="0">
                <a:solidFill>
                  <a:srgbClr val="0070C0"/>
                </a:solidFill>
              </a:rPr>
              <a:t>другой.</a:t>
            </a:r>
          </a:p>
          <a:p>
            <a:pPr marL="109728" indent="0">
              <a:buNone/>
            </a:pPr>
            <a:r>
              <a:rPr lang="ru-RU" sz="3600" b="1" dirty="0" smtClean="0"/>
              <a:t>Пример:  «</a:t>
            </a:r>
            <a:r>
              <a:rPr lang="ru-RU" sz="3600" b="1" dirty="0"/>
              <a:t>работа кипит», «лес рук», «тёмная личность», «каменное </a:t>
            </a:r>
            <a:r>
              <a:rPr lang="ru-RU" sz="3600" b="1" dirty="0" smtClean="0"/>
              <a:t>сердце». </a:t>
            </a:r>
          </a:p>
          <a:p>
            <a:pPr marL="109728" indent="0" algn="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В </a:t>
            </a:r>
            <a:r>
              <a:rPr lang="ru-RU" sz="3600" b="1" dirty="0">
                <a:solidFill>
                  <a:srgbClr val="00B050"/>
                </a:solidFill>
              </a:rPr>
              <a:t>метафоре, в отличие от </a:t>
            </a:r>
            <a:r>
              <a:rPr lang="ru-RU" sz="3600" b="1" dirty="0" smtClean="0">
                <a:solidFill>
                  <a:srgbClr val="00B050"/>
                </a:solidFill>
              </a:rPr>
              <a:t>сравнения</a:t>
            </a:r>
            <a:r>
              <a:rPr lang="ru-RU" sz="3600" b="1" dirty="0">
                <a:solidFill>
                  <a:srgbClr val="00B050"/>
                </a:solidFill>
              </a:rPr>
              <a:t>, слова «как», «словно», «как будто» опущены, но подразумеваются.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254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472608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2800" b="1" dirty="0">
                <a:solidFill>
                  <a:srgbClr val="0070C0"/>
                </a:solidFill>
              </a:rPr>
              <a:t>вид метафоры; перенесение свойств одушевленных предметов на неодушевленные  </a:t>
            </a:r>
            <a:r>
              <a:rPr lang="ru-RU" sz="2800" b="1" dirty="0" smtClean="0">
                <a:solidFill>
                  <a:srgbClr val="0070C0"/>
                </a:solidFill>
              </a:rPr>
              <a:t>                               </a:t>
            </a:r>
            <a:r>
              <a:rPr lang="ru-RU" sz="2800" b="1" dirty="0" smtClean="0"/>
              <a:t>Пример: душа </a:t>
            </a:r>
            <a:r>
              <a:rPr lang="ru-RU" sz="2800" b="1" dirty="0"/>
              <a:t>поёт, река </a:t>
            </a:r>
            <a:r>
              <a:rPr lang="ru-RU" sz="2800" b="1" dirty="0" smtClean="0"/>
              <a:t>играет.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Колокольчики </a:t>
            </a:r>
            <a:r>
              <a:rPr lang="ru-RU" sz="2800" b="1" dirty="0"/>
              <a:t>мои</a:t>
            </a:r>
            <a:r>
              <a:rPr lang="ru-RU" sz="2800" b="1" dirty="0" smtClean="0"/>
              <a:t>,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Цветики </a:t>
            </a:r>
            <a:r>
              <a:rPr lang="ru-RU" sz="2800" b="1" dirty="0"/>
              <a:t>степные</a:t>
            </a:r>
            <a:r>
              <a:rPr lang="ru-RU" sz="2800" b="1" dirty="0" smtClean="0"/>
              <a:t>!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Что </a:t>
            </a:r>
            <a:r>
              <a:rPr lang="ru-RU" sz="2800" b="1" i="1" u="sng" dirty="0"/>
              <a:t>глядите</a:t>
            </a:r>
            <a:r>
              <a:rPr lang="ru-RU" sz="2800" b="1" dirty="0"/>
              <a:t> на меня</a:t>
            </a:r>
            <a:r>
              <a:rPr lang="ru-RU" sz="2800" b="1" dirty="0" smtClean="0"/>
              <a:t>,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Тёмно-голубые?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И </a:t>
            </a:r>
            <a:r>
              <a:rPr lang="ru-RU" sz="2800" b="1" dirty="0"/>
              <a:t>о чём звените </a:t>
            </a:r>
            <a:r>
              <a:rPr lang="ru-RU" sz="2800" b="1" dirty="0" smtClean="0"/>
              <a:t>вы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В </a:t>
            </a:r>
            <a:r>
              <a:rPr lang="ru-RU" sz="2800" b="1" dirty="0"/>
              <a:t>день весёлый мая</a:t>
            </a:r>
            <a:r>
              <a:rPr lang="ru-RU" sz="2800" b="1" dirty="0" smtClean="0"/>
              <a:t>,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Средь </a:t>
            </a:r>
            <a:r>
              <a:rPr lang="ru-RU" sz="2800" b="1" dirty="0"/>
              <a:t>некошеной </a:t>
            </a:r>
            <a:r>
              <a:rPr lang="ru-RU" sz="2800" b="1" dirty="0" smtClean="0"/>
              <a:t>травы</a:t>
            </a:r>
            <a:endParaRPr lang="ru-RU" sz="2800" b="1" dirty="0"/>
          </a:p>
          <a:p>
            <a:pPr marL="109728" indent="0" algn="r">
              <a:buNone/>
            </a:pPr>
            <a:r>
              <a:rPr lang="ru-RU" sz="2800" b="1" i="1" u="sng" dirty="0" smtClean="0"/>
              <a:t> </a:t>
            </a:r>
            <a:r>
              <a:rPr lang="ru-RU" sz="2800" b="1" i="1" u="sng" dirty="0"/>
              <a:t>Головой </a:t>
            </a:r>
            <a:r>
              <a:rPr lang="ru-RU" sz="2800" b="1" dirty="0" smtClean="0"/>
              <a:t>качая? </a:t>
            </a:r>
          </a:p>
          <a:p>
            <a:pPr marL="109728" indent="0" algn="r">
              <a:buNone/>
            </a:pPr>
            <a:r>
              <a:rPr lang="ru-RU" sz="2800" b="1" dirty="0" smtClean="0"/>
              <a:t>(А.К</a:t>
            </a:r>
            <a:r>
              <a:rPr lang="ru-RU" sz="2800" b="1" dirty="0"/>
              <a:t>. </a:t>
            </a:r>
            <a:r>
              <a:rPr lang="ru-RU" sz="2800" b="1" dirty="0" smtClean="0"/>
              <a:t>Толстой)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ОЛИЦЕТВОРЕНИЕ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88" y="2564904"/>
            <a:ext cx="3236193" cy="381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09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6388" y="980728"/>
            <a:ext cx="8928992" cy="54726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500" b="1" dirty="0" smtClean="0">
                <a:solidFill>
                  <a:srgbClr val="0070C0"/>
                </a:solidFill>
              </a:rPr>
              <a:t>употребление </a:t>
            </a:r>
            <a:r>
              <a:rPr lang="ru-RU" sz="3500" b="1" dirty="0">
                <a:solidFill>
                  <a:srgbClr val="0070C0"/>
                </a:solidFill>
              </a:rPr>
              <a:t>слов в отрицательном смысле, прямо противоположном буквальному. </a:t>
            </a:r>
            <a:endParaRPr lang="ru-RU" sz="35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200" b="1" dirty="0" smtClean="0"/>
              <a:t>Пример</a:t>
            </a:r>
            <a:r>
              <a:rPr lang="ru-RU" sz="3200" b="1" dirty="0"/>
              <a:t>: «Ну ты храбрец!», </a:t>
            </a: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                            «</a:t>
            </a:r>
            <a:r>
              <a:rPr lang="ru-RU" sz="3200" b="1" dirty="0"/>
              <a:t>Умён-умён</a:t>
            </a:r>
            <a:r>
              <a:rPr lang="ru-RU" sz="3200" b="1" dirty="0" smtClean="0"/>
              <a:t>…».  </a:t>
            </a: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Здесь </a:t>
            </a: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положительные </a:t>
            </a: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высказывания </a:t>
            </a: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имеют </a:t>
            </a: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отрицательный </a:t>
            </a: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подтекст</a:t>
            </a:r>
            <a:r>
              <a:rPr lang="ru-RU" sz="3200" b="1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ИРОНИЯ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43095"/>
            <a:ext cx="327913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10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589240"/>
          </a:xfrm>
        </p:spPr>
        <p:txBody>
          <a:bodyPr>
            <a:normAutofit fontScale="92500" lnSpcReduction="10000"/>
          </a:bodyPr>
          <a:lstStyle/>
          <a:p>
            <a:pPr marL="109728" indent="0" algn="ctr">
              <a:buNone/>
            </a:pPr>
            <a:r>
              <a:rPr lang="ru-RU" sz="2800" b="1" dirty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образное </a:t>
            </a:r>
            <a:r>
              <a:rPr lang="ru-RU" sz="2800" b="1" dirty="0">
                <a:solidFill>
                  <a:srgbClr val="0070C0"/>
                </a:solidFill>
              </a:rPr>
              <a:t>определение,  дающее дополнительную художественную характеристику кому-либо или </a:t>
            </a:r>
            <a:r>
              <a:rPr lang="ru-RU" sz="2800" b="1" dirty="0" smtClean="0">
                <a:solidFill>
                  <a:srgbClr val="0070C0"/>
                </a:solidFill>
              </a:rPr>
              <a:t>чему-либо</a:t>
            </a:r>
          </a:p>
          <a:p>
            <a:pPr marL="109728" indent="0">
              <a:buNone/>
            </a:pPr>
            <a:r>
              <a:rPr lang="ru-RU" sz="2800" b="1" dirty="0" smtClean="0"/>
              <a:t> </a:t>
            </a:r>
          </a:p>
          <a:p>
            <a:pPr marL="109728" indent="0" algn="r">
              <a:buNone/>
            </a:pPr>
            <a:r>
              <a:rPr lang="ru-RU" sz="2800" b="1" dirty="0" smtClean="0"/>
              <a:t>Пример: «парус </a:t>
            </a:r>
            <a:r>
              <a:rPr lang="ru-RU" sz="2800" b="1" dirty="0"/>
              <a:t>одинокий», </a:t>
            </a:r>
            <a:endParaRPr lang="ru-RU" sz="2800" b="1" dirty="0" smtClean="0"/>
          </a:p>
          <a:p>
            <a:pPr marL="109728" indent="0" algn="r">
              <a:buNone/>
            </a:pPr>
            <a:r>
              <a:rPr lang="ru-RU" sz="2800" b="1" dirty="0" smtClean="0"/>
              <a:t>«</a:t>
            </a:r>
            <a:r>
              <a:rPr lang="ru-RU" sz="2800" b="1" dirty="0"/>
              <a:t>роща золотая</a:t>
            </a:r>
            <a:r>
              <a:rPr lang="ru-RU" sz="2800" b="1" dirty="0" smtClean="0"/>
              <a:t>»</a:t>
            </a:r>
          </a:p>
          <a:p>
            <a:pPr marL="109728" indent="0">
              <a:buNone/>
            </a:pPr>
            <a:endParaRPr lang="ru-RU" sz="2800" b="1" dirty="0"/>
          </a:p>
          <a:p>
            <a:pPr marL="109728" indent="0" algn="r">
              <a:buNone/>
            </a:pPr>
            <a:r>
              <a:rPr lang="ru-RU" sz="2800" b="1" dirty="0"/>
              <a:t>Но люблю я, </a:t>
            </a:r>
            <a:r>
              <a:rPr lang="ru-RU" sz="2800" b="1" i="1" u="sng" dirty="0"/>
              <a:t>весна золотая</a:t>
            </a:r>
            <a:r>
              <a:rPr lang="ru-RU" sz="2800" b="1" dirty="0"/>
              <a:t>, </a:t>
            </a:r>
          </a:p>
          <a:p>
            <a:pPr marL="109728" indent="0" algn="r">
              <a:buNone/>
            </a:pPr>
            <a:r>
              <a:rPr lang="ru-RU" sz="2800" b="1" dirty="0"/>
              <a:t>Твой </a:t>
            </a:r>
            <a:r>
              <a:rPr lang="ru-RU" sz="2800" b="1" i="1" u="sng" dirty="0"/>
              <a:t>сплошной, </a:t>
            </a:r>
            <a:endParaRPr lang="ru-RU" sz="2800" b="1" i="1" u="sng" dirty="0" smtClean="0"/>
          </a:p>
          <a:p>
            <a:pPr marL="109728" indent="0" algn="r">
              <a:buNone/>
            </a:pPr>
            <a:r>
              <a:rPr lang="ru-RU" sz="2800" b="1" i="1" u="sng" dirty="0" smtClean="0"/>
              <a:t>чудно </a:t>
            </a:r>
            <a:r>
              <a:rPr lang="ru-RU" sz="2800" b="1" i="1" u="sng" dirty="0"/>
              <a:t>смешанный шум</a:t>
            </a:r>
            <a:r>
              <a:rPr lang="ru-RU" sz="2800" b="1" dirty="0"/>
              <a:t>;</a:t>
            </a:r>
          </a:p>
          <a:p>
            <a:pPr marL="109728" indent="0" algn="r">
              <a:buNone/>
            </a:pPr>
            <a:r>
              <a:rPr lang="ru-RU" sz="2800" b="1" dirty="0"/>
              <a:t>Ты ликуешь, на миг не смолкая, </a:t>
            </a:r>
          </a:p>
          <a:p>
            <a:pPr marL="109728" indent="0" algn="r">
              <a:buNone/>
            </a:pPr>
            <a:r>
              <a:rPr lang="ru-RU" sz="2800" b="1" dirty="0"/>
              <a:t>Как дитя без заботы и дум</a:t>
            </a:r>
            <a:r>
              <a:rPr lang="ru-RU" sz="2800" b="1" dirty="0" smtClean="0"/>
              <a:t>... </a:t>
            </a:r>
          </a:p>
          <a:p>
            <a:pPr marL="109728" indent="0" algn="r">
              <a:buNone/>
            </a:pPr>
            <a:r>
              <a:rPr lang="ru-RU" sz="2800" b="1" dirty="0" smtClean="0"/>
              <a:t>(Н</a:t>
            </a:r>
            <a:r>
              <a:rPr lang="ru-RU" sz="2800" b="1" dirty="0"/>
              <a:t>. </a:t>
            </a:r>
            <a:r>
              <a:rPr lang="ru-RU" sz="2800" b="1" dirty="0" smtClean="0"/>
              <a:t>Некрасов)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ЭПИТЕТ 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2561570" cy="3413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363589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62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544616"/>
          </a:xfrm>
        </p:spPr>
        <p:txBody>
          <a:bodyPr/>
          <a:lstStyle/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о</a:t>
            </a:r>
            <a:r>
              <a:rPr lang="ru-RU" b="1" dirty="0" smtClean="0">
                <a:solidFill>
                  <a:srgbClr val="0070C0"/>
                </a:solidFill>
              </a:rPr>
              <a:t>бразные, устойчивые выражения, употребляемые в разных языках для создания более выразительной характеристики героя или явления.</a:t>
            </a:r>
          </a:p>
          <a:p>
            <a:pPr marL="109728" indent="0">
              <a:buNone/>
            </a:pPr>
            <a:r>
              <a:rPr lang="ru-RU" b="1" dirty="0" smtClean="0"/>
              <a:t>Пример:   бить баклуши,</a:t>
            </a:r>
          </a:p>
          <a:p>
            <a:pPr marL="109728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считать ворон,</a:t>
            </a:r>
          </a:p>
          <a:p>
            <a:pPr marL="109728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горе луковое,</a:t>
            </a:r>
          </a:p>
          <a:p>
            <a:pPr marL="109728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глухая тетеря,</a:t>
            </a:r>
          </a:p>
          <a:p>
            <a:pPr marL="109728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баюшки-баю </a:t>
            </a:r>
          </a:p>
          <a:p>
            <a:pPr marL="109728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</a:t>
            </a:r>
            <a:r>
              <a:rPr lang="ru-RU" dirty="0" smtClean="0"/>
              <a:t>и другие.</a:t>
            </a:r>
          </a:p>
          <a:p>
            <a:pPr marL="109728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ФРАЗЕОЛОГИЗМЫ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13" y="2780928"/>
            <a:ext cx="338437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532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фразеологизмы в картинках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504" y="0"/>
            <a:ext cx="9036496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41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/>
          <a:lstStyle/>
          <a:p>
            <a:pPr marL="109728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Найти и записать </a:t>
            </a:r>
            <a:r>
              <a:rPr lang="ru-RU" sz="4000" b="1" dirty="0" smtClean="0">
                <a:solidFill>
                  <a:srgbClr val="FF0000"/>
                </a:solidFill>
              </a:rPr>
              <a:t>фразеологизмы</a:t>
            </a:r>
            <a:r>
              <a:rPr lang="ru-RU" sz="4000" b="1" dirty="0" smtClean="0">
                <a:solidFill>
                  <a:srgbClr val="00B050"/>
                </a:solidFill>
              </a:rPr>
              <a:t> со словами: рот (губы), голова, нос, рука, голова, язык, уши, зуб.</a:t>
            </a:r>
          </a:p>
          <a:p>
            <a:pPr marL="109728" indent="0">
              <a:buNone/>
            </a:pPr>
            <a:endParaRPr lang="ru-RU" sz="4000" b="1" dirty="0">
              <a:solidFill>
                <a:srgbClr val="00B050"/>
              </a:solidFill>
            </a:endParaRPr>
          </a:p>
          <a:p>
            <a:pPr marL="109728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Уметь объяснять их значение.</a:t>
            </a:r>
          </a:p>
          <a:p>
            <a:pPr marL="109728" indent="0"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pPr marL="109728" indent="0">
              <a:buNone/>
            </a:pP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Домашнее  задание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383</TotalTime>
  <Words>436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Средства  художественной  выразительности  речи (4класс)</vt:lpstr>
      <vt:lpstr>СРАВНЕНИЕ</vt:lpstr>
      <vt:lpstr>МЕТАФОРА</vt:lpstr>
      <vt:lpstr>ОЛИЦЕТВОРЕНИЕ</vt:lpstr>
      <vt:lpstr>ИРОНИЯ</vt:lpstr>
      <vt:lpstr>ЭПИТЕТ </vt:lpstr>
      <vt:lpstr>ФРАЗЕОЛОГИЗМЫ</vt:lpstr>
      <vt:lpstr>Презентация PowerPoint</vt:lpstr>
      <vt:lpstr>Домашнее  задание</vt:lpstr>
      <vt:lpstr>БЕЛЕНЫ  ОБЪЕСТЬСЯ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Ирония</dc:title>
  <dc:creator>Светлана Викторовна</dc:creator>
  <cp:lastModifiedBy>Светлана Викторовна</cp:lastModifiedBy>
  <cp:revision>13</cp:revision>
  <dcterms:created xsi:type="dcterms:W3CDTF">2013-11-21T04:37:50Z</dcterms:created>
  <dcterms:modified xsi:type="dcterms:W3CDTF">2013-11-29T10:00:58Z</dcterms:modified>
</cp:coreProperties>
</file>