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5" r:id="rId22"/>
    <p:sldId id="276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E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15" autoAdjust="0"/>
  </p:normalViewPr>
  <p:slideViewPr>
    <p:cSldViewPr>
      <p:cViewPr>
        <p:scale>
          <a:sx n="70" d="100"/>
          <a:sy n="70" d="100"/>
        </p:scale>
        <p:origin x="-138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4708-A8BC-4470-8017-06B78E19877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2B16-6BC5-4DAE-A34C-D2E16C77F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096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4708-A8BC-4470-8017-06B78E19877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2B16-6BC5-4DAE-A34C-D2E16C77F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050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4708-A8BC-4470-8017-06B78E19877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2B16-6BC5-4DAE-A34C-D2E16C77F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004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4708-A8BC-4470-8017-06B78E19877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2B16-6BC5-4DAE-A34C-D2E16C77F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071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4708-A8BC-4470-8017-06B78E19877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2B16-6BC5-4DAE-A34C-D2E16C77F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458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4708-A8BC-4470-8017-06B78E19877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2B16-6BC5-4DAE-A34C-D2E16C77F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143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4708-A8BC-4470-8017-06B78E19877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2B16-6BC5-4DAE-A34C-D2E16C77F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634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4708-A8BC-4470-8017-06B78E19877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2B16-6BC5-4DAE-A34C-D2E16C77F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519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4708-A8BC-4470-8017-06B78E19877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2B16-6BC5-4DAE-A34C-D2E16C77F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862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4708-A8BC-4470-8017-06B78E19877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2B16-6BC5-4DAE-A34C-D2E16C77F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236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4708-A8BC-4470-8017-06B78E19877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2B16-6BC5-4DAE-A34C-D2E16C77F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769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3675" y="0"/>
            <a:ext cx="9073008" cy="6704455"/>
          </a:xfrm>
          <a:custGeom>
            <a:avLst/>
            <a:gdLst>
              <a:gd name="connsiteX0" fmla="*/ 0 w 9144000"/>
              <a:gd name="connsiteY0" fmla="*/ 0 h 6165304"/>
              <a:gd name="connsiteX1" fmla="*/ 9144000 w 9144000"/>
              <a:gd name="connsiteY1" fmla="*/ 0 h 6165304"/>
              <a:gd name="connsiteX2" fmla="*/ 9144000 w 9144000"/>
              <a:gd name="connsiteY2" fmla="*/ 6165304 h 6165304"/>
              <a:gd name="connsiteX3" fmla="*/ 0 w 9144000"/>
              <a:gd name="connsiteY3" fmla="*/ 6165304 h 6165304"/>
              <a:gd name="connsiteX4" fmla="*/ 0 w 9144000"/>
              <a:gd name="connsiteY4" fmla="*/ 0 h 6165304"/>
              <a:gd name="connsiteX0" fmla="*/ 0 w 9144000"/>
              <a:gd name="connsiteY0" fmla="*/ 0 h 6183059"/>
              <a:gd name="connsiteX1" fmla="*/ 9144000 w 9144000"/>
              <a:gd name="connsiteY1" fmla="*/ 0 h 6183059"/>
              <a:gd name="connsiteX2" fmla="*/ 7892248 w 9144000"/>
              <a:gd name="connsiteY2" fmla="*/ 6183059 h 6183059"/>
              <a:gd name="connsiteX3" fmla="*/ 0 w 9144000"/>
              <a:gd name="connsiteY3" fmla="*/ 6165304 h 6183059"/>
              <a:gd name="connsiteX4" fmla="*/ 0 w 9144000"/>
              <a:gd name="connsiteY4" fmla="*/ 0 h 6183059"/>
              <a:gd name="connsiteX0" fmla="*/ 0 w 9144000"/>
              <a:gd name="connsiteY0" fmla="*/ 0 h 6183059"/>
              <a:gd name="connsiteX1" fmla="*/ 9144000 w 9144000"/>
              <a:gd name="connsiteY1" fmla="*/ 0 h 6183059"/>
              <a:gd name="connsiteX2" fmla="*/ 7892248 w 9144000"/>
              <a:gd name="connsiteY2" fmla="*/ 6183059 h 6183059"/>
              <a:gd name="connsiteX3" fmla="*/ 0 w 9144000"/>
              <a:gd name="connsiteY3" fmla="*/ 6165304 h 6183059"/>
              <a:gd name="connsiteX4" fmla="*/ 0 w 9144000"/>
              <a:gd name="connsiteY4" fmla="*/ 0 h 6183059"/>
              <a:gd name="connsiteX0" fmla="*/ 419099 w 9563099"/>
              <a:gd name="connsiteY0" fmla="*/ 0 h 6704455"/>
              <a:gd name="connsiteX1" fmla="*/ 9563099 w 9563099"/>
              <a:gd name="connsiteY1" fmla="*/ 0 h 6704455"/>
              <a:gd name="connsiteX2" fmla="*/ 8311347 w 9563099"/>
              <a:gd name="connsiteY2" fmla="*/ 6183059 h 6704455"/>
              <a:gd name="connsiteX3" fmla="*/ 649918 w 9563099"/>
              <a:gd name="connsiteY3" fmla="*/ 6400800 h 6704455"/>
              <a:gd name="connsiteX4" fmla="*/ 419099 w 9563099"/>
              <a:gd name="connsiteY4" fmla="*/ 6165304 h 6704455"/>
              <a:gd name="connsiteX5" fmla="*/ 419099 w 9563099"/>
              <a:gd name="connsiteY5" fmla="*/ 0 h 6704455"/>
              <a:gd name="connsiteX0" fmla="*/ 316172 w 9460172"/>
              <a:gd name="connsiteY0" fmla="*/ 0 h 6704455"/>
              <a:gd name="connsiteX1" fmla="*/ 9460172 w 9460172"/>
              <a:gd name="connsiteY1" fmla="*/ 0 h 6704455"/>
              <a:gd name="connsiteX2" fmla="*/ 8208420 w 9460172"/>
              <a:gd name="connsiteY2" fmla="*/ 6183059 h 6704455"/>
              <a:gd name="connsiteX3" fmla="*/ 546991 w 9460172"/>
              <a:gd name="connsiteY3" fmla="*/ 6400800 h 6704455"/>
              <a:gd name="connsiteX4" fmla="*/ 671280 w 9460172"/>
              <a:gd name="connsiteY4" fmla="*/ 6019060 h 6704455"/>
              <a:gd name="connsiteX5" fmla="*/ 316172 w 9460172"/>
              <a:gd name="connsiteY5" fmla="*/ 6165304 h 6704455"/>
              <a:gd name="connsiteX6" fmla="*/ 316172 w 9460172"/>
              <a:gd name="connsiteY6" fmla="*/ 0 h 6704455"/>
              <a:gd name="connsiteX0" fmla="*/ 316172 w 9460172"/>
              <a:gd name="connsiteY0" fmla="*/ 0 h 6704455"/>
              <a:gd name="connsiteX1" fmla="*/ 9460172 w 9460172"/>
              <a:gd name="connsiteY1" fmla="*/ 0 h 6704455"/>
              <a:gd name="connsiteX2" fmla="*/ 8208420 w 9460172"/>
              <a:gd name="connsiteY2" fmla="*/ 6183059 h 6704455"/>
              <a:gd name="connsiteX3" fmla="*/ 546991 w 9460172"/>
              <a:gd name="connsiteY3" fmla="*/ 6400800 h 6704455"/>
              <a:gd name="connsiteX4" fmla="*/ 671280 w 9460172"/>
              <a:gd name="connsiteY4" fmla="*/ 6019060 h 6704455"/>
              <a:gd name="connsiteX5" fmla="*/ 467092 w 9460172"/>
              <a:gd name="connsiteY5" fmla="*/ 6187736 h 6704455"/>
              <a:gd name="connsiteX6" fmla="*/ 316172 w 9460172"/>
              <a:gd name="connsiteY6" fmla="*/ 6165304 h 6704455"/>
              <a:gd name="connsiteX7" fmla="*/ 316172 w 9460172"/>
              <a:gd name="connsiteY7" fmla="*/ 0 h 6704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60172" h="6704455">
                <a:moveTo>
                  <a:pt x="316172" y="0"/>
                </a:moveTo>
                <a:lnTo>
                  <a:pt x="9460172" y="0"/>
                </a:lnTo>
                <a:lnTo>
                  <a:pt x="8208420" y="6183059"/>
                </a:lnTo>
                <a:cubicBezTo>
                  <a:pt x="6688859" y="7209909"/>
                  <a:pt x="1862366" y="6403759"/>
                  <a:pt x="546991" y="6400800"/>
                </a:cubicBezTo>
                <a:cubicBezTo>
                  <a:pt x="-769863" y="6435610"/>
                  <a:pt x="709750" y="6058309"/>
                  <a:pt x="671280" y="6019060"/>
                </a:cubicBezTo>
                <a:cubicBezTo>
                  <a:pt x="647606" y="6045693"/>
                  <a:pt x="526277" y="6163362"/>
                  <a:pt x="467092" y="6187736"/>
                </a:cubicBezTo>
                <a:cubicBezTo>
                  <a:pt x="407907" y="6212110"/>
                  <a:pt x="330968" y="7258737"/>
                  <a:pt x="316172" y="6165304"/>
                </a:cubicBezTo>
                <a:lnTo>
                  <a:pt x="316172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04708-A8BC-4470-8017-06B78E19877D}" type="datetimeFigureOut">
              <a:rPr lang="ru-RU" smtClean="0"/>
              <a:t>08.01.2019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F2B16-6BC5-4DAE-A34C-D2E16C77F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820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9050">
            <a:solidFill>
              <a:schemeClr val="tx2">
                <a:tint val="1000"/>
              </a:schemeClr>
            </a:solidFill>
            <a:prstDash val="solid"/>
          </a:ln>
          <a:solidFill>
            <a:schemeClr val="accent3">
              <a:lumMod val="75000"/>
            </a:schemeClr>
          </a:solidFill>
          <a:effectLst>
            <a:outerShdw blurRad="50000" dist="50800" dir="7500000" algn="tl">
              <a:srgbClr val="000000">
                <a:shade val="5000"/>
                <a:alpha val="35000"/>
              </a:srgbClr>
            </a:outerShdw>
          </a:effectLst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0" kern="1200">
          <a:solidFill>
            <a:srgbClr val="323E1A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kern="1200">
          <a:solidFill>
            <a:srgbClr val="323E1A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0" kern="1200">
          <a:solidFill>
            <a:srgbClr val="323E1A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0" kern="1200">
          <a:solidFill>
            <a:srgbClr val="323E1A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kern="1200">
          <a:solidFill>
            <a:srgbClr val="323E1A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%D0%98%D0%B7%D0%BE%D0%B1%D1%80%D0%B0%D0%B6%D0%B5%D0%BD%D0%B8%D0%B5:FluorescentCells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44008" y="5229200"/>
            <a:ext cx="4248472" cy="151216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323E1A"/>
                </a:solidFill>
              </a:rPr>
              <a:t>Строение </a:t>
            </a:r>
            <a:r>
              <a:rPr lang="ru-RU" sz="5400" dirty="0" err="1" smtClean="0">
                <a:solidFill>
                  <a:srgbClr val="323E1A"/>
                </a:solidFill>
              </a:rPr>
              <a:t>эукариотической</a:t>
            </a:r>
            <a:r>
              <a:rPr lang="ru-RU" sz="5400" dirty="0" smtClean="0">
                <a:solidFill>
                  <a:srgbClr val="323E1A"/>
                </a:solidFill>
              </a:rPr>
              <a:t> клетки</a:t>
            </a:r>
            <a:endParaRPr lang="ru-RU" sz="5400" dirty="0">
              <a:solidFill>
                <a:srgbClr val="323E1A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4008" y="5373216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Панина Наталья Николаевна,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Учитель биологии МБОУ «Средняя общеобразовательная школа №49» г. Новокузнецк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88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84891" y="579556"/>
            <a:ext cx="2303463" cy="4011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322155" y="519063"/>
            <a:ext cx="2228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Georgia" pitchFamily="18" charset="0"/>
              </a:rPr>
              <a:t>Цитоскелет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9334" y="980728"/>
            <a:ext cx="8391138" cy="56166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9334" y="1125324"/>
            <a:ext cx="62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Пронизывает всю цитоплазму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9334" y="1541458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Представлен: микротрубочками, </a:t>
            </a:r>
            <a:r>
              <a:rPr lang="ru-RU" sz="2000" b="1" dirty="0" err="1" smtClean="0">
                <a:latin typeface="Georgia" pitchFamily="18" charset="0"/>
              </a:rPr>
              <a:t>филаментами</a:t>
            </a:r>
            <a:r>
              <a:rPr lang="ru-RU" sz="2000" b="1" dirty="0" smtClean="0">
                <a:latin typeface="Georgia" pitchFamily="18" charset="0"/>
              </a:rPr>
              <a:t> и </a:t>
            </a:r>
            <a:r>
              <a:rPr lang="ru-RU" sz="2000" b="1" dirty="0" err="1" smtClean="0">
                <a:latin typeface="Georgia" pitchFamily="18" charset="0"/>
              </a:rPr>
              <a:t>микрофиламентами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9334" y="2249344"/>
            <a:ext cx="83911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>
                <a:latin typeface="Georgia" pitchFamily="18" charset="0"/>
              </a:rPr>
              <a:t>1) Микротрубочки </a:t>
            </a:r>
            <a:r>
              <a:rPr lang="ru-RU" sz="2000" b="1" i="1" dirty="0" smtClean="0">
                <a:latin typeface="Georgia" pitchFamily="18" charset="0"/>
              </a:rPr>
              <a:t>– это полые цилиндры, состоящие из белка </a:t>
            </a:r>
            <a:r>
              <a:rPr lang="ru-RU" sz="2000" b="1" i="1" dirty="0" err="1" smtClean="0">
                <a:latin typeface="Georgia" pitchFamily="18" charset="0"/>
              </a:rPr>
              <a:t>тубулина</a:t>
            </a:r>
            <a:r>
              <a:rPr lang="ru-RU" sz="2000" b="1" i="1" dirty="0" smtClean="0">
                <a:latin typeface="Georgia" pitchFamily="18" charset="0"/>
              </a:rPr>
              <a:t>.</a:t>
            </a:r>
          </a:p>
          <a:p>
            <a:r>
              <a:rPr lang="ru-RU" sz="2000" b="1" i="1" dirty="0" smtClean="0">
                <a:latin typeface="Georgia" pitchFamily="18" charset="0"/>
              </a:rPr>
              <a:t>Функции: опора, препятствуют растяжению и сжатию; служат «рельсами» для перемещения мембранных пузырьков; направляют ток цитоплазмы</a:t>
            </a: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9334" y="3880560"/>
            <a:ext cx="83911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2)</a:t>
            </a:r>
            <a:r>
              <a:rPr lang="ru-RU" sz="2000" b="1" i="1" u="sng" dirty="0" smtClean="0">
                <a:latin typeface="Georgia" pitchFamily="18" charset="0"/>
              </a:rPr>
              <a:t> </a:t>
            </a:r>
            <a:r>
              <a:rPr lang="ru-RU" sz="2000" b="1" i="1" u="sng" dirty="0" err="1" smtClean="0">
                <a:latin typeface="Georgia" pitchFamily="18" charset="0"/>
              </a:rPr>
              <a:t>Микрофиламенты</a:t>
            </a:r>
            <a:r>
              <a:rPr lang="ru-RU" sz="2000" b="1" i="1" u="sng" dirty="0" smtClean="0">
                <a:latin typeface="Georgia" pitchFamily="18" charset="0"/>
              </a:rPr>
              <a:t> </a:t>
            </a:r>
            <a:r>
              <a:rPr lang="ru-RU" sz="2000" b="1" i="1" dirty="0" smtClean="0">
                <a:latin typeface="Georgia" pitchFamily="18" charset="0"/>
              </a:rPr>
              <a:t>– состоят из молекул белка актина.</a:t>
            </a:r>
          </a:p>
          <a:p>
            <a:r>
              <a:rPr lang="ru-RU" sz="2000" b="1" i="1" dirty="0" smtClean="0">
                <a:latin typeface="Georgia" pitchFamily="18" charset="0"/>
              </a:rPr>
              <a:t>Расположены около цитоплазматической мембраны. Участвуют в изменении формы (фагоцитоз, </a:t>
            </a:r>
            <a:r>
              <a:rPr lang="ru-RU" sz="2000" b="1" i="1" dirty="0" err="1" smtClean="0">
                <a:latin typeface="Georgia" pitchFamily="18" charset="0"/>
              </a:rPr>
              <a:t>пиноцитоз</a:t>
            </a:r>
            <a:r>
              <a:rPr lang="ru-RU" sz="2000" b="1" i="1" dirty="0" smtClean="0">
                <a:latin typeface="Georgia" pitchFamily="18" charset="0"/>
              </a:rPr>
              <a:t>) </a:t>
            </a: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9334" y="5203999"/>
            <a:ext cx="83911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3) Промежуточные </a:t>
            </a:r>
            <a:r>
              <a:rPr lang="ru-RU" sz="2000" b="1" i="1" dirty="0" err="1" smtClean="0">
                <a:latin typeface="Georgia" pitchFamily="18" charset="0"/>
              </a:rPr>
              <a:t>филаменты</a:t>
            </a:r>
            <a:r>
              <a:rPr lang="ru-RU" sz="2000" b="1" i="1" dirty="0" smtClean="0">
                <a:latin typeface="Georgia" pitchFamily="18" charset="0"/>
              </a:rPr>
              <a:t> – состоят из кератина и других фибриллярных белков.</a:t>
            </a:r>
          </a:p>
          <a:p>
            <a:r>
              <a:rPr lang="ru-RU" sz="2000" b="1" i="1" dirty="0" smtClean="0">
                <a:latin typeface="Georgia" pitchFamily="18" charset="0"/>
              </a:rPr>
              <a:t>Предназначены для выдерживания механических нагрузок на разрыв</a:t>
            </a: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63688" y="95090"/>
            <a:ext cx="5400600" cy="4011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57398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err="1" smtClean="0">
                <a:latin typeface="Georgia" pitchFamily="18" charset="0"/>
              </a:rPr>
              <a:t>Немембранные</a:t>
            </a:r>
            <a:r>
              <a:rPr lang="ru-RU" sz="2400" b="1" i="1" u="sng" dirty="0" smtClean="0">
                <a:latin typeface="Georgia" pitchFamily="18" charset="0"/>
              </a:rPr>
              <a:t> органоиды</a:t>
            </a:r>
            <a:endParaRPr lang="ru-RU" sz="2400" b="1" i="1" u="sng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73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32040" y="764704"/>
            <a:ext cx="3456384" cy="28083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" name="Picture 9" descr="Цитоскелет эукариот. Актиновые микрофиламенты окрашены в красный, микротрубочки — в зеленый, ядра клеток — в голубой цвет.">
            <a:hlinkClick r:id="rId2" tooltip="Цитоскелет эукариот. Актиновые микрофиламенты окрашены в красный, микротрубочки — в зеленый, ядра клеток — в голубой цвет.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3153"/>
            <a:ext cx="439248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4932040" y="895848"/>
            <a:ext cx="3456384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sz="2000" b="1" dirty="0">
              <a:latin typeface="Georgia" pitchFamily="18" charset="0"/>
            </a:endParaRPr>
          </a:p>
          <a:p>
            <a:pPr eaLnBrk="1" hangingPunct="1"/>
            <a:r>
              <a:rPr lang="ru-RU" sz="2000" b="1" dirty="0" err="1" smtClean="0">
                <a:latin typeface="Georgia" pitchFamily="18" charset="0"/>
              </a:rPr>
              <a:t>Актиновые</a:t>
            </a:r>
            <a:r>
              <a:rPr lang="ru-RU" sz="2000" b="1" dirty="0" smtClean="0">
                <a:latin typeface="Georgia" pitchFamily="18" charset="0"/>
              </a:rPr>
              <a:t> </a:t>
            </a:r>
            <a:r>
              <a:rPr lang="ru-RU" sz="2000" b="1" dirty="0" err="1">
                <a:latin typeface="Georgia" pitchFamily="18" charset="0"/>
              </a:rPr>
              <a:t>микрофиламенты</a:t>
            </a:r>
            <a:r>
              <a:rPr lang="ru-RU" sz="2000" b="1" dirty="0">
                <a:latin typeface="Georgia" pitchFamily="18" charset="0"/>
              </a:rPr>
              <a:t> окрашены в красный, микротрубочки — в зеленый, ядра клеток — в голубой цвет.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02303" y="4815641"/>
            <a:ext cx="31229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err="1">
                <a:latin typeface="Georgia" pitchFamily="18" charset="0"/>
              </a:rPr>
              <a:t>Цитоскелет</a:t>
            </a:r>
            <a:r>
              <a:rPr lang="ru-RU" sz="2000" b="1" dirty="0">
                <a:latin typeface="Georgia" pitchFamily="18" charset="0"/>
              </a:rPr>
              <a:t> эукариот</a:t>
            </a:r>
          </a:p>
        </p:txBody>
      </p:sp>
    </p:spTree>
    <p:extLst>
      <p:ext uri="{BB962C8B-B14F-4D97-AF65-F5344CB8AC3E}">
        <p14:creationId xmlns:p14="http://schemas.microsoft.com/office/powerpoint/2010/main" val="241774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80607" y="258012"/>
            <a:ext cx="3888432" cy="576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843807" y="315311"/>
            <a:ext cx="3528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Клеточный центр</a:t>
            </a:r>
            <a:endParaRPr lang="ru-RU" sz="2400" b="1" dirty="0">
              <a:latin typeface="Georgia" pitchFamily="18" charset="0"/>
            </a:endParaRPr>
          </a:p>
        </p:txBody>
      </p:sp>
      <p:pic>
        <p:nvPicPr>
          <p:cNvPr id="1028" name="Picture 4" descr="ÐÐ°ÑÑÐ¸Ð½ÐºÐ¸ Ð¿Ð¾ Ð·Ð°Ð¿ÑÐ¾ÑÑ ÐºÐ»ÐµÑÐ¾ÑÐ½ÑÐ¹ ÑÐµÐ½ÑÑ ÑÑÑÐ¾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42" y="834274"/>
            <a:ext cx="5500515" cy="360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31142" y="4445340"/>
            <a:ext cx="8085274" cy="22240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3338" y="4445341"/>
            <a:ext cx="8003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Georgia" pitchFamily="18" charset="0"/>
              </a:rPr>
              <a:t>Состоит из 2-х центриолей и микротрубочек. </a:t>
            </a:r>
          </a:p>
          <a:p>
            <a:r>
              <a:rPr lang="ru-RU" b="1" i="1" dirty="0" smtClean="0">
                <a:latin typeface="Georgia" pitchFamily="18" charset="0"/>
              </a:rPr>
              <a:t>Центриоль состоит из 9 триплетов микротрубочек, расположенных по окружности.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338" y="5319698"/>
            <a:ext cx="80030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  <a:latin typeface="Georgia" pitchFamily="18" charset="0"/>
              </a:rPr>
              <a:t>Функции: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Организация </a:t>
            </a:r>
            <a:r>
              <a:rPr lang="ru-RU" b="1" i="1" dirty="0" err="1" smtClean="0">
                <a:solidFill>
                  <a:srgbClr val="C00000"/>
                </a:solidFill>
                <a:latin typeface="Georgia" pitchFamily="18" charset="0"/>
              </a:rPr>
              <a:t>цитоскелета</a:t>
            </a: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Участие в деление клетки (образует веретено деления);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Образование жгутиков и ресничек</a:t>
            </a:r>
          </a:p>
          <a:p>
            <a:endParaRPr lang="ru-RU" b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31657" y="1077445"/>
            <a:ext cx="2699264" cy="158295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31657" y="1268760"/>
            <a:ext cx="269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Есть у животных и низших растений.</a:t>
            </a:r>
          </a:p>
          <a:p>
            <a:pPr algn="ctr"/>
            <a:r>
              <a:rPr lang="ru-RU" b="1" dirty="0" smtClean="0">
                <a:latin typeface="Georgia" pitchFamily="18" charset="0"/>
              </a:rPr>
              <a:t>У высших растений отсутствует!</a:t>
            </a:r>
            <a:endParaRPr lang="ru-RU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2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258012"/>
            <a:ext cx="2736304" cy="576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43807" y="315311"/>
            <a:ext cx="3528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Рибосомы</a:t>
            </a:r>
            <a:endParaRPr lang="ru-RU" sz="2400" b="1" dirty="0">
              <a:latin typeface="Georgia" pitchFamily="18" charset="0"/>
            </a:endParaRPr>
          </a:p>
        </p:txBody>
      </p:sp>
      <p:pic>
        <p:nvPicPr>
          <p:cNvPr id="3074" name="Picture 2" descr="ÐÐ°ÑÑÐ¸Ð½ÐºÐ¸ Ð¿Ð¾ Ð·Ð°Ð¿ÑÐ¾ÑÑ ÑÐ¸Ð±Ð¾ÑÐ¾Ð¼Ñ ÑÑÑÐ¾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962" y="834274"/>
            <a:ext cx="376450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 flipV="1">
            <a:off x="6016054" y="1999876"/>
            <a:ext cx="1080120" cy="72008"/>
          </a:xfrm>
          <a:prstGeom prst="line">
            <a:avLst/>
          </a:prstGeom>
          <a:ln>
            <a:solidFill>
              <a:srgbClr val="323E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092261" y="1761185"/>
            <a:ext cx="1921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+mj-lt"/>
              </a:rPr>
              <a:t>Функциональный центр</a:t>
            </a:r>
            <a:endParaRPr lang="ru-RU" dirty="0"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9520" y="940016"/>
            <a:ext cx="4212466" cy="56157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1041108"/>
            <a:ext cx="40164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Сферические структуры, состоящие из 2-х субъединиц – большой и малой.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416" y="2317492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Содержат р-РНК и белки.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059" y="2717602"/>
            <a:ext cx="40884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Находятся на ЭПС или свободно располагаются в цитоплазме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3550" y="3733265"/>
            <a:ext cx="41404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Участвуют в образовании </a:t>
            </a:r>
            <a:r>
              <a:rPr lang="ru-RU" sz="2000" b="1" i="1" u="sng" dirty="0" err="1" smtClean="0">
                <a:latin typeface="Georgia" pitchFamily="18" charset="0"/>
              </a:rPr>
              <a:t>полисомы</a:t>
            </a:r>
            <a:r>
              <a:rPr lang="ru-RU" sz="2000" b="1" i="1" u="sng" dirty="0" smtClean="0">
                <a:latin typeface="Georgia" pitchFamily="18" charset="0"/>
              </a:rPr>
              <a:t> </a:t>
            </a:r>
            <a:r>
              <a:rPr lang="ru-RU" sz="2000" b="1" i="1" dirty="0" smtClean="0">
                <a:latin typeface="Georgia" pitchFamily="18" charset="0"/>
              </a:rPr>
              <a:t>– </a:t>
            </a:r>
            <a:r>
              <a:rPr lang="ru-RU" sz="2000" b="1" dirty="0" smtClean="0">
                <a:latin typeface="Georgia" pitchFamily="18" charset="0"/>
              </a:rPr>
              <a:t>это структура, состоящая из и-РНК и нескольких рибосом, расположенных на ней. </a:t>
            </a:r>
            <a:endParaRPr lang="ru-RU" sz="2000" b="1" dirty="0">
              <a:latin typeface="Georgia" pitchFamily="18" charset="0"/>
            </a:endParaRPr>
          </a:p>
        </p:txBody>
      </p:sp>
      <p:pic>
        <p:nvPicPr>
          <p:cNvPr id="3076" name="Picture 4" descr="ÐÐ°ÑÑÐ¸Ð½ÐºÐ¸ Ð¿Ð¾ Ð·Ð°Ð¿ÑÐ¾ÑÑ Ð¿Ð¾Ð»Ð¸ÑÐ¾Ð¼Ð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029" y="3945947"/>
            <a:ext cx="4267200" cy="260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03550" y="5517232"/>
            <a:ext cx="3842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C00000"/>
                </a:solidFill>
                <a:latin typeface="Georgia" pitchFamily="18" charset="0"/>
              </a:rPr>
              <a:t>Функция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– </a:t>
            </a:r>
            <a:r>
              <a:rPr lang="ru-RU" sz="2000" b="1" i="1" dirty="0" smtClean="0">
                <a:solidFill>
                  <a:srgbClr val="C00000"/>
                </a:solidFill>
                <a:latin typeface="Georgia" pitchFamily="18" charset="0"/>
              </a:rPr>
              <a:t>биосинтез белка</a:t>
            </a:r>
            <a:endParaRPr lang="ru-RU" sz="20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32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16632"/>
            <a:ext cx="5832648" cy="576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43397" y="836711"/>
            <a:ext cx="4680519" cy="5960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188640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err="1" smtClean="0">
                <a:latin typeface="Georgia" pitchFamily="18" charset="0"/>
              </a:rPr>
              <a:t>Одномембранные</a:t>
            </a:r>
            <a:r>
              <a:rPr lang="ru-RU" sz="2400" b="1" i="1" u="sng" dirty="0" smtClean="0">
                <a:latin typeface="Georgia" pitchFamily="18" charset="0"/>
              </a:rPr>
              <a:t> органоиды</a:t>
            </a:r>
            <a:endParaRPr lang="ru-RU" sz="2400" b="1" i="1" u="sng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43397" y="836711"/>
            <a:ext cx="48329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Эндоплазматическая сеть (ЭПС)</a:t>
            </a:r>
            <a:endParaRPr lang="ru-RU" sz="2000" b="1" dirty="0">
              <a:latin typeface="Georgia" pitchFamily="18" charset="0"/>
            </a:endParaRPr>
          </a:p>
        </p:txBody>
      </p:sp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603876"/>
            <a:ext cx="5553075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46954" y="1493832"/>
            <a:ext cx="8136903" cy="215481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46953" y="1514465"/>
            <a:ext cx="8136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ЭПС – это система канальцев и полостей, пронизывающая цитоплазму. Образует непрерывную структуру с ядерной мембраной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1" y="2448319"/>
            <a:ext cx="8044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Georgia" pitchFamily="18" charset="0"/>
              </a:rPr>
              <a:t>Виды: </a:t>
            </a:r>
            <a:r>
              <a:rPr lang="ru-RU" b="1" dirty="0" smtClean="0">
                <a:latin typeface="Georgia" pitchFamily="18" charset="0"/>
              </a:rPr>
              <a:t>1) гладкая: синтез липидов и углеводов; резервуар ионов кальция)</a:t>
            </a:r>
          </a:p>
          <a:p>
            <a:r>
              <a:rPr lang="ru-RU" b="1" dirty="0" smtClean="0">
                <a:latin typeface="Georgia" pitchFamily="18" charset="0"/>
              </a:rPr>
              <a:t>2) шероховатая, или гранулярная (на ней находятся рибосомы):синтез </a:t>
            </a:r>
            <a:r>
              <a:rPr lang="ru-RU" b="1" dirty="0">
                <a:latin typeface="Georgia" pitchFamily="18" charset="0"/>
              </a:rPr>
              <a:t>и внутриклеточный транспорт белков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6954" y="4149080"/>
            <a:ext cx="2699264" cy="158295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4340393"/>
            <a:ext cx="2160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C00000"/>
                </a:solidFill>
                <a:latin typeface="Georgia" pitchFamily="18" charset="0"/>
              </a:rPr>
              <a:t>Основная функция 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– </a:t>
            </a:r>
            <a:r>
              <a:rPr lang="ru-RU" sz="2000" b="1" i="1" dirty="0" smtClean="0">
                <a:solidFill>
                  <a:srgbClr val="C00000"/>
                </a:solidFill>
                <a:latin typeface="Georgia" pitchFamily="18" charset="0"/>
              </a:rPr>
              <a:t>транспорт веществ</a:t>
            </a:r>
            <a:endParaRPr lang="ru-RU" sz="20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48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437111"/>
            <a:ext cx="3810000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ÐºÐ¾Ð¼Ð¿Ð»ÐµÐºÑ Ð³Ð¾Ð»ÑÐ´Ð¶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316" y="1124744"/>
            <a:ext cx="4286250" cy="420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03848" y="136666"/>
            <a:ext cx="3193952" cy="5960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211780" y="234660"/>
            <a:ext cx="3121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Аппарат </a:t>
            </a:r>
            <a:r>
              <a:rPr lang="ru-RU" sz="2000" b="1" dirty="0" err="1" smtClean="0">
                <a:latin typeface="Georgia" pitchFamily="18" charset="0"/>
              </a:rPr>
              <a:t>Гольжди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9086" y="792984"/>
            <a:ext cx="4298964" cy="37881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73788" y="1124744"/>
            <a:ext cx="4298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Состоит из цистерн и пузырьков.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3458" y="1494076"/>
            <a:ext cx="41702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  <a:latin typeface="Georgia" pitchFamily="18" charset="0"/>
              </a:rPr>
              <a:t>Функции: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Сортировка и упаковка макромолекул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Транспорт веществ по клетке и к мембране с последующим выделением их из клетки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Участие в образовании лизосом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Накопление веществ</a:t>
            </a:r>
          </a:p>
          <a:p>
            <a:endParaRPr lang="ru-RU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81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¡ÑÑÐ¾ÐµÐ½Ð¸Ðµ Ð»Ð¸Ð·Ð¾ÑÐ¾Ð¼Ñ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6" r="8416" b="46431"/>
          <a:stretch/>
        </p:blipFill>
        <p:spPr bwMode="auto">
          <a:xfrm>
            <a:off x="1331640" y="918277"/>
            <a:ext cx="6482688" cy="2770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03848" y="136666"/>
            <a:ext cx="3193952" cy="5960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347864" y="234660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Лизосомы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768532"/>
            <a:ext cx="7274776" cy="229313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3853670"/>
            <a:ext cx="720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Представляют собой пузырьки, заполненные гидролитическими ферментами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4653136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  <a:latin typeface="Georgia" pitchFamily="18" charset="0"/>
              </a:rPr>
              <a:t>Функции: 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Расщепление полимеров до мономеров, старых частей клетки, даже целых клеток</a:t>
            </a:r>
            <a:endParaRPr lang="ru-RU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86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Ð²Ð°ÐºÑÐ¾Ð»Ñ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352511"/>
            <a:ext cx="2990850" cy="347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08738" y="908720"/>
            <a:ext cx="4298964" cy="49685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136666"/>
            <a:ext cx="3193952" cy="5960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419872" y="234660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Вакуоль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908720"/>
            <a:ext cx="42269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Крупная полость в центре клетки, заполненная клеточным соком.</a:t>
            </a:r>
          </a:p>
          <a:p>
            <a:r>
              <a:rPr lang="ru-RU" b="1" dirty="0" smtClean="0">
                <a:latin typeface="Georgia" pitchFamily="18" charset="0"/>
              </a:rPr>
              <a:t>Встречается у растений, занимая до 90% объема клетки. В молодых клетках может быть несколько вакуолей, которые в дальнейшем сливаются в одну.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12" y="3356992"/>
            <a:ext cx="36852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  <a:latin typeface="Georgia" pitchFamily="18" charset="0"/>
              </a:rPr>
              <a:t>Функции: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Запас воды и различных веществ (в основном белков и сахаров)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Окраска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Поддерживает внутреннее (</a:t>
            </a:r>
            <a:r>
              <a:rPr lang="ru-RU" b="1" i="1" dirty="0" err="1" smtClean="0">
                <a:solidFill>
                  <a:srgbClr val="C00000"/>
                </a:solidFill>
                <a:latin typeface="Georgia" pitchFamily="18" charset="0"/>
              </a:rPr>
              <a:t>тургорное</a:t>
            </a: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) давление клетки</a:t>
            </a:r>
            <a:endParaRPr lang="ru-RU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17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Ð°ÑÑÐ¸Ð½ÐºÐ¸ Ð¿Ð¾ Ð·Ð°Ð¿ÑÐ¾ÑÑ Ð¼Ð¸ÑÐ¾ÑÐ¾Ð½Ð´Ñ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4541"/>
            <a:ext cx="45910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Ð°ÑÑÐ¸Ð½ÐºÐ¸ Ð¿Ð¾ Ð·Ð°Ð¿ÑÐ¾ÑÑ Ð¼Ð¸ÑÐ¾ÑÐ¾Ð½Ð´ÑÐ¸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172" y="4077072"/>
            <a:ext cx="3141079" cy="235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91680" y="116632"/>
            <a:ext cx="5832648" cy="576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979712" y="173930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Georgia" pitchFamily="18" charset="0"/>
              </a:rPr>
              <a:t>Двумембранные</a:t>
            </a:r>
            <a:r>
              <a:rPr lang="ru-RU" sz="2400" b="1" dirty="0" smtClean="0">
                <a:latin typeface="Georgia" pitchFamily="18" charset="0"/>
              </a:rPr>
              <a:t> органоиды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749710"/>
            <a:ext cx="2304256" cy="5960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107438" y="847704"/>
            <a:ext cx="3001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Митохондрии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4520" y="1372747"/>
            <a:ext cx="3830912" cy="511931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854520" y="1628800"/>
            <a:ext cx="3830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Органеллы с двумя мембранами: наружная- гладкая, внутренняя образует выросты – </a:t>
            </a:r>
            <a:r>
              <a:rPr lang="ru-RU" b="1" i="1" u="sng" dirty="0" err="1" smtClean="0">
                <a:latin typeface="Georgia" pitchFamily="18" charset="0"/>
              </a:rPr>
              <a:t>кристы</a:t>
            </a:r>
            <a:r>
              <a:rPr lang="ru-RU" b="1" i="1" u="sng" dirty="0" smtClean="0">
                <a:latin typeface="Georgia" pitchFamily="18" charset="0"/>
              </a:rPr>
              <a:t>, </a:t>
            </a:r>
            <a:r>
              <a:rPr lang="ru-RU" b="1" dirty="0" smtClean="0">
                <a:latin typeface="Georgia" pitchFamily="18" charset="0"/>
              </a:rPr>
              <a:t>на которых находятся ферменты.</a:t>
            </a:r>
          </a:p>
          <a:p>
            <a:r>
              <a:rPr lang="ru-RU" b="1" dirty="0" smtClean="0">
                <a:latin typeface="Georgia" pitchFamily="18" charset="0"/>
              </a:rPr>
              <a:t>Заполнена </a:t>
            </a:r>
            <a:r>
              <a:rPr lang="ru-RU" b="1" i="1" u="sng" dirty="0" smtClean="0">
                <a:latin typeface="Georgia" pitchFamily="18" charset="0"/>
              </a:rPr>
              <a:t>матриксом</a:t>
            </a:r>
            <a:r>
              <a:rPr lang="ru-RU" b="1" dirty="0" smtClean="0">
                <a:latin typeface="Georgia" pitchFamily="18" charset="0"/>
              </a:rPr>
              <a:t>.</a:t>
            </a:r>
          </a:p>
          <a:p>
            <a:r>
              <a:rPr lang="ru-RU" b="1" dirty="0" smtClean="0">
                <a:latin typeface="Georgia" pitchFamily="18" charset="0"/>
              </a:rPr>
              <a:t>Содержит кольцевую ДНК, РНК и рибосомы (обладает </a:t>
            </a:r>
            <a:r>
              <a:rPr lang="ru-RU" b="1" i="1" u="sng" dirty="0" err="1" smtClean="0">
                <a:latin typeface="Georgia" pitchFamily="18" charset="0"/>
              </a:rPr>
              <a:t>полуавтономностью</a:t>
            </a:r>
            <a:r>
              <a:rPr lang="ru-RU" b="1" dirty="0" smtClean="0">
                <a:latin typeface="Georgia" pitchFamily="18" charset="0"/>
              </a:rPr>
              <a:t>)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4520" y="4460736"/>
            <a:ext cx="38309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  <a:latin typeface="Georgia" pitchFamily="18" charset="0"/>
              </a:rPr>
              <a:t>Функция:</a:t>
            </a: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участвуют в энергетическом обмене  клетки (клеточное дыхание), осуществляя синтез АТФ – «энергетические станции клетки»</a:t>
            </a:r>
            <a:endParaRPr lang="ru-RU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61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Ð°ÑÑÐ¸Ð½ÐºÐ¸ Ð¿Ð¾ Ð·Ð°Ð¿ÑÐ¾ÑÑ Ð¿Ð»Ð°ÑÑÐ¸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998823"/>
            <a:ext cx="407670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95736" y="234693"/>
            <a:ext cx="4968552" cy="74603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229016" y="282845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Пластиды </a:t>
            </a:r>
          </a:p>
          <a:p>
            <a:pPr algn="ctr"/>
            <a:r>
              <a:rPr lang="ru-RU" sz="2000" b="1" dirty="0" smtClean="0">
                <a:latin typeface="Georgia" pitchFamily="18" charset="0"/>
              </a:rPr>
              <a:t>(</a:t>
            </a:r>
            <a:r>
              <a:rPr lang="ru-RU" b="1" dirty="0" smtClean="0">
                <a:latin typeface="Georgia" pitchFamily="18" charset="0"/>
              </a:rPr>
              <a:t>содержатся только у растений</a:t>
            </a:r>
            <a:r>
              <a:rPr lang="ru-RU" sz="2000" b="1" dirty="0" smtClean="0">
                <a:latin typeface="Georgia" pitchFamily="18" charset="0"/>
              </a:rPr>
              <a:t>)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0412" y="1123115"/>
            <a:ext cx="4737652" cy="295395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1048" y="4201434"/>
            <a:ext cx="7503320" cy="12722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3606" y="5631863"/>
            <a:ext cx="7510762" cy="10374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32634" y="1275817"/>
            <a:ext cx="47154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1) Хлоропласты (зеленые пластиды)</a:t>
            </a:r>
          </a:p>
          <a:p>
            <a:r>
              <a:rPr lang="ru-RU" b="1" i="1" dirty="0" smtClean="0">
                <a:latin typeface="Georgia" pitchFamily="18" charset="0"/>
              </a:rPr>
              <a:t>Имеют две мембраны</a:t>
            </a:r>
            <a:r>
              <a:rPr lang="ru-RU" b="1" i="1" dirty="0">
                <a:latin typeface="Georgia" pitchFamily="18" charset="0"/>
              </a:rPr>
              <a:t>.</a:t>
            </a:r>
            <a:r>
              <a:rPr lang="ru-RU" b="1" i="1" dirty="0" smtClean="0">
                <a:latin typeface="Georgia" pitchFamily="18" charset="0"/>
              </a:rPr>
              <a:t> Внутренняя мембрана образует плоские мешочки </a:t>
            </a:r>
            <a:r>
              <a:rPr lang="ru-RU" b="1" i="1" u="sng" dirty="0" err="1" smtClean="0">
                <a:latin typeface="Georgia" pitchFamily="18" charset="0"/>
              </a:rPr>
              <a:t>тилакоиды</a:t>
            </a:r>
            <a:r>
              <a:rPr lang="ru-RU" b="1" i="1" dirty="0" smtClean="0">
                <a:latin typeface="Georgia" pitchFamily="18" charset="0"/>
              </a:rPr>
              <a:t>, которые собраны в стопки – </a:t>
            </a:r>
            <a:r>
              <a:rPr lang="ru-RU" b="1" i="1" u="sng" dirty="0" smtClean="0">
                <a:latin typeface="Georgia" pitchFamily="18" charset="0"/>
              </a:rPr>
              <a:t>граны</a:t>
            </a:r>
            <a:r>
              <a:rPr lang="ru-RU" b="1" i="1" dirty="0" smtClean="0">
                <a:latin typeface="Georgia" pitchFamily="18" charset="0"/>
              </a:rPr>
              <a:t>. Заполнена </a:t>
            </a:r>
            <a:r>
              <a:rPr lang="ru-RU" b="1" i="1" u="sng" dirty="0" smtClean="0">
                <a:latin typeface="Georgia" pitchFamily="18" charset="0"/>
              </a:rPr>
              <a:t>стромой</a:t>
            </a:r>
            <a:r>
              <a:rPr lang="ru-RU" b="1" i="1" dirty="0" smtClean="0">
                <a:latin typeface="Georgia" pitchFamily="18" charset="0"/>
              </a:rPr>
              <a:t>. Содержит ДНК, рибосомы (полуавтономный органоид)</a:t>
            </a:r>
          </a:p>
          <a:p>
            <a:r>
              <a:rPr lang="ru-RU" b="1" u="sng" dirty="0" smtClean="0">
                <a:solidFill>
                  <a:srgbClr val="C00000"/>
                </a:solidFill>
                <a:latin typeface="Georgia" pitchFamily="18" charset="0"/>
              </a:rPr>
              <a:t>Функция</a:t>
            </a: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 – фотосинтез.</a:t>
            </a:r>
            <a:endParaRPr lang="ru-RU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9965" y="4293039"/>
            <a:ext cx="73299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2) Хромопласты (оранжевые, красные, желтые пластиды)</a:t>
            </a:r>
          </a:p>
          <a:p>
            <a:r>
              <a:rPr lang="ru-RU" b="1" i="1" dirty="0" smtClean="0">
                <a:latin typeface="Georgia" pitchFamily="18" charset="0"/>
              </a:rPr>
              <a:t>Содержат пигменты.</a:t>
            </a:r>
          </a:p>
          <a:p>
            <a:r>
              <a:rPr lang="ru-RU" b="1" u="sng" dirty="0" smtClean="0">
                <a:solidFill>
                  <a:srgbClr val="C00000"/>
                </a:solidFill>
                <a:latin typeface="Georgia" pitchFamily="18" charset="0"/>
              </a:rPr>
              <a:t>Функция</a:t>
            </a: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 – окраска лепестков, плодов, листьев осенью</a:t>
            </a:r>
            <a:endParaRPr lang="ru-RU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1" y="5733256"/>
            <a:ext cx="7210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3) Лейкопласты (бесцветные пластиды)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Функция – </a:t>
            </a: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запас веществ (крахмал, жиры в виде масел, белки)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68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71489" y="426785"/>
            <a:ext cx="3600450" cy="720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3387344" y="426785"/>
            <a:ext cx="235304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4000" dirty="0">
                <a:latin typeface="Georgia" pitchFamily="18" charset="0"/>
              </a:rPr>
              <a:t>КЛЕТКА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61569" y="1740725"/>
            <a:ext cx="3025775" cy="57626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2636" y="1751535"/>
            <a:ext cx="2303463" cy="576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78240" y="1740725"/>
            <a:ext cx="2627312" cy="5762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195226" y="1205655"/>
            <a:ext cx="576263" cy="5032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643438" y="1214959"/>
            <a:ext cx="0" cy="4968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312599" y="1161950"/>
            <a:ext cx="863600" cy="5032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107" name="TextBox 15"/>
          <p:cNvSpPr txBox="1">
            <a:spLocks noChangeArrowheads="1"/>
          </p:cNvSpPr>
          <p:nvPr/>
        </p:nvSpPr>
        <p:spPr bwMode="auto">
          <a:xfrm>
            <a:off x="264096" y="1674913"/>
            <a:ext cx="3277252" cy="70788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2000" b="1" i="1" dirty="0" smtClean="0">
                <a:latin typeface="Georgia" pitchFamily="18" charset="0"/>
              </a:rPr>
              <a:t>Клеточная </a:t>
            </a:r>
          </a:p>
          <a:p>
            <a:pPr algn="ctr" eaLnBrk="1" hangingPunct="1"/>
            <a:r>
              <a:rPr lang="ru-RU" altLang="ru-RU" sz="2000" b="1" i="1" dirty="0" smtClean="0">
                <a:latin typeface="Georgia" pitchFamily="18" charset="0"/>
              </a:rPr>
              <a:t>оболочка</a:t>
            </a:r>
            <a:endParaRPr lang="ru-RU" altLang="ru-RU" sz="2000" b="1" i="1" dirty="0">
              <a:latin typeface="Georgia" pitchFamily="18" charset="0"/>
            </a:endParaRPr>
          </a:p>
        </p:txBody>
      </p:sp>
      <p:sp>
        <p:nvSpPr>
          <p:cNvPr id="4108" name="TextBox 16"/>
          <p:cNvSpPr txBox="1">
            <a:spLocks noChangeArrowheads="1"/>
          </p:cNvSpPr>
          <p:nvPr/>
        </p:nvSpPr>
        <p:spPr bwMode="auto">
          <a:xfrm>
            <a:off x="3545539" y="1797875"/>
            <a:ext cx="23050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2000" b="1" i="1" dirty="0" smtClean="0">
                <a:latin typeface="Georgia" pitchFamily="18" charset="0"/>
              </a:rPr>
              <a:t>Цитоплазма</a:t>
            </a:r>
            <a:endParaRPr lang="ru-RU" altLang="ru-RU" sz="2000" b="1" i="1" dirty="0">
              <a:latin typeface="Georgia" pitchFamily="18" charset="0"/>
            </a:endParaRPr>
          </a:p>
        </p:txBody>
      </p:sp>
      <p:sp>
        <p:nvSpPr>
          <p:cNvPr id="4109" name="TextBox 17"/>
          <p:cNvSpPr txBox="1">
            <a:spLocks noChangeArrowheads="1"/>
          </p:cNvSpPr>
          <p:nvPr/>
        </p:nvSpPr>
        <p:spPr bwMode="auto">
          <a:xfrm>
            <a:off x="6312599" y="1775650"/>
            <a:ext cx="20875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2000" b="1" i="1" dirty="0" smtClean="0">
                <a:latin typeface="Georgia" pitchFamily="18" charset="0"/>
              </a:rPr>
              <a:t>Ядро</a:t>
            </a:r>
            <a:endParaRPr lang="ru-RU" altLang="ru-RU" sz="2000" b="1" i="1" dirty="0">
              <a:latin typeface="Georgi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14262" y="2514029"/>
            <a:ext cx="3073082" cy="26638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91274" y="2843519"/>
            <a:ext cx="3119057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b="1" dirty="0" smtClean="0">
                <a:latin typeface="Georgia" pitchFamily="18" charset="0"/>
              </a:rPr>
              <a:t>Клеточная стенка</a:t>
            </a:r>
            <a:endParaRPr lang="ru-RU" b="1" dirty="0">
              <a:latin typeface="Georgia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Georgia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Georgia" pitchFamily="18" charset="0"/>
              </a:rPr>
              <a:t>2. </a:t>
            </a:r>
            <a:r>
              <a:rPr lang="ru-RU" b="1" dirty="0" smtClean="0">
                <a:latin typeface="Georgia" pitchFamily="18" charset="0"/>
              </a:rPr>
              <a:t>Цитоплазматическая мембрана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547126" y="2586293"/>
            <a:ext cx="2303463" cy="6572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571049" y="3539553"/>
            <a:ext cx="2305050" cy="612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114" name="TextBox 22"/>
          <p:cNvSpPr txBox="1">
            <a:spLocks noChangeArrowheads="1"/>
          </p:cNvSpPr>
          <p:nvPr/>
        </p:nvSpPr>
        <p:spPr bwMode="auto">
          <a:xfrm>
            <a:off x="3572636" y="2714880"/>
            <a:ext cx="22779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000" b="1" dirty="0" err="1" smtClean="0">
                <a:latin typeface="Georgia" pitchFamily="18" charset="0"/>
              </a:rPr>
              <a:t>Гиалоплазма</a:t>
            </a:r>
            <a:endParaRPr lang="ru-RU" altLang="ru-RU" sz="2000" b="1" dirty="0">
              <a:latin typeface="Georgia" pitchFamily="18" charset="0"/>
            </a:endParaRPr>
          </a:p>
        </p:txBody>
      </p:sp>
      <p:sp>
        <p:nvSpPr>
          <p:cNvPr id="4115" name="TextBox 23"/>
          <p:cNvSpPr txBox="1">
            <a:spLocks noChangeArrowheads="1"/>
          </p:cNvSpPr>
          <p:nvPr/>
        </p:nvSpPr>
        <p:spPr bwMode="auto">
          <a:xfrm>
            <a:off x="3727308" y="3612960"/>
            <a:ext cx="19431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000" b="1" dirty="0" smtClean="0">
                <a:latin typeface="Georgia" pitchFamily="18" charset="0"/>
              </a:rPr>
              <a:t>Органоиды</a:t>
            </a:r>
            <a:endParaRPr lang="ru-RU" altLang="ru-RU" sz="2000" b="1" dirty="0">
              <a:latin typeface="Georgia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571049" y="4438298"/>
            <a:ext cx="2305050" cy="7651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117" name="TextBox 25"/>
          <p:cNvSpPr txBox="1">
            <a:spLocks noChangeArrowheads="1"/>
          </p:cNvSpPr>
          <p:nvPr/>
        </p:nvSpPr>
        <p:spPr bwMode="auto">
          <a:xfrm>
            <a:off x="3743324" y="4589904"/>
            <a:ext cx="19431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2000" b="1" dirty="0" smtClean="0">
                <a:latin typeface="Georgia" pitchFamily="18" charset="0"/>
              </a:rPr>
              <a:t>Включения</a:t>
            </a:r>
            <a:endParaRPr lang="ru-RU" altLang="ru-RU" sz="2000" b="1" dirty="0">
              <a:latin typeface="Georgia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178240" y="2710944"/>
            <a:ext cx="2627312" cy="24082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19" name="TextBox 27"/>
          <p:cNvSpPr txBox="1">
            <a:spLocks noChangeArrowheads="1"/>
          </p:cNvSpPr>
          <p:nvPr/>
        </p:nvSpPr>
        <p:spPr bwMode="auto">
          <a:xfrm>
            <a:off x="6178240" y="2996951"/>
            <a:ext cx="2605248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 eaLnBrk="1" hangingPunct="1">
              <a:buFontTx/>
              <a:buAutoNum type="arabicPeriod"/>
            </a:pPr>
            <a:r>
              <a:rPr lang="ru-RU" altLang="ru-RU" sz="2000" b="1" dirty="0" smtClean="0">
                <a:latin typeface="Georgia" pitchFamily="18" charset="0"/>
              </a:rPr>
              <a:t>Ядерная оболочка</a:t>
            </a:r>
            <a:endParaRPr lang="ru-RU" altLang="ru-RU" sz="2000" b="1" dirty="0">
              <a:latin typeface="Georgia" pitchFamily="18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ru-RU" altLang="ru-RU" sz="1800" b="1" dirty="0">
                <a:latin typeface="Georgia" pitchFamily="18" charset="0"/>
              </a:rPr>
              <a:t> </a:t>
            </a:r>
            <a:r>
              <a:rPr lang="ru-RU" altLang="ru-RU" sz="2000" b="1" dirty="0" smtClean="0">
                <a:latin typeface="Georgia" pitchFamily="18" charset="0"/>
              </a:rPr>
              <a:t>Кариоплазма</a:t>
            </a:r>
            <a:endParaRPr lang="ru-RU" altLang="ru-RU" sz="2000" b="1" dirty="0">
              <a:latin typeface="Georgia" pitchFamily="18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ru-RU" altLang="ru-RU" sz="1800" b="1" dirty="0">
                <a:latin typeface="Georgia" pitchFamily="18" charset="0"/>
              </a:rPr>
              <a:t> </a:t>
            </a:r>
            <a:r>
              <a:rPr lang="ru-RU" altLang="ru-RU" sz="2000" b="1" dirty="0" smtClean="0">
                <a:latin typeface="Georgia" pitchFamily="18" charset="0"/>
              </a:rPr>
              <a:t>Ядрышко</a:t>
            </a:r>
          </a:p>
          <a:p>
            <a:pPr marL="342900" indent="-342900" eaLnBrk="1" hangingPunct="1">
              <a:buFontTx/>
              <a:buAutoNum type="arabicPeriod"/>
            </a:pPr>
            <a:r>
              <a:rPr lang="ru-RU" altLang="ru-RU" sz="1800" b="1" dirty="0" smtClean="0">
                <a:latin typeface="Georgia" pitchFamily="18" charset="0"/>
              </a:rPr>
              <a:t>Хроматин</a:t>
            </a:r>
            <a:endParaRPr lang="ru-RU" altLang="ru-RU" sz="18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77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206810"/>
            <a:ext cx="3196165" cy="4970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11560" y="224520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3. Включения</a:t>
            </a:r>
            <a:endParaRPr lang="ru-RU" sz="2400" b="1" dirty="0">
              <a:latin typeface="Georgia" pitchFamily="18" charset="0"/>
            </a:endParaRPr>
          </a:p>
        </p:txBody>
      </p:sp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17"/>
          <a:stretch/>
        </p:blipFill>
        <p:spPr bwMode="auto">
          <a:xfrm>
            <a:off x="611560" y="3645024"/>
            <a:ext cx="6048672" cy="2485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3548" y="908720"/>
            <a:ext cx="7560839" cy="24842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052736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Клеточные включения – это непостоянные образования, то есть продукты клеточного метаболизма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638670"/>
            <a:ext cx="73448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Представлены: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latin typeface="Georgia" pitchFamily="18" charset="0"/>
              </a:rPr>
              <a:t>гранулами (полисахариды – гликоген, крахмал),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latin typeface="Georgia" pitchFamily="18" charset="0"/>
              </a:rPr>
              <a:t>белками (в цитоплазме яйцеклеток)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latin typeface="Georgia" pitchFamily="18" charset="0"/>
              </a:rPr>
              <a:t>каплями (липиды)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latin typeface="Georgia" pitchFamily="18" charset="0"/>
              </a:rPr>
              <a:t>кристаллами (оксалат кальция)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latin typeface="Georgia" pitchFamily="18" charset="0"/>
              </a:rPr>
              <a:t>пигментами (родопсин, меланин, </a:t>
            </a:r>
            <a:r>
              <a:rPr lang="ru-RU" b="1" dirty="0" err="1" smtClean="0">
                <a:latin typeface="Georgia" pitchFamily="18" charset="0"/>
              </a:rPr>
              <a:t>ретинин</a:t>
            </a:r>
            <a:r>
              <a:rPr lang="ru-RU" b="1" dirty="0" smtClean="0">
                <a:latin typeface="Georgia" pitchFamily="18" charset="0"/>
              </a:rPr>
              <a:t> и т.д.)</a:t>
            </a:r>
          </a:p>
          <a:p>
            <a:endParaRPr lang="ru-RU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87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3" y="0"/>
            <a:ext cx="1964490" cy="49810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02018" y="-1255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Ядро</a:t>
            </a:r>
            <a:endParaRPr lang="ru-RU" sz="2000" b="1" dirty="0">
              <a:latin typeface="Georgia" pitchFamily="18" charset="0"/>
            </a:endParaRPr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714" y="555888"/>
            <a:ext cx="66675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92044" y="3985594"/>
            <a:ext cx="7560839" cy="24842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92045" y="4149080"/>
            <a:ext cx="7560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Состоит из </a:t>
            </a:r>
            <a:r>
              <a:rPr lang="ru-RU" b="1" i="1" dirty="0" smtClean="0">
                <a:latin typeface="Georgia" pitchFamily="18" charset="0"/>
              </a:rPr>
              <a:t>ядерной оболочки, кариоплазмы (ядерный сок), ядрышка (от 1до 7), хроматина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2045" y="4766067"/>
            <a:ext cx="75608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Ядерная оболочка состоит из двух биологических мембран. Есть поры, через которые происходит обмен веществ с цитоплазмой.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2045" y="5805264"/>
            <a:ext cx="7560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Основу кариоплазмы составляют белки. Она содержит ферменты, РНК</a:t>
            </a:r>
            <a:endParaRPr lang="ru-RU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10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31840" y="106780"/>
            <a:ext cx="2376264" cy="58591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419872" y="146131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Ядро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980728"/>
            <a:ext cx="7560839" cy="10081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124744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Ядрышки – это место сборки рибосом. Состоят из белков и нуклеиновых кислот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3472" y="2276872"/>
            <a:ext cx="7560839" cy="151216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13471" y="2420888"/>
            <a:ext cx="75309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Хромосомы состоят из ДНК и белков – гистонов. </a:t>
            </a:r>
          </a:p>
          <a:p>
            <a:r>
              <a:rPr lang="ru-RU" b="1" dirty="0" smtClean="0">
                <a:latin typeface="Georgia" pitchFamily="18" charset="0"/>
              </a:rPr>
              <a:t>Могут находиться в двух состояниях: </a:t>
            </a:r>
          </a:p>
          <a:p>
            <a:pPr marL="285750" indent="-285750">
              <a:buFontTx/>
              <a:buChar char="-"/>
            </a:pPr>
            <a:r>
              <a:rPr lang="ru-RU" b="1" dirty="0" err="1" smtClean="0">
                <a:latin typeface="Georgia" pitchFamily="18" charset="0"/>
              </a:rPr>
              <a:t>спирализованном</a:t>
            </a:r>
            <a:r>
              <a:rPr lang="ru-RU" b="1" dirty="0" smtClean="0">
                <a:latin typeface="Georgia" pitchFamily="18" charset="0"/>
              </a:rPr>
              <a:t> (нерабочем) </a:t>
            </a:r>
          </a:p>
          <a:p>
            <a:pPr marL="285750" indent="-285750">
              <a:buFontTx/>
              <a:buChar char="-"/>
            </a:pPr>
            <a:r>
              <a:rPr lang="ru-RU" b="1" dirty="0" err="1" smtClean="0">
                <a:latin typeface="Georgia" pitchFamily="18" charset="0"/>
              </a:rPr>
              <a:t>деспирализованном</a:t>
            </a:r>
            <a:r>
              <a:rPr lang="ru-RU" b="1" dirty="0" smtClean="0">
                <a:latin typeface="Georgia" pitchFamily="18" charset="0"/>
              </a:rPr>
              <a:t> (рабочем) - </a:t>
            </a:r>
            <a:r>
              <a:rPr lang="ru-RU" b="1" i="1" u="sng" dirty="0" smtClean="0">
                <a:latin typeface="Georgia" pitchFamily="18" charset="0"/>
              </a:rPr>
              <a:t>хроматин</a:t>
            </a:r>
            <a:endParaRPr lang="ru-RU" b="1" i="1" u="sng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4186914"/>
            <a:ext cx="7560839" cy="10081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13472" y="4293096"/>
            <a:ext cx="7242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  <a:latin typeface="Georgia" pitchFamily="18" charset="0"/>
              </a:rPr>
              <a:t>Функции ядра</a:t>
            </a: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Хранение и передача наследственной информации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Регуляция процессов жизнедеятельности клетки</a:t>
            </a:r>
            <a:endParaRPr lang="ru-RU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43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772400" cy="2592287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323E1A"/>
                </a:solidFill>
              </a:rPr>
              <a:t>Спасибо </a:t>
            </a:r>
            <a:br>
              <a:rPr lang="ru-RU" sz="4800" dirty="0" smtClean="0">
                <a:solidFill>
                  <a:srgbClr val="323E1A"/>
                </a:solidFill>
              </a:rPr>
            </a:br>
            <a:r>
              <a:rPr lang="ru-RU" sz="4800" dirty="0" smtClean="0">
                <a:solidFill>
                  <a:srgbClr val="323E1A"/>
                </a:solidFill>
              </a:rPr>
              <a:t>за </a:t>
            </a:r>
            <a:br>
              <a:rPr lang="ru-RU" sz="4800" dirty="0" smtClean="0">
                <a:solidFill>
                  <a:srgbClr val="323E1A"/>
                </a:solidFill>
              </a:rPr>
            </a:br>
            <a:r>
              <a:rPr lang="ru-RU" sz="4800" dirty="0" smtClean="0">
                <a:solidFill>
                  <a:srgbClr val="323E1A"/>
                </a:solidFill>
              </a:rPr>
              <a:t>внимание!</a:t>
            </a:r>
            <a:endParaRPr lang="ru-RU" sz="4800" dirty="0">
              <a:solidFill>
                <a:srgbClr val="323E1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81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4608004" y="2258184"/>
            <a:ext cx="3528392" cy="27742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426785"/>
            <a:ext cx="4392488" cy="720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476672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Клеточная оболочка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1269339"/>
            <a:ext cx="3528392" cy="720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627784" y="1414259"/>
            <a:ext cx="3528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Georgia" pitchFamily="18" charset="0"/>
              </a:rPr>
              <a:t>1. Клеточная стенка </a:t>
            </a:r>
            <a:endParaRPr lang="ru-RU" sz="2200" b="1" i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9572" y="2132856"/>
            <a:ext cx="3132348" cy="720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19572" y="3068960"/>
            <a:ext cx="3132348" cy="720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latin typeface="Georgia" pitchFamily="18" charset="0"/>
              </a:rPr>
              <a:t>У </a:t>
            </a:r>
            <a:r>
              <a:rPr lang="ru-RU" b="1" dirty="0" smtClean="0">
                <a:latin typeface="Georgia" pitchFamily="18" charset="0"/>
              </a:rPr>
              <a:t>грибов </a:t>
            </a:r>
            <a:r>
              <a:rPr lang="ru-RU" b="1" dirty="0">
                <a:latin typeface="Georgia" pitchFamily="18" charset="0"/>
              </a:rPr>
              <a:t>содержит </a:t>
            </a:r>
            <a:r>
              <a:rPr lang="ru-RU" b="1" dirty="0" smtClean="0">
                <a:latin typeface="Georgia" pitchFamily="18" charset="0"/>
              </a:rPr>
              <a:t>хитин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9572" y="4005064"/>
            <a:ext cx="3132348" cy="720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latin typeface="Georgia" pitchFamily="18" charset="0"/>
              </a:rPr>
              <a:t>У </a:t>
            </a:r>
            <a:r>
              <a:rPr lang="ru-RU" b="1" dirty="0" smtClean="0">
                <a:latin typeface="Georgia" pitchFamily="18" charset="0"/>
              </a:rPr>
              <a:t>бактерий </a:t>
            </a:r>
            <a:r>
              <a:rPr lang="ru-RU" b="1" dirty="0">
                <a:latin typeface="Georgia" pitchFamily="18" charset="0"/>
              </a:rPr>
              <a:t>содержит </a:t>
            </a:r>
            <a:r>
              <a:rPr lang="ru-RU" b="1" dirty="0" err="1" smtClean="0">
                <a:latin typeface="Georgia" pitchFamily="18" charset="0"/>
              </a:rPr>
              <a:t>муреин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9572" y="2204864"/>
            <a:ext cx="3132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У растений содержит целлюлозу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9572" y="4869160"/>
            <a:ext cx="3132348" cy="720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У животных - </a:t>
            </a:r>
            <a:r>
              <a:rPr lang="ru-RU" b="1" dirty="0" err="1" smtClean="0">
                <a:latin typeface="Georgia" pitchFamily="18" charset="0"/>
              </a:rPr>
              <a:t>гликокаликс</a:t>
            </a:r>
            <a:endParaRPr lang="ru-RU" b="1" u="sng" dirty="0"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13728" y="3051021"/>
            <a:ext cx="360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b="1" i="1" dirty="0" smtClean="0">
                <a:latin typeface="Georgia" pitchFamily="18" charset="0"/>
              </a:rPr>
              <a:t>Тургор клетки</a:t>
            </a:r>
            <a:endParaRPr lang="ru-RU" b="1" i="1" dirty="0">
              <a:latin typeface="Georgia" pitchFamily="18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b="1" i="1" dirty="0">
                <a:latin typeface="Georgia" pitchFamily="18" charset="0"/>
              </a:rPr>
              <a:t> </a:t>
            </a:r>
            <a:r>
              <a:rPr lang="ru-RU" b="1" i="1" dirty="0" smtClean="0">
                <a:latin typeface="Georgia" pitchFamily="18" charset="0"/>
              </a:rPr>
              <a:t>Внешний каркас клетки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b="1" i="1" dirty="0" smtClean="0">
                <a:latin typeface="Georgia" pitchFamily="18" charset="0"/>
              </a:rPr>
              <a:t>Связь с внешней средой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78696" y="2383838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Функции</a:t>
            </a:r>
            <a:endParaRPr lang="ru-RU" sz="20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41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51720" y="1104546"/>
            <a:ext cx="4968552" cy="5499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339752" y="279167"/>
            <a:ext cx="4392488" cy="720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9692" y="1164068"/>
            <a:ext cx="54726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Georgia" pitchFamily="18" charset="0"/>
              </a:rPr>
              <a:t>2. Плазматическая мембрана</a:t>
            </a:r>
            <a:endParaRPr lang="ru-RU" sz="2200" b="1" i="1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3643" y="345490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Клеточная оболочка</a:t>
            </a:r>
            <a:endParaRPr lang="ru-RU" sz="2800" b="1" dirty="0">
              <a:latin typeface="Georgia" pitchFamily="18" charset="0"/>
            </a:endParaRPr>
          </a:p>
        </p:txBody>
      </p:sp>
      <p:pic>
        <p:nvPicPr>
          <p:cNvPr id="1030" name="Picture 6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2" t="6374" r="4538" b="10843"/>
          <a:stretch/>
        </p:blipFill>
        <p:spPr bwMode="auto">
          <a:xfrm>
            <a:off x="1608551" y="1844823"/>
            <a:ext cx="5854889" cy="4054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9487" y="5899344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Georgia" pitchFamily="18" charset="0"/>
              </a:rPr>
              <a:t>Основное свойство – избирательная полупроницаемость</a:t>
            </a:r>
            <a:endParaRPr lang="ru-RU" sz="20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74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332656"/>
            <a:ext cx="6953069" cy="59766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46948" y="332656"/>
            <a:ext cx="6233363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latin typeface="Georgia" pitchFamily="18" charset="0"/>
            </a:endParaRPr>
          </a:p>
          <a:p>
            <a:pPr algn="ctr"/>
            <a:r>
              <a:rPr lang="ru-RU" sz="2800" b="1" dirty="0" smtClean="0">
                <a:latin typeface="Georgia" pitchFamily="18" charset="0"/>
              </a:rPr>
              <a:t>Функции плазматической мембраны: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800" b="1" i="1" dirty="0" smtClean="0">
                <a:latin typeface="Georgia" pitchFamily="18" charset="0"/>
              </a:rPr>
              <a:t>Барьерная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800" b="1" i="1" dirty="0" smtClean="0">
                <a:latin typeface="Georgia" pitchFamily="18" charset="0"/>
              </a:rPr>
              <a:t>Транспортная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800" b="1" i="1" dirty="0" smtClean="0">
                <a:latin typeface="Georgia" pitchFamily="18" charset="0"/>
              </a:rPr>
              <a:t>Рецепторная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800" b="1" i="1" dirty="0" smtClean="0">
                <a:latin typeface="Georgia" pitchFamily="18" charset="0"/>
              </a:rPr>
              <a:t>Взаимодействие клеток (например, синапсы)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800" b="1" i="1" dirty="0" smtClean="0">
                <a:latin typeface="Georgia" pitchFamily="18" charset="0"/>
              </a:rPr>
              <a:t>Поддержание формы клетки</a:t>
            </a:r>
            <a:endParaRPr lang="ru-RU" sz="28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27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4" y="277495"/>
            <a:ext cx="7488834" cy="58438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Объект 2"/>
          <p:cNvSpPr txBox="1">
            <a:spLocks/>
          </p:cNvSpPr>
          <p:nvPr/>
        </p:nvSpPr>
        <p:spPr>
          <a:xfrm>
            <a:off x="544500" y="1521725"/>
            <a:ext cx="7344816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b="0" kern="1200">
                <a:solidFill>
                  <a:srgbClr val="323E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b="0" kern="1200">
                <a:solidFill>
                  <a:srgbClr val="323E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b="0" kern="1200">
                <a:solidFill>
                  <a:srgbClr val="323E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b="0" kern="1200">
                <a:solidFill>
                  <a:srgbClr val="323E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b="0" kern="1200">
                <a:solidFill>
                  <a:srgbClr val="323E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ru-RU" altLang="ru-RU" dirty="0" smtClean="0"/>
              <a:t> </a:t>
            </a:r>
            <a:r>
              <a:rPr lang="ru-RU" altLang="ru-RU" sz="2800" dirty="0" smtClean="0"/>
              <a:t>1</a:t>
            </a:r>
            <a:r>
              <a:rPr lang="ru-RU" altLang="ru-RU" sz="2800" b="1" u="sng" dirty="0" smtClean="0"/>
              <a:t>. </a:t>
            </a:r>
            <a:r>
              <a:rPr lang="ru-RU" altLang="ru-RU" sz="2000" b="1" i="1" u="sng" dirty="0" smtClean="0">
                <a:effectLst/>
                <a:latin typeface="Georgia" pitchFamily="18" charset="0"/>
              </a:rPr>
              <a:t>Простая диффузия </a:t>
            </a:r>
            <a:r>
              <a:rPr lang="ru-RU" altLang="ru-RU" sz="2000" b="1" i="1" dirty="0" smtClean="0">
                <a:effectLst/>
                <a:latin typeface="Georgia" pitchFamily="18" charset="0"/>
              </a:rPr>
              <a:t>– по градиенту концентрации</a:t>
            </a:r>
          </a:p>
          <a:p>
            <a:pPr marL="0" indent="0">
              <a:buFont typeface="Arial" charset="0"/>
              <a:buNone/>
            </a:pPr>
            <a:endParaRPr lang="ru-RU" altLang="ru-RU" sz="2000" b="1" i="1" dirty="0" smtClean="0">
              <a:effectLst/>
              <a:latin typeface="Georgia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altLang="ru-RU" sz="2000" b="1" i="1" dirty="0" smtClean="0">
                <a:effectLst/>
                <a:latin typeface="Georgia" pitchFamily="18" charset="0"/>
              </a:rPr>
              <a:t> 2. </a:t>
            </a:r>
            <a:r>
              <a:rPr lang="ru-RU" altLang="ru-RU" sz="2000" b="1" i="1" u="sng" dirty="0" smtClean="0">
                <a:effectLst/>
                <a:latin typeface="Georgia" pitchFamily="18" charset="0"/>
              </a:rPr>
              <a:t>Пассивный транспорт </a:t>
            </a:r>
            <a:r>
              <a:rPr lang="ru-RU" altLang="ru-RU" sz="2000" b="1" i="1" dirty="0" smtClean="0">
                <a:effectLst/>
                <a:latin typeface="Georgia" pitchFamily="18" charset="0"/>
              </a:rPr>
              <a:t>– перенос веществ по градиенту концентрации с помощью молекул-переносчиков.</a:t>
            </a:r>
          </a:p>
          <a:p>
            <a:pPr marL="0" indent="0">
              <a:buFont typeface="Arial" charset="0"/>
              <a:buNone/>
            </a:pPr>
            <a:endParaRPr lang="ru-RU" altLang="ru-RU" sz="2000" b="1" i="1" dirty="0" smtClean="0">
              <a:effectLst/>
              <a:latin typeface="Georgia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altLang="ru-RU" sz="2000" b="1" i="1" dirty="0" smtClean="0">
                <a:effectLst/>
                <a:latin typeface="Georgia" pitchFamily="18" charset="0"/>
              </a:rPr>
              <a:t> 3</a:t>
            </a:r>
            <a:r>
              <a:rPr lang="ru-RU" altLang="ru-RU" sz="2000" b="1" i="1" u="sng" dirty="0" smtClean="0">
                <a:effectLst/>
                <a:latin typeface="Georgia" pitchFamily="18" charset="0"/>
              </a:rPr>
              <a:t>. Активный транспорт</a:t>
            </a:r>
            <a:r>
              <a:rPr lang="ru-RU" altLang="ru-RU" sz="2000" b="1" i="1" dirty="0" smtClean="0">
                <a:effectLst/>
                <a:latin typeface="Georgia" pitchFamily="18" charset="0"/>
              </a:rPr>
              <a:t> – сопряжен с затратой энергии и служит для переноса веществ против градиента концентрации.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3" y="734087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Транспорт веществ через мембрану </a:t>
            </a:r>
          </a:p>
          <a:p>
            <a:pPr algn="ctr"/>
            <a:r>
              <a:rPr lang="ru-RU" sz="2400" b="1" dirty="0" smtClean="0">
                <a:latin typeface="Georgia" pitchFamily="18" charset="0"/>
              </a:rPr>
              <a:t>для микромолекул:</a:t>
            </a:r>
            <a:endParaRPr lang="ru-RU" sz="24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31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21401" y="2487213"/>
            <a:ext cx="2278391" cy="4890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1401" y="277495"/>
            <a:ext cx="7488834" cy="10463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754414" y="476672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Транспорт веществ через мембрану </a:t>
            </a:r>
          </a:p>
          <a:p>
            <a:pPr algn="ctr"/>
            <a:r>
              <a:rPr lang="ru-RU" sz="2400" b="1" dirty="0" smtClean="0">
                <a:latin typeface="Georgia" pitchFamily="18" charset="0"/>
              </a:rPr>
              <a:t>для макромолекул: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05015" y="1711528"/>
            <a:ext cx="2455418" cy="4890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50949" y="1655747"/>
            <a:ext cx="3214495" cy="52316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62346" y="1686500"/>
            <a:ext cx="3496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Georgia" pitchFamily="18" charset="0"/>
              </a:rPr>
              <a:t>Эндоцитоз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6136" y="1725217"/>
            <a:ext cx="2834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Georgia" pitchFamily="18" charset="0"/>
              </a:rPr>
              <a:t>Экзоцитоз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927" y="2514592"/>
            <a:ext cx="210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Фагоцитоз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19299" y="2487213"/>
            <a:ext cx="2278391" cy="4890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09198" y="2500902"/>
            <a:ext cx="21884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err="1" smtClean="0">
                <a:latin typeface="Georgia" pitchFamily="18" charset="0"/>
              </a:rPr>
              <a:t>Пиноцитоз</a:t>
            </a:r>
            <a:endParaRPr lang="ru-RU" sz="2400" b="1" i="1" dirty="0">
              <a:latin typeface="Georgia" pitchFamily="18" charset="0"/>
            </a:endParaRPr>
          </a:p>
        </p:txBody>
      </p:sp>
      <p:pic>
        <p:nvPicPr>
          <p:cNvPr id="4098" name="Picture 2" descr="ÐÐ°ÑÑÐ¸Ð½ÐºÐ¸ Ð¿Ð¾ Ð·Ð°Ð¿ÑÐ¾ÑÑ ÑÐ°Ð³Ð¾ÑÐ¸ÑÐ¾Ð·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" t="31930" r="1820" b="15763"/>
          <a:stretch/>
        </p:blipFill>
        <p:spPr bwMode="auto">
          <a:xfrm>
            <a:off x="251521" y="3274356"/>
            <a:ext cx="532859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63"/>
          <a:stretch/>
        </p:blipFill>
        <p:spPr bwMode="auto">
          <a:xfrm>
            <a:off x="5668481" y="2383003"/>
            <a:ext cx="3401813" cy="2151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36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39752" y="426785"/>
            <a:ext cx="4392488" cy="720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483768" y="525537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Цитоплазма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175770"/>
            <a:ext cx="6264696" cy="4970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64919" y="1238190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1. </a:t>
            </a:r>
            <a:r>
              <a:rPr lang="ru-RU" sz="2400" b="1" dirty="0" err="1" smtClean="0">
                <a:latin typeface="Georgia" pitchFamily="18" charset="0"/>
              </a:rPr>
              <a:t>Гиалоплазма</a:t>
            </a:r>
            <a:r>
              <a:rPr lang="ru-RU" sz="2400" b="1" dirty="0" smtClean="0">
                <a:latin typeface="Georgia" pitchFamily="18" charset="0"/>
              </a:rPr>
              <a:t>, или матрикс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9530" y="1746104"/>
            <a:ext cx="7956886" cy="48512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59530" y="1746104"/>
            <a:ext cx="7776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Заполняет пространство между мембраной, ядерной оболочкой и другими внутриклеточными структурами</a:t>
            </a: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3636" y="2806122"/>
            <a:ext cx="7379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Образует внутреннюю среду клетки</a:t>
            </a: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2526" y="3206232"/>
            <a:ext cx="783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Находится в двух состояниях: гель или золь (более жидкое состояние)</a:t>
            </a: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8081" y="3914118"/>
            <a:ext cx="77997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Происходит: гликолиз, распад веществ до мономеров, процессы биосинтеза, откладываются гликоген и жиры</a:t>
            </a: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31640" y="4893285"/>
            <a:ext cx="61206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C00000"/>
                </a:solidFill>
                <a:latin typeface="Georgia" pitchFamily="18" charset="0"/>
              </a:rPr>
              <a:t>Функции: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rgbClr val="C00000"/>
                </a:solidFill>
                <a:latin typeface="Georgia" pitchFamily="18" charset="0"/>
              </a:rPr>
              <a:t>Связывает органоиды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rgbClr val="C00000"/>
                </a:solidFill>
                <a:latin typeface="Georgia" pitchFamily="18" charset="0"/>
              </a:rPr>
              <a:t>Транспорт веществ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rgbClr val="C00000"/>
                </a:solidFill>
                <a:latin typeface="Georgia" pitchFamily="18" charset="0"/>
              </a:rPr>
              <a:t>Среда для химических реакций</a:t>
            </a:r>
            <a:endParaRPr lang="ru-RU" sz="20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33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16632"/>
            <a:ext cx="6264696" cy="4970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95536" y="208852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2. Органоиды  (органеллы)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8613" y="764704"/>
            <a:ext cx="7956886" cy="9868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5" y="764704"/>
            <a:ext cx="78999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>
                <a:latin typeface="Georgia" pitchFamily="18" charset="0"/>
              </a:rPr>
              <a:t>Органоиды </a:t>
            </a:r>
            <a:r>
              <a:rPr lang="ru-RU" sz="2000" b="1" dirty="0" smtClean="0">
                <a:latin typeface="Georgia" pitchFamily="18" charset="0"/>
              </a:rPr>
              <a:t>– постоянные клеточные структуры, имеющие определенное строение и выполняющие специфические функции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85664" y="1994297"/>
            <a:ext cx="2303463" cy="576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41161" y="4368298"/>
            <a:ext cx="2303463" cy="16312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92377" y="4368297"/>
            <a:ext cx="2484078" cy="106369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3501008"/>
            <a:ext cx="2669907" cy="23348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24226" y="2804298"/>
            <a:ext cx="2519883" cy="576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347864" y="3645024"/>
            <a:ext cx="2664296" cy="576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66695" y="3645024"/>
            <a:ext cx="2509760" cy="576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36786" y="2784435"/>
            <a:ext cx="2591098" cy="576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239853" y="2065788"/>
            <a:ext cx="2228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Органоиды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36786" y="2872511"/>
            <a:ext cx="2591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latin typeface="Georgia" pitchFamily="18" charset="0"/>
              </a:rPr>
              <a:t>Немембранные</a:t>
            </a:r>
            <a:r>
              <a:rPr lang="ru-RU" sz="2000" b="1" dirty="0" smtClean="0">
                <a:latin typeface="Georgia" pitchFamily="18" charset="0"/>
              </a:rPr>
              <a:t>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69700" y="2892374"/>
            <a:ext cx="2228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Мембранные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1560" y="3545045"/>
            <a:ext cx="25978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latin typeface="Georgia" pitchFamily="18" charset="0"/>
              </a:rPr>
              <a:t>Рибосомы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latin typeface="Georgia" pitchFamily="18" charset="0"/>
              </a:rPr>
              <a:t>Клеточный центр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latin typeface="Georgia" pitchFamily="18" charset="0"/>
              </a:rPr>
              <a:t>Элементы </a:t>
            </a:r>
            <a:r>
              <a:rPr lang="ru-RU" sz="2000" b="1" dirty="0" err="1" smtClean="0">
                <a:latin typeface="Georgia" pitchFamily="18" charset="0"/>
              </a:rPr>
              <a:t>цитоскелета</a:t>
            </a:r>
            <a:endParaRPr lang="ru-RU" sz="2000" b="1" dirty="0" smtClean="0">
              <a:latin typeface="Georgia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latin typeface="Georgia" pitchFamily="18" charset="0"/>
              </a:rPr>
              <a:t>Органоиды движения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39853" y="3733100"/>
            <a:ext cx="2772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latin typeface="Georgia" pitchFamily="18" charset="0"/>
              </a:rPr>
              <a:t>Одномембранные</a:t>
            </a:r>
            <a:r>
              <a:rPr lang="ru-RU" sz="2000" b="1" dirty="0" smtClean="0">
                <a:latin typeface="Georgia" pitchFamily="18" charset="0"/>
              </a:rPr>
              <a:t>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92376" y="3733100"/>
            <a:ext cx="2484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latin typeface="Georgia" pitchFamily="18" charset="0"/>
              </a:rPr>
              <a:t>Двумембранные</a:t>
            </a:r>
            <a:r>
              <a:rPr lang="ru-RU" sz="2000" b="1" dirty="0" smtClean="0">
                <a:latin typeface="Georgia" pitchFamily="18" charset="0"/>
              </a:rPr>
              <a:t>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27884" y="4368298"/>
            <a:ext cx="22289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latin typeface="Georgia" pitchFamily="18" charset="0"/>
              </a:rPr>
              <a:t>ЭПС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latin typeface="Georgia" pitchFamily="18" charset="0"/>
              </a:rPr>
              <a:t>Комплекс </a:t>
            </a:r>
            <a:r>
              <a:rPr lang="ru-RU" sz="2000" b="1" dirty="0" err="1" smtClean="0">
                <a:latin typeface="Georgia" pitchFamily="18" charset="0"/>
              </a:rPr>
              <a:t>Гольджи</a:t>
            </a:r>
            <a:endParaRPr lang="ru-RU" sz="2000" b="1" dirty="0" smtClean="0">
              <a:latin typeface="Georgia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latin typeface="Georgia" pitchFamily="18" charset="0"/>
              </a:rPr>
              <a:t>Лизосомы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latin typeface="Georgia" pitchFamily="18" charset="0"/>
              </a:rPr>
              <a:t>Вакуоль 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66695" y="4416326"/>
            <a:ext cx="2509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latin typeface="Georgia" pitchFamily="18" charset="0"/>
              </a:rPr>
              <a:t>Ядро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latin typeface="Georgia" pitchFamily="18" charset="0"/>
              </a:rPr>
              <a:t>Митохондрии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latin typeface="Georgia" pitchFamily="18" charset="0"/>
              </a:rPr>
              <a:t>Пластиды  </a:t>
            </a:r>
            <a:endParaRPr lang="ru-RU" sz="2000" b="1" dirty="0">
              <a:latin typeface="Georgia" pitchFamily="18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flipH="1">
            <a:off x="2987824" y="2570559"/>
            <a:ext cx="252029" cy="213876"/>
          </a:xfrm>
          <a:prstGeom prst="straightConnector1">
            <a:avLst/>
          </a:prstGeom>
          <a:ln>
            <a:solidFill>
              <a:srgbClr val="323E1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468787" y="2570559"/>
            <a:ext cx="183333" cy="213876"/>
          </a:xfrm>
          <a:prstGeom prst="straightConnector1">
            <a:avLst/>
          </a:prstGeom>
          <a:ln>
            <a:solidFill>
              <a:srgbClr val="323E1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9" idx="0"/>
          </p:cNvCxnSpPr>
          <p:nvPr/>
        </p:nvCxnSpPr>
        <p:spPr>
          <a:xfrm>
            <a:off x="1874505" y="3380560"/>
            <a:ext cx="1" cy="120448"/>
          </a:xfrm>
          <a:prstGeom prst="straightConnector1">
            <a:avLst/>
          </a:prstGeom>
          <a:ln>
            <a:solidFill>
              <a:srgbClr val="323E1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5220072" y="3380560"/>
            <a:ext cx="340381" cy="264464"/>
          </a:xfrm>
          <a:prstGeom prst="straightConnector1">
            <a:avLst/>
          </a:prstGeom>
          <a:ln>
            <a:solidFill>
              <a:srgbClr val="323E1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660232" y="3440784"/>
            <a:ext cx="360040" cy="204240"/>
          </a:xfrm>
          <a:prstGeom prst="straightConnector1">
            <a:avLst/>
          </a:prstGeom>
          <a:ln>
            <a:solidFill>
              <a:srgbClr val="323E1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11" idx="2"/>
          </p:cNvCxnSpPr>
          <p:nvPr/>
        </p:nvCxnSpPr>
        <p:spPr>
          <a:xfrm>
            <a:off x="4680012" y="4221286"/>
            <a:ext cx="0" cy="195040"/>
          </a:xfrm>
          <a:prstGeom prst="straightConnector1">
            <a:avLst/>
          </a:prstGeom>
          <a:ln>
            <a:solidFill>
              <a:srgbClr val="323E1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12" idx="2"/>
            <a:endCxn id="8" idx="0"/>
          </p:cNvCxnSpPr>
          <p:nvPr/>
        </p:nvCxnSpPr>
        <p:spPr>
          <a:xfrm>
            <a:off x="7421575" y="4221286"/>
            <a:ext cx="12841" cy="147011"/>
          </a:xfrm>
          <a:prstGeom prst="straightConnector1">
            <a:avLst/>
          </a:prstGeom>
          <a:ln>
            <a:solidFill>
              <a:srgbClr val="323E1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472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ежно-зеленый342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Нежно-зеленый3422</Template>
  <TotalTime>377</TotalTime>
  <Words>946</Words>
  <Application>Microsoft Office PowerPoint</Application>
  <PresentationFormat>Экран (4:3)</PresentationFormat>
  <Paragraphs>170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Нежно-зеленый3422</vt:lpstr>
      <vt:lpstr>Строение эукариотической клетки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Олег</cp:lastModifiedBy>
  <cp:revision>40</cp:revision>
  <dcterms:created xsi:type="dcterms:W3CDTF">2018-12-13T15:13:04Z</dcterms:created>
  <dcterms:modified xsi:type="dcterms:W3CDTF">2019-01-08T14:35:38Z</dcterms:modified>
</cp:coreProperties>
</file>