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  <p:sldId id="262" r:id="rId6"/>
    <p:sldId id="261" r:id="rId7"/>
    <p:sldId id="273" r:id="rId8"/>
    <p:sldId id="263" r:id="rId9"/>
    <p:sldId id="264" r:id="rId10"/>
    <p:sldId id="266" r:id="rId11"/>
    <p:sldId id="271" r:id="rId12"/>
    <p:sldId id="269" r:id="rId13"/>
    <p:sldId id="270" r:id="rId14"/>
    <p:sldId id="272" r:id="rId15"/>
    <p:sldId id="265" r:id="rId16"/>
    <p:sldId id="267" r:id="rId17"/>
    <p:sldId id="268" r:id="rId1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BE0E3"/>
    <a:srgbClr val="FFEBFF"/>
    <a:srgbClr val="FFFFCC"/>
    <a:srgbClr val="FFCC99"/>
    <a:srgbClr val="FFCCCC"/>
    <a:srgbClr val="FF00FF"/>
    <a:srgbClr val="FFCCFF"/>
    <a:srgbClr val="FF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46" d="100"/>
          <a:sy n="46" d="100"/>
        </p:scale>
        <p:origin x="-1164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71A3F11-7CBB-4940-980B-7A6A74F391D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6DF80D-19CB-407D-A31A-DB3F10D0AA6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D0B45ED-58BC-4A4B-81C2-232721C4FBD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3D015F64-A51E-4A50-9BEC-C18729C41F1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773C423-83F2-4C99-9483-01C9BCEE3EB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B0E59A9-BE3E-425C-BBA2-E93675CDFBB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6FE9A4-9DBE-4E67-9C09-FD2F33E9983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24494B-2B65-4C33-9B04-C8C750DE069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D0C742F-0C03-40BC-A308-42AE7264CC5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D5C9A5-8894-4067-A128-2F6EADA1E75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E0BC2CD-DA95-45EE-9D56-81D069CCAB2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C9110CD-9103-4181-BC47-480128A0E2F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B8900D61-02E6-4C62-A5EC-0810156221EC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411413" y="4941888"/>
            <a:ext cx="6400800" cy="1752600"/>
          </a:xfrm>
        </p:spPr>
        <p:txBody>
          <a:bodyPr/>
          <a:lstStyle/>
          <a:p>
            <a:r>
              <a:rPr lang="ru-RU" sz="2800" dirty="0"/>
              <a:t>Урок русского языка в 4 классе.</a:t>
            </a:r>
          </a:p>
          <a:p>
            <a:r>
              <a:rPr lang="ru-RU" sz="2800" dirty="0"/>
              <a:t>Учитель </a:t>
            </a:r>
            <a:r>
              <a:rPr lang="ru-RU" sz="2800" dirty="0" smtClean="0"/>
              <a:t>МБОУ </a:t>
            </a:r>
            <a:r>
              <a:rPr lang="ru-RU" sz="2800" dirty="0"/>
              <a:t>«</a:t>
            </a:r>
            <a:r>
              <a:rPr lang="ru-RU" sz="2800" dirty="0" smtClean="0"/>
              <a:t>СОШ п. Нивенское»</a:t>
            </a:r>
            <a:endParaRPr lang="ru-RU" sz="2800" dirty="0"/>
          </a:p>
          <a:p>
            <a:r>
              <a:rPr lang="ru-RU" sz="2800" dirty="0" smtClean="0"/>
              <a:t>Лангольф Тамара Васильевна</a:t>
            </a:r>
            <a:endParaRPr lang="ru-RU" sz="2800" dirty="0"/>
          </a:p>
        </p:txBody>
      </p:sp>
      <p:sp>
        <p:nvSpPr>
          <p:cNvPr id="2052" name="WordArt 4"/>
          <p:cNvSpPr>
            <a:spLocks noChangeArrowheads="1" noChangeShapeType="1" noTextEdit="1"/>
          </p:cNvSpPr>
          <p:nvPr/>
        </p:nvSpPr>
        <p:spPr bwMode="auto">
          <a:xfrm>
            <a:off x="190500" y="1052513"/>
            <a:ext cx="8953500" cy="1771650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18750"/>
              </a:avLst>
            </a:prstTxWarp>
          </a:bodyPr>
          <a:lstStyle/>
          <a:p>
            <a:pPr algn="ctr"/>
            <a:r>
              <a:rPr lang="ru-RU" sz="6000" b="1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3366FF"/>
                    </a:gs>
                    <a:gs pos="12500">
                      <a:srgbClr val="01A78F"/>
                    </a:gs>
                    <a:gs pos="25000">
                      <a:srgbClr val="FFFF00"/>
                    </a:gs>
                    <a:gs pos="37500">
                      <a:srgbClr val="FF6633"/>
                    </a:gs>
                    <a:gs pos="50000">
                      <a:srgbClr val="FF3399"/>
                    </a:gs>
                    <a:gs pos="62500">
                      <a:srgbClr val="FF6633"/>
                    </a:gs>
                    <a:gs pos="75000">
                      <a:srgbClr val="FFFF00"/>
                    </a:gs>
                    <a:gs pos="87500">
                      <a:srgbClr val="01A78F"/>
                    </a:gs>
                    <a:gs pos="100000">
                      <a:srgbClr val="3366FF"/>
                    </a:gs>
                  </a:gsLst>
                  <a:lin ang="2700000" scaled="1"/>
                </a:gradFill>
                <a:latin typeface="Arial"/>
                <a:cs typeface="Arial"/>
              </a:rPr>
              <a:t>Три </a:t>
            </a:r>
            <a:r>
              <a:rPr lang="ru-RU" sz="60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3366FF"/>
                    </a:gs>
                    <a:gs pos="12500">
                      <a:srgbClr val="01A78F"/>
                    </a:gs>
                    <a:gs pos="25000">
                      <a:srgbClr val="FFFF00"/>
                    </a:gs>
                    <a:gs pos="37500">
                      <a:srgbClr val="FF6633"/>
                    </a:gs>
                    <a:gs pos="50000">
                      <a:srgbClr val="FF3399"/>
                    </a:gs>
                    <a:gs pos="62500">
                      <a:srgbClr val="FF6633"/>
                    </a:gs>
                    <a:gs pos="75000">
                      <a:srgbClr val="FFFF00"/>
                    </a:gs>
                    <a:gs pos="87500">
                      <a:srgbClr val="01A78F"/>
                    </a:gs>
                    <a:gs pos="100000">
                      <a:srgbClr val="3366FF"/>
                    </a:gs>
                  </a:gsLst>
                  <a:lin ang="2700000" scaled="1"/>
                </a:gradFill>
                <a:latin typeface="Arial"/>
                <a:cs typeface="Arial"/>
              </a:rPr>
              <a:t>склонения</a:t>
            </a:r>
            <a:endParaRPr lang="ru-RU" sz="60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3366FF"/>
                  </a:gs>
                  <a:gs pos="12500">
                    <a:srgbClr val="01A78F"/>
                  </a:gs>
                  <a:gs pos="25000">
                    <a:srgbClr val="FFFF00"/>
                  </a:gs>
                  <a:gs pos="37500">
                    <a:srgbClr val="FF6633"/>
                  </a:gs>
                  <a:gs pos="50000">
                    <a:srgbClr val="FF3399"/>
                  </a:gs>
                  <a:gs pos="62500">
                    <a:srgbClr val="FF6633"/>
                  </a:gs>
                  <a:gs pos="75000">
                    <a:srgbClr val="FFFF00"/>
                  </a:gs>
                  <a:gs pos="87500">
                    <a:srgbClr val="01A78F"/>
                  </a:gs>
                  <a:gs pos="100000">
                    <a:srgbClr val="3366FF"/>
                  </a:gs>
                </a:gsLst>
                <a:lin ang="2700000" scaled="1"/>
              </a:gradFill>
              <a:latin typeface="Arial"/>
              <a:cs typeface="Arial"/>
            </a:endParaRPr>
          </a:p>
          <a:p>
            <a:pPr algn="ctr"/>
            <a:r>
              <a:rPr lang="ru-RU" sz="6000" b="1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3366FF"/>
                    </a:gs>
                    <a:gs pos="12500">
                      <a:srgbClr val="01A78F"/>
                    </a:gs>
                    <a:gs pos="25000">
                      <a:srgbClr val="FFFF00"/>
                    </a:gs>
                    <a:gs pos="37500">
                      <a:srgbClr val="FF6633"/>
                    </a:gs>
                    <a:gs pos="50000">
                      <a:srgbClr val="FF3399"/>
                    </a:gs>
                    <a:gs pos="62500">
                      <a:srgbClr val="FF6633"/>
                    </a:gs>
                    <a:gs pos="75000">
                      <a:srgbClr val="FFFF00"/>
                    </a:gs>
                    <a:gs pos="87500">
                      <a:srgbClr val="01A78F"/>
                    </a:gs>
                    <a:gs pos="100000">
                      <a:srgbClr val="3366FF"/>
                    </a:gs>
                  </a:gsLst>
                  <a:lin ang="2700000" scaled="1"/>
                </a:gradFill>
                <a:latin typeface="Arial"/>
                <a:cs typeface="Arial"/>
              </a:rPr>
              <a:t>имён существительных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850900"/>
          </a:xfrm>
        </p:spPr>
        <p:txBody>
          <a:bodyPr/>
          <a:lstStyle/>
          <a:p>
            <a:r>
              <a:rPr lang="ru-RU" dirty="0" smtClean="0">
                <a:solidFill>
                  <a:srgbClr val="CC00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Домашнее задание.</a:t>
            </a:r>
            <a:endParaRPr lang="ru-RU" dirty="0">
              <a:solidFill>
                <a:srgbClr val="CC00CC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</a:endParaRPr>
          </a:p>
        </p:txBody>
      </p:sp>
      <p:pic>
        <p:nvPicPr>
          <p:cNvPr id="6" name="Содержимое 6" descr="C:\Users\uSER\Desktop\0_8f81b_131f895c_XL.png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899592" y="1700808"/>
            <a:ext cx="3096343" cy="38164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4283969" y="1628800"/>
            <a:ext cx="468052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4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Стр. </a:t>
            </a:r>
            <a:r>
              <a:rPr lang="ru-RU" sz="4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90   Упр</a:t>
            </a:r>
            <a:r>
              <a:rPr lang="ru-RU" sz="4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400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157</a:t>
            </a:r>
            <a:endParaRPr lang="ru-RU" sz="4000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4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Составить предложения со словарными</a:t>
            </a:r>
          </a:p>
          <a:p>
            <a:pPr lvl="0"/>
            <a:r>
              <a:rPr lang="ru-RU" sz="4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словами: беседа, беседовать.   </a:t>
            </a:r>
            <a:r>
              <a:rPr lang="ru-RU" dirty="0" smtClean="0">
                <a:solidFill>
                  <a:srgbClr val="000000"/>
                </a:solidFill>
              </a:rPr>
              <a:t> </a:t>
            </a:r>
            <a:endParaRPr lang="ru-RU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b="1">
                <a:solidFill>
                  <a:srgbClr val="CC00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Что надо делать, чтобы определить склонение</a:t>
            </a:r>
          </a:p>
        </p:txBody>
      </p:sp>
      <p:sp>
        <p:nvSpPr>
          <p:cNvPr id="24580" name="AutoShape 4"/>
          <p:cNvSpPr>
            <a:spLocks noChangeArrowheads="1"/>
          </p:cNvSpPr>
          <p:nvPr/>
        </p:nvSpPr>
        <p:spPr bwMode="auto">
          <a:xfrm>
            <a:off x="179388" y="1628775"/>
            <a:ext cx="5400675" cy="1368425"/>
          </a:xfrm>
          <a:prstGeom prst="roundRect">
            <a:avLst>
              <a:gd name="adj" fmla="val 16667"/>
            </a:avLst>
          </a:prstGeom>
          <a:solidFill>
            <a:srgbClr val="FF00FF"/>
          </a:solidFill>
          <a:ln w="9525">
            <a:solidFill>
              <a:srgbClr val="80008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3200" b="1">
                <a:latin typeface="Comic Sans MS" pitchFamily="66" charset="0"/>
              </a:rPr>
              <a:t>Определим род </a:t>
            </a:r>
          </a:p>
          <a:p>
            <a:pPr algn="ctr"/>
            <a:r>
              <a:rPr lang="ru-RU" sz="3200" b="1">
                <a:latin typeface="Comic Sans MS" pitchFamily="66" charset="0"/>
              </a:rPr>
              <a:t>имени существительного. </a:t>
            </a:r>
          </a:p>
        </p:txBody>
      </p:sp>
      <p:sp>
        <p:nvSpPr>
          <p:cNvPr id="24582" name="AutoShape 6"/>
          <p:cNvSpPr>
            <a:spLocks noChangeArrowheads="1"/>
          </p:cNvSpPr>
          <p:nvPr/>
        </p:nvSpPr>
        <p:spPr bwMode="auto">
          <a:xfrm>
            <a:off x="3492500" y="5229225"/>
            <a:ext cx="5400675" cy="1366838"/>
          </a:xfrm>
          <a:prstGeom prst="roundRect">
            <a:avLst>
              <a:gd name="adj" fmla="val 16667"/>
            </a:avLst>
          </a:prstGeom>
          <a:solidFill>
            <a:srgbClr val="FF00FF"/>
          </a:solidFill>
          <a:ln w="9525">
            <a:solidFill>
              <a:srgbClr val="80008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3200" b="1">
                <a:latin typeface="Comic Sans MS" pitchFamily="66" charset="0"/>
              </a:rPr>
              <a:t>По роду и окончанию</a:t>
            </a:r>
          </a:p>
          <a:p>
            <a:pPr algn="ctr"/>
            <a:r>
              <a:rPr lang="ru-RU" sz="3200" b="1">
                <a:latin typeface="Comic Sans MS" pitchFamily="66" charset="0"/>
              </a:rPr>
              <a:t>Определим склонение </a:t>
            </a:r>
          </a:p>
        </p:txBody>
      </p:sp>
      <p:sp>
        <p:nvSpPr>
          <p:cNvPr id="24584" name="AutoShape 8"/>
          <p:cNvSpPr>
            <a:spLocks noChangeArrowheads="1"/>
          </p:cNvSpPr>
          <p:nvPr/>
        </p:nvSpPr>
        <p:spPr bwMode="auto">
          <a:xfrm>
            <a:off x="1331913" y="3429000"/>
            <a:ext cx="5400675" cy="1368425"/>
          </a:xfrm>
          <a:prstGeom prst="roundRect">
            <a:avLst>
              <a:gd name="adj" fmla="val 16667"/>
            </a:avLst>
          </a:prstGeom>
          <a:solidFill>
            <a:srgbClr val="FF00FF"/>
          </a:solidFill>
          <a:ln w="9525">
            <a:solidFill>
              <a:srgbClr val="80008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3200" b="1">
                <a:latin typeface="Comic Sans MS" pitchFamily="66" charset="0"/>
              </a:rPr>
              <a:t>Выделим окончание.</a:t>
            </a:r>
          </a:p>
        </p:txBody>
      </p:sp>
      <p:sp>
        <p:nvSpPr>
          <p:cNvPr id="24585" name="AutoShape 9"/>
          <p:cNvSpPr>
            <a:spLocks noChangeArrowheads="1"/>
          </p:cNvSpPr>
          <p:nvPr/>
        </p:nvSpPr>
        <p:spPr bwMode="auto">
          <a:xfrm>
            <a:off x="4932363" y="2852738"/>
            <a:ext cx="647700" cy="720725"/>
          </a:xfrm>
          <a:prstGeom prst="downArrow">
            <a:avLst>
              <a:gd name="adj1" fmla="val 50000"/>
              <a:gd name="adj2" fmla="val 27819"/>
            </a:avLst>
          </a:prstGeom>
          <a:solidFill>
            <a:srgbClr val="FFC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4586" name="AutoShape 10"/>
          <p:cNvSpPr>
            <a:spLocks noChangeArrowheads="1"/>
          </p:cNvSpPr>
          <p:nvPr/>
        </p:nvSpPr>
        <p:spPr bwMode="auto">
          <a:xfrm>
            <a:off x="6011863" y="4652963"/>
            <a:ext cx="647700" cy="720725"/>
          </a:xfrm>
          <a:prstGeom prst="downArrow">
            <a:avLst>
              <a:gd name="adj1" fmla="val 50000"/>
              <a:gd name="adj2" fmla="val 27819"/>
            </a:avLst>
          </a:prstGeom>
          <a:solidFill>
            <a:srgbClr val="FFC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8" name="Рисунок 7" descr="C:\Users\uSER\Desktop\0_8f81b_131f895c_XL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20272" y="1628776"/>
            <a:ext cx="1263774" cy="1800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C:\Users\uSER\Desktop\Струйный или лазерный принтер.jpg"/>
          <p:cNvPicPr/>
          <p:nvPr/>
        </p:nvPicPr>
        <p:blipFill>
          <a:blip r:embed="rId3" cstate="print"/>
          <a:srcRect l="15333" t="18000" r="52000" b="3000"/>
          <a:stretch>
            <a:fillRect/>
          </a:stretch>
        </p:blipFill>
        <p:spPr bwMode="auto">
          <a:xfrm>
            <a:off x="7807796" y="1323975"/>
            <a:ext cx="47625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Содержимое 3" descr="C:\Users\uSER\Desktop\77ff440a9039.png"/>
          <p:cNvPicPr>
            <a:picLocks noGr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01917" y="4797425"/>
            <a:ext cx="1224136" cy="1872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 descr="C:\Users\uSER\Desktop\Струйный или лазерный принтер.jpg"/>
          <p:cNvPicPr/>
          <p:nvPr/>
        </p:nvPicPr>
        <p:blipFill>
          <a:blip r:embed="rId3" cstate="print"/>
          <a:srcRect l="15333" t="18000" r="52000" b="3000"/>
          <a:stretch>
            <a:fillRect/>
          </a:stretch>
        </p:blipFill>
        <p:spPr bwMode="auto">
          <a:xfrm>
            <a:off x="173236" y="4619625"/>
            <a:ext cx="47625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245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45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45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45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245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45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45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245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8" grpId="0"/>
      <p:bldP spid="24580" grpId="0" animBg="1"/>
      <p:bldP spid="24582" grpId="0" animBg="1"/>
      <p:bldP spid="24584" grpId="0" animBg="1"/>
      <p:bldP spid="24585" grpId="0" animBg="1"/>
      <p:bldP spid="24586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79512" y="188640"/>
            <a:ext cx="8568952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000" dirty="0">
                <a:solidFill>
                  <a:srgbClr val="CC00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Подведем итог</a:t>
            </a:r>
            <a:r>
              <a:rPr lang="ru-RU" sz="6000" dirty="0" smtClean="0">
                <a:solidFill>
                  <a:srgbClr val="CC00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.</a:t>
            </a:r>
          </a:p>
          <a:p>
            <a:r>
              <a:rPr lang="ru-RU" sz="3600" dirty="0" smtClean="0"/>
              <a:t>-Что нового вы узнали на уроке?</a:t>
            </a:r>
            <a:endParaRPr lang="ru-RU" sz="3600" dirty="0"/>
          </a:p>
          <a:p>
            <a:endParaRPr lang="ru-RU" sz="3600" dirty="0" smtClean="0"/>
          </a:p>
          <a:p>
            <a:r>
              <a:rPr lang="ru-RU" sz="3600" dirty="0" smtClean="0"/>
              <a:t>-Сколько склонений имеют имена существительные?</a:t>
            </a:r>
            <a:endParaRPr lang="ru-RU" sz="3600" dirty="0"/>
          </a:p>
          <a:p>
            <a:endParaRPr lang="ru-RU" sz="3600" dirty="0" smtClean="0"/>
          </a:p>
          <a:p>
            <a:r>
              <a:rPr lang="ru-RU" sz="3600" dirty="0" smtClean="0"/>
              <a:t>-Как определить склонение имени существительного?</a:t>
            </a:r>
          </a:p>
          <a:p>
            <a:endParaRPr lang="ru-RU" sz="3600" dirty="0" smtClean="0"/>
          </a:p>
          <a:p>
            <a:r>
              <a:rPr lang="ru-RU" sz="3600" dirty="0" smtClean="0"/>
              <a:t>- Какие существительные относятся к 1 склонению?</a:t>
            </a:r>
            <a:endParaRPr lang="ru-RU" sz="3600" dirty="0"/>
          </a:p>
        </p:txBody>
      </p:sp>
    </p:spTree>
  </p:cSld>
  <p:clrMapOvr>
    <a:masterClrMapping/>
  </p:clrMapOvr>
  <p:transition spd="med">
    <p:wheel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719986" y="2060848"/>
            <a:ext cx="6030416" cy="37487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04863" indent="-804863">
              <a:lnSpc>
                <a:spcPct val="90000"/>
              </a:lnSpc>
              <a:buClr>
                <a:srgbClr val="002D86"/>
              </a:buClr>
              <a:buSzPct val="145000"/>
              <a:buFont typeface="Wingdings" pitchFamily="2" charset="2"/>
              <a:buChar char="J"/>
            </a:pPr>
            <a:r>
              <a:rPr lang="ru-RU" sz="4400" dirty="0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ru-RU" sz="4400" b="1" dirty="0" smtClean="0">
                <a:solidFill>
                  <a:srgbClr val="B4331E"/>
                </a:solidFill>
              </a:rPr>
              <a:t>Новым</a:t>
            </a:r>
            <a:r>
              <a:rPr lang="ru-RU" sz="4400" b="1" dirty="0">
                <a:solidFill>
                  <a:srgbClr val="B4331E"/>
                </a:solidFill>
              </a:rPr>
              <a:t>?</a:t>
            </a:r>
          </a:p>
          <a:p>
            <a:pPr marL="804863" indent="-804863">
              <a:lnSpc>
                <a:spcPct val="90000"/>
              </a:lnSpc>
              <a:buClr>
                <a:srgbClr val="008000"/>
              </a:buClr>
              <a:buSzPct val="145000"/>
              <a:buFont typeface="Wingdings" pitchFamily="2" charset="2"/>
              <a:buChar char="J"/>
            </a:pPr>
            <a:r>
              <a:rPr lang="ru-RU" sz="4400" b="1" dirty="0"/>
              <a:t> </a:t>
            </a:r>
            <a:r>
              <a:rPr lang="ru-RU" sz="4400" b="1" dirty="0">
                <a:solidFill>
                  <a:srgbClr val="008000"/>
                </a:solidFill>
              </a:rPr>
              <a:t>Трудным?</a:t>
            </a:r>
          </a:p>
          <a:p>
            <a:pPr marL="804863" indent="-804863">
              <a:lnSpc>
                <a:spcPct val="90000"/>
              </a:lnSpc>
              <a:buClr>
                <a:srgbClr val="B00000"/>
              </a:buClr>
              <a:buSzPct val="145000"/>
              <a:buFont typeface="Wingdings" pitchFamily="2" charset="2"/>
              <a:buChar char="J"/>
            </a:pPr>
            <a:r>
              <a:rPr lang="ru-RU" sz="4400" b="1" dirty="0"/>
              <a:t> </a:t>
            </a:r>
            <a:r>
              <a:rPr lang="ru-RU" sz="4400" b="1" dirty="0">
                <a:solidFill>
                  <a:srgbClr val="FFCC00"/>
                </a:solidFill>
              </a:rPr>
              <a:t>Интересным?</a:t>
            </a:r>
          </a:p>
          <a:p>
            <a:pPr marL="804863" indent="-804863">
              <a:lnSpc>
                <a:spcPct val="90000"/>
              </a:lnSpc>
              <a:buClr>
                <a:srgbClr val="FFCC00"/>
              </a:buClr>
              <a:buSzPct val="145000"/>
              <a:buFont typeface="Wingdings" pitchFamily="2" charset="2"/>
              <a:buChar char="J"/>
            </a:pPr>
            <a:r>
              <a:rPr lang="ru-RU" sz="4400" b="1" dirty="0"/>
              <a:t> </a:t>
            </a:r>
            <a:r>
              <a:rPr lang="ru-RU" sz="4400" b="1" dirty="0">
                <a:solidFill>
                  <a:srgbClr val="002D86"/>
                </a:solidFill>
              </a:rPr>
              <a:t>Увлекательным?</a:t>
            </a:r>
          </a:p>
          <a:p>
            <a:pPr marL="804863" indent="-804863">
              <a:lnSpc>
                <a:spcPct val="90000"/>
              </a:lnSpc>
              <a:buClr>
                <a:srgbClr val="002D86"/>
              </a:buClr>
              <a:buSzPct val="145000"/>
              <a:buFont typeface="Wingdings" pitchFamily="2" charset="2"/>
              <a:buChar char="J"/>
            </a:pPr>
            <a:r>
              <a:rPr lang="ru-RU" sz="4400" b="1" dirty="0"/>
              <a:t> </a:t>
            </a:r>
            <a:r>
              <a:rPr lang="ru-RU" sz="4400" b="1" dirty="0">
                <a:solidFill>
                  <a:srgbClr val="B4331E"/>
                </a:solidFill>
              </a:rPr>
              <a:t>Радостным?</a:t>
            </a:r>
          </a:p>
          <a:p>
            <a:pPr marL="804863" indent="-804863">
              <a:lnSpc>
                <a:spcPct val="90000"/>
              </a:lnSpc>
              <a:buClr>
                <a:srgbClr val="B4331E"/>
              </a:buClr>
              <a:buSzPct val="145000"/>
              <a:buFont typeface="Wingdings" pitchFamily="2" charset="2"/>
              <a:buChar char="J"/>
            </a:pPr>
            <a:r>
              <a:rPr lang="ru-RU" sz="4400" b="1" dirty="0">
                <a:solidFill>
                  <a:srgbClr val="B4331E"/>
                </a:solidFill>
              </a:rPr>
              <a:t> </a:t>
            </a:r>
            <a:r>
              <a:rPr lang="ru-RU" sz="4400" b="1" dirty="0">
                <a:solidFill>
                  <a:srgbClr val="008000"/>
                </a:solidFill>
              </a:rPr>
              <a:t>Каким ещё?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67544" y="900670"/>
            <a:ext cx="843463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dirty="0" smtClean="0">
                <a:solidFill>
                  <a:srgbClr val="C00000"/>
                </a:solidFill>
              </a:rPr>
              <a:t>Каким был урок ?</a:t>
            </a:r>
            <a:endParaRPr lang="ru-RU" sz="66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20447" y="1124744"/>
            <a:ext cx="6552728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96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Молодцы</a:t>
            </a:r>
            <a:r>
              <a:rPr lang="ru-RU" sz="9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!</a:t>
            </a:r>
          </a:p>
          <a:p>
            <a:endParaRPr lang="ru-RU" sz="96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r>
              <a:rPr lang="ru-RU" sz="9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Спасибо!</a:t>
            </a:r>
            <a:endParaRPr lang="ru-RU" sz="9600" dirty="0"/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11560" y="1196752"/>
            <a:ext cx="8136904" cy="5293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             </a:t>
            </a:r>
          </a:p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Четырнадцатое ноября</a:t>
            </a:r>
          </a:p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              Классная работа</a:t>
            </a:r>
          </a:p>
          <a:p>
            <a:endParaRPr lang="ru-RU" sz="4000" dirty="0">
              <a:latin typeface="Times New Roman" pitchFamily="18" charset="0"/>
              <a:cs typeface="Times New Roman" pitchFamily="18" charset="0"/>
            </a:endParaRPr>
          </a:p>
          <a:p>
            <a:endParaRPr lang="ru-RU" sz="4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4000" dirty="0">
              <a:latin typeface="Times New Roman" pitchFamily="18" charset="0"/>
              <a:cs typeface="Times New Roman" pitchFamily="18" charset="0"/>
            </a:endParaRPr>
          </a:p>
          <a:p>
            <a:endParaRPr lang="ru-RU" sz="4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Минутка чистописания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работа</a:t>
            </a:r>
          </a:p>
        </p:txBody>
      </p:sp>
      <p:pic>
        <p:nvPicPr>
          <p:cNvPr id="5" name="Picture 2" descr="D:\картинки\урок учитель класс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692275" y="-2252663"/>
            <a:ext cx="12168188" cy="102330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827584" y="476672"/>
            <a:ext cx="6552728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sz="4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Дети все должны учиться,</a:t>
            </a:r>
          </a:p>
          <a:p>
            <a:r>
              <a:rPr lang="ru-RU" altLang="ru-RU" sz="4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Чтоб учёбою гордиться.</a:t>
            </a:r>
          </a:p>
          <a:p>
            <a:r>
              <a:rPr lang="ru-RU" altLang="ru-RU" sz="4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Будьте же внимательны</a:t>
            </a:r>
          </a:p>
          <a:p>
            <a:r>
              <a:rPr lang="ru-RU" altLang="ru-RU" sz="4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 во всем старательны!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74638"/>
            <a:ext cx="9144000" cy="6034682"/>
          </a:xfrm>
        </p:spPr>
        <p:txBody>
          <a:bodyPr/>
          <a:lstStyle/>
          <a:p>
            <a:r>
              <a:rPr lang="ru-RU" sz="5400" dirty="0"/>
              <a:t>Работа с желанием накормит и </a:t>
            </a:r>
            <a:r>
              <a:rPr lang="ru-RU" sz="5400" dirty="0" smtClean="0"/>
              <a:t>научит.</a:t>
            </a:r>
            <a:endParaRPr lang="ru-RU" sz="5400" dirty="0"/>
          </a:p>
        </p:txBody>
      </p:sp>
      <p:sp>
        <p:nvSpPr>
          <p:cNvPr id="7177" name="WordArt 9"/>
          <p:cNvSpPr>
            <a:spLocks noChangeArrowheads="1" noChangeShapeType="1" noTextEdit="1"/>
          </p:cNvSpPr>
          <p:nvPr/>
        </p:nvSpPr>
        <p:spPr bwMode="auto">
          <a:xfrm>
            <a:off x="5724525" y="4941888"/>
            <a:ext cx="2808288" cy="61118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endParaRPr lang="ru-RU" sz="3600" kern="10" dirty="0">
              <a:ln w="9525">
                <a:solidFill>
                  <a:srgbClr val="CC00CC"/>
                </a:solidFill>
                <a:round/>
                <a:headEnd/>
                <a:tailEnd/>
              </a:ln>
              <a:solidFill>
                <a:srgbClr val="CC00CC"/>
              </a:solidFill>
              <a:effectLst>
                <a:outerShdw dist="35921" dir="2700000" algn="ctr" rotWithShape="0">
                  <a:srgbClr val="292929"/>
                </a:outerShdw>
              </a:effectLst>
              <a:latin typeface="Comic Sans MS"/>
            </a:endParaRPr>
          </a:p>
        </p:txBody>
      </p:sp>
      <p:pic>
        <p:nvPicPr>
          <p:cNvPr id="7" name="Рисунок 6" descr="C:\Users\uSER\Desktop\0_8f81b_131f895c_XL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692696"/>
            <a:ext cx="809625" cy="1162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19" y="764704"/>
            <a:ext cx="8892481" cy="58169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Обед, горох, север, земляника, улица.</a:t>
            </a:r>
            <a:r>
              <a:rPr lang="ru-RU" sz="8000" dirty="0" smtClean="0"/>
              <a:t> </a:t>
            </a:r>
          </a:p>
          <a:p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«5» - нет ошибок</a:t>
            </a:r>
          </a:p>
          <a:p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«4» – 1 ошибка</a:t>
            </a:r>
          </a:p>
          <a:p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«3» – 2 ошибки</a:t>
            </a:r>
          </a:p>
          <a:p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«2» – 3 и более ошибок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strips dir="l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/>
          <a:lstStyle/>
          <a:p>
            <a:r>
              <a:rPr lang="ru-RU" sz="4600" b="1">
                <a:solidFill>
                  <a:srgbClr val="CC00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Существительные склоняются</a:t>
            </a:r>
          </a:p>
        </p:txBody>
      </p:sp>
      <p:pic>
        <p:nvPicPr>
          <p:cNvPr id="4" name="Содержимое 3"/>
          <p:cNvPicPr>
            <a:picLocks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27088" y="1412875"/>
            <a:ext cx="7515225" cy="4822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i="1" dirty="0"/>
              <a:t>Спортсмен пробежит по улице Зеленой и по площади </a:t>
            </a:r>
            <a:r>
              <a:rPr lang="ru-RU" b="1" i="1" dirty="0" smtClean="0"/>
              <a:t>Победы.</a:t>
            </a:r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r>
              <a:rPr lang="ru-RU" b="1" i="1" dirty="0"/>
              <a:t>по </a:t>
            </a:r>
            <a:r>
              <a:rPr lang="ru-RU" b="1" i="1" dirty="0" smtClean="0"/>
              <a:t>улице ,  по площади</a:t>
            </a:r>
            <a:r>
              <a:rPr lang="ru-RU" b="1" i="1" dirty="0"/>
              <a:t>.</a:t>
            </a:r>
            <a:r>
              <a:rPr lang="ru-RU" i="1" dirty="0"/>
              <a:t> </a:t>
            </a:r>
            <a:endParaRPr lang="ru-RU" dirty="0"/>
          </a:p>
        </p:txBody>
      </p:sp>
      <p:pic>
        <p:nvPicPr>
          <p:cNvPr id="19" name="Рисунок 18" descr="C:\Users\uSER\Desktop\77ff440a9039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04248" y="4941168"/>
            <a:ext cx="914400" cy="1162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blinds dir="vert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player.myshared.ru/4/276919/slides/slide_4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728" t="15745" b="68510"/>
          <a:stretch/>
        </p:blipFill>
        <p:spPr bwMode="auto">
          <a:xfrm>
            <a:off x="539552" y="1414230"/>
            <a:ext cx="8064896" cy="25908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47061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4" name="WordArt 106"/>
          <p:cNvSpPr>
            <a:spLocks noChangeArrowheads="1" noChangeShapeType="1" noTextEdit="1"/>
          </p:cNvSpPr>
          <p:nvPr/>
        </p:nvSpPr>
        <p:spPr bwMode="auto">
          <a:xfrm>
            <a:off x="539750" y="5581650"/>
            <a:ext cx="8064500" cy="12763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CC00CC"/>
                  </a:solidFill>
                  <a:round/>
                  <a:headEnd/>
                  <a:tailEnd/>
                </a:ln>
                <a:solidFill>
                  <a:srgbClr val="800080"/>
                </a:solidFill>
                <a:effectLst>
                  <a:outerShdw dist="35921" dir="2700000" algn="ctr" rotWithShape="0">
                    <a:srgbClr val="292929"/>
                  </a:outerShdw>
                </a:effectLst>
                <a:latin typeface="Comic Sans MS"/>
              </a:rPr>
              <a:t>Это существительные 1-го склонения.</a:t>
            </a:r>
          </a:p>
        </p:txBody>
      </p:sp>
      <p:pic>
        <p:nvPicPr>
          <p:cNvPr id="6" name="Picture 2" descr="http://player.myshared.ru/4/276919/slides/slide_3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5114" r="58896"/>
          <a:stretch/>
        </p:blipFill>
        <p:spPr bwMode="auto">
          <a:xfrm>
            <a:off x="1403648" y="1196752"/>
            <a:ext cx="5256584" cy="3974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23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3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39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23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39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260350"/>
            <a:ext cx="8229600" cy="936625"/>
          </a:xfrm>
        </p:spPr>
        <p:txBody>
          <a:bodyPr/>
          <a:lstStyle/>
          <a:p>
            <a:r>
              <a:rPr lang="ru-RU">
                <a:solidFill>
                  <a:srgbClr val="CC00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Подведем итог.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600200"/>
            <a:ext cx="9144000" cy="4525963"/>
          </a:xfrm>
        </p:spPr>
        <p:txBody>
          <a:bodyPr/>
          <a:lstStyle/>
          <a:p>
            <a:pPr>
              <a:buFontTx/>
              <a:buNone/>
            </a:pPr>
            <a:r>
              <a:rPr lang="ru-RU" sz="4000" b="1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	</a:t>
            </a:r>
            <a:r>
              <a:rPr lang="ru-RU" sz="4000" b="1">
                <a:solidFill>
                  <a:srgbClr val="80008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К 1-му склонению относятся существительные</a:t>
            </a:r>
          </a:p>
        </p:txBody>
      </p:sp>
      <p:sp>
        <p:nvSpPr>
          <p:cNvPr id="14340" name="WordArt 4"/>
          <p:cNvSpPr>
            <a:spLocks noChangeArrowheads="1" noChangeShapeType="1" noTextEdit="1"/>
          </p:cNvSpPr>
          <p:nvPr/>
        </p:nvSpPr>
        <p:spPr bwMode="auto">
          <a:xfrm>
            <a:off x="827088" y="3716338"/>
            <a:ext cx="7210425" cy="15621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4400" b="1" kern="10">
                <a:ln w="9525">
                  <a:solidFill>
                    <a:srgbClr val="800080"/>
                  </a:solidFill>
                  <a:round/>
                  <a:headEnd/>
                  <a:tailEnd/>
                </a:ln>
                <a:solidFill>
                  <a:srgbClr val="CC00CC"/>
                </a:solidFill>
                <a:effectLst>
                  <a:outerShdw dist="35921" dir="2700000" algn="ctr" rotWithShape="0">
                    <a:srgbClr val="292929"/>
                  </a:outerShdw>
                </a:effectLst>
                <a:latin typeface="Comic Sans MS"/>
              </a:rPr>
              <a:t>мужского и женского рода</a:t>
            </a:r>
          </a:p>
          <a:p>
            <a:pPr algn="ctr"/>
            <a:r>
              <a:rPr lang="ru-RU" sz="4400" b="1" kern="10">
                <a:ln w="9525">
                  <a:solidFill>
                    <a:srgbClr val="800080"/>
                  </a:solidFill>
                  <a:round/>
                  <a:headEnd/>
                  <a:tailEnd/>
                </a:ln>
                <a:solidFill>
                  <a:srgbClr val="CC00CC"/>
                </a:solidFill>
                <a:effectLst>
                  <a:outerShdw dist="35921" dir="2700000" algn="ctr" rotWithShape="0">
                    <a:srgbClr val="292929"/>
                  </a:outerShdw>
                </a:effectLst>
                <a:latin typeface="Comic Sans MS"/>
              </a:rPr>
              <a:t>с окончаниями -а, -я.</a:t>
            </a:r>
          </a:p>
        </p:txBody>
      </p:sp>
    </p:spTree>
  </p:cSld>
  <p:clrMapOvr>
    <a:masterClrMapping/>
  </p:clrMapOvr>
  <p:transition spd="med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49" presetClass="entr" presetSubtype="0" decel="10000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4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8" grpId="0"/>
      <p:bldP spid="14340" grpId="0" animBg="1"/>
    </p:bld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671</TotalTime>
  <Words>229</Words>
  <Application>Microsoft Office PowerPoint</Application>
  <PresentationFormat>Экран (4:3)</PresentationFormat>
  <Paragraphs>63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Оформление по умолчанию</vt:lpstr>
      <vt:lpstr>Презентация PowerPoint</vt:lpstr>
      <vt:lpstr>Презентация PowerPoint</vt:lpstr>
      <vt:lpstr>Работа с желанием накормит и научит.</vt:lpstr>
      <vt:lpstr>Презентация PowerPoint</vt:lpstr>
      <vt:lpstr>Существительные склоняются</vt:lpstr>
      <vt:lpstr>Презентация PowerPoint</vt:lpstr>
      <vt:lpstr>Презентация PowerPoint</vt:lpstr>
      <vt:lpstr>Презентация PowerPoint</vt:lpstr>
      <vt:lpstr>Подведем итог.</vt:lpstr>
      <vt:lpstr>Домашнее задание.</vt:lpstr>
      <vt:lpstr>Что надо делать, чтобы определить склонение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КОМПЬЮТЕР</dc:creator>
  <cp:lastModifiedBy>Windows User</cp:lastModifiedBy>
  <cp:revision>26</cp:revision>
  <dcterms:created xsi:type="dcterms:W3CDTF">2009-10-18T13:08:37Z</dcterms:created>
  <dcterms:modified xsi:type="dcterms:W3CDTF">2018-11-11T10:16:45Z</dcterms:modified>
</cp:coreProperties>
</file>