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1"/>
  </p:notesMasterIdLst>
  <p:sldIdLst>
    <p:sldId id="28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2" r:id="rId17"/>
    <p:sldId id="269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8C6"/>
    <a:srgbClr val="333399"/>
    <a:srgbClr val="69AB8A"/>
    <a:srgbClr val="990000"/>
    <a:srgbClr val="6CAC8C"/>
    <a:srgbClr val="A2CAB6"/>
    <a:srgbClr val="FF99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7" autoAdjust="0"/>
    <p:restoredTop sz="94660"/>
  </p:normalViewPr>
  <p:slideViewPr>
    <p:cSldViewPr>
      <p:cViewPr varScale="1">
        <p:scale>
          <a:sx n="70" d="100"/>
          <a:sy n="70" d="100"/>
        </p:scale>
        <p:origin x="13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D9859EB-4B33-4C83-89DF-7968FA8D8CFC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2770E0A-6CCB-4474-8291-1AF63C0D11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72076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84B602D-B14B-42D0-818F-E8D8A17606E0}" type="slidenum">
              <a:rPr lang="ru-RU" altLang="ru-RU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712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E5D9D67-271F-4DE1-B154-1687C1D1B7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8263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91456-807E-4111-BDCB-DB07268F39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2262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6F567-A5E6-41B7-ABF5-BB4A8A40E2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445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05629-150B-4BD1-906F-2DCBA2DE32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745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110E6-BC5E-49A9-8A8E-B0595EC70C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264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BAC80-2A10-4504-9798-6DB22032F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1006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05712-F4AF-45AE-8C4D-95996407B5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5669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638F3-0D38-4171-8861-67CB31D412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1854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05006-8197-4979-A766-359C2FDFA7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4462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B9FA6-0CF0-4D9B-8380-6B20446CC6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1539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1A1E4-4186-4FC9-82D4-35F2A7A6A0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652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41DE8-5425-4204-BB41-C3239A6295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7467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5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2"/>
                </a:solidFill>
                <a:latin typeface="Rage Italic" panose="03070502040507070304" pitchFamily="66" charset="0"/>
              </a:defRPr>
            </a:lvl1pPr>
          </a:lstStyle>
          <a:p>
            <a:pPr>
              <a:defRPr/>
            </a:pPr>
            <a:fld id="{D5BA6212-F6D2-4A30-B65F-12C5EA7CFD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9" r:id="rId8"/>
    <p:sldLayoutId id="2147483810" r:id="rId9"/>
    <p:sldLayoutId id="2147483805" r:id="rId10"/>
    <p:sldLayoutId id="2147483806" r:id="rId11"/>
    <p:sldLayoutId id="214748380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anose="03060802040406070304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anose="03060802040406070304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anose="03060802040406070304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anose="03060802040406070304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anose="03060802040406070304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6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5.xml"/><Relationship Id="rId23" Type="http://schemas.openxmlformats.org/officeDocument/2006/relationships/slide" Target="slide24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7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7" name="WordArt 9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928661" y="1714489"/>
            <a:ext cx="6500859" cy="22145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endParaRPr lang="ru-RU" sz="9600" b="1" kern="10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540568" y="2708920"/>
            <a:ext cx="10153971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ramond" pitchFamily="18" charset="0"/>
              </a:rPr>
              <a:t>Своя игра</a:t>
            </a:r>
          </a:p>
          <a:p>
            <a:pPr algn="ctr" eaLnBrk="1" hangingPunct="1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ramond" pitchFamily="18" charset="0"/>
              </a:rPr>
              <a:t>«Там, где музыка живёт»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65175"/>
            <a:ext cx="7572375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30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Музыкальный фольклор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642938" y="2143125"/>
            <a:ext cx="7715250" cy="39830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Музыкально-поэтическое сказание о</a:t>
            </a:r>
          </a:p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подвигах и приключениях </a:t>
            </a:r>
          </a:p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русских  богатырей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1500188" y="4786313"/>
            <a:ext cx="6357937" cy="696912"/>
          </a:xfrm>
        </p:spPr>
        <p:txBody>
          <a:bodyPr rtlCol="0"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БЫЛИНА</a:t>
            </a:r>
          </a:p>
        </p:txBody>
      </p:sp>
      <p:sp>
        <p:nvSpPr>
          <p:cNvPr id="1536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661025"/>
            <a:ext cx="1042988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6" grpId="0" build="p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765175"/>
            <a:ext cx="6500812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40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Музыкальный фольклор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98475" y="2349500"/>
            <a:ext cx="8329613" cy="39830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Короткая русская  народная  песенка шутливого содержания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2571750" y="4500563"/>
            <a:ext cx="4038600" cy="11255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ЧАСТУШКА</a:t>
            </a:r>
          </a:p>
        </p:txBody>
      </p:sp>
      <p:sp>
        <p:nvSpPr>
          <p:cNvPr id="1638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1042987" cy="1042987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765175"/>
            <a:ext cx="6026150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50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Музыкальный фольклор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457200" y="2214563"/>
            <a:ext cx="8115300" cy="3911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Русский крестьянский музыкальный инструмент, состоящий из коровьего рога, название которого произошло от слова «жалость»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3000375" y="4857750"/>
            <a:ext cx="3681413" cy="9112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ЖАЛЕЙКА</a:t>
            </a:r>
          </a:p>
        </p:txBody>
      </p:sp>
      <p:sp>
        <p:nvSpPr>
          <p:cNvPr id="1741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89588"/>
            <a:ext cx="1042987" cy="1042987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322263"/>
            <a:ext cx="6913562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10 баллов</a:t>
            </a:r>
            <a:b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Музыкальные инструменты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719138" y="1349375"/>
            <a:ext cx="7775575" cy="3911600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Tx/>
              <a:buNone/>
            </a:pPr>
            <a:endParaRPr lang="ru-RU" altLang="ru-RU" b="1" smtClean="0">
              <a:solidFill>
                <a:srgbClr val="1818C6"/>
              </a:solidFill>
              <a:latin typeface="Arno Pro Smbd Caption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ru-RU" altLang="ru-RU" b="1" smtClean="0">
                <a:solidFill>
                  <a:srgbClr val="1818C6"/>
                </a:solidFill>
                <a:latin typeface="Arno Pro Smbd Caption" pitchFamily="18" charset="0"/>
                <a:cs typeface="Times New Roman" panose="02020603050405020304" pitchFamily="18" charset="0"/>
              </a:rPr>
              <a:t>Её родина – Азия. При переселении народов (во времена крестовых походов) она попала в Европу. В то время на ней играли как на простой дудке. В более позднее время стали вдувать  воздух в боковое отверстие, держа её поперёк лица. Современная, она обладает большими техническими возможностями и в этом смысле соперничает со скрипкой. </a:t>
            </a:r>
            <a:endParaRPr lang="ru-RU" altLang="ru-RU" smtClean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549275" y="4954588"/>
            <a:ext cx="8115300" cy="939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ФЛЕЙТА</a:t>
            </a:r>
          </a:p>
        </p:txBody>
      </p:sp>
      <p:sp>
        <p:nvSpPr>
          <p:cNvPr id="1843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89588"/>
            <a:ext cx="1042987" cy="1042987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7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608013"/>
            <a:ext cx="6337300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20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Музыкальные инструменты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539750" y="1989138"/>
            <a:ext cx="7829550" cy="3527425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b="1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b="1" smtClean="0">
                <a:solidFill>
                  <a:srgbClr val="1818C6"/>
                </a:solidFill>
                <a:latin typeface="Arno Pro Smbd Caption" pitchFamily="18" charset="0"/>
              </a:rPr>
              <a:t>В своей семье – ОНИ главные. У каждого из них особенный голос. Стучат по НИМ палочками или просто руками. А иногда ИХ щекочут специальными щеточками, и тогда ОНИ не гремят, а шелестят – хихикают. У НИХ полным-полно медных кузин и кузенов – тарелок и тарелочек, треугольников, бубенчиков и колокольчиков.</a:t>
            </a:r>
          </a:p>
          <a:p>
            <a:pPr eaLnBrk="1" hangingPunct="1">
              <a:buFontTx/>
              <a:buNone/>
            </a:pPr>
            <a:endParaRPr lang="ru-RU" altLang="ru-RU" sz="3200" b="1" smtClean="0">
              <a:solidFill>
                <a:srgbClr val="1818C6"/>
              </a:solidFill>
              <a:latin typeface="Arno Pro Smbd Captio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2843213" y="4926013"/>
            <a:ext cx="3744912" cy="1101725"/>
          </a:xfrm>
        </p:spPr>
        <p:txBody>
          <a:bodyPr rtlCol="0">
            <a:normAutofit fontScale="8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sz="4000" b="1" dirty="0" smtClean="0">
              <a:solidFill>
                <a:srgbClr val="C00000"/>
              </a:solidFill>
              <a:latin typeface="Arno Pro Smbd Captio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БАРАБАН</a:t>
            </a:r>
          </a:p>
        </p:txBody>
      </p:sp>
      <p:sp>
        <p:nvSpPr>
          <p:cNvPr id="1946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661025"/>
            <a:ext cx="1042988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7" grpId="0" build="p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476250"/>
            <a:ext cx="6624638" cy="1000125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40 баллов</a:t>
            </a:r>
            <a:b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Музыкальные  инструменты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773113" y="1268413"/>
            <a:ext cx="7632700" cy="4054475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b="1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b="1" smtClean="0">
                <a:solidFill>
                  <a:srgbClr val="1818C6"/>
                </a:solidFill>
                <a:latin typeface="Arno Pro Smbd Caption" pitchFamily="18" charset="0"/>
              </a:rPr>
              <a:t>Жила красна девица на виду у честного народа. Болтунья, пустозвонка - говорили одни. Дружбу водила с людьми веселыми - в хороводах, на гуляньях. И все бы так шло, да появилась у нее соперница счастливая, заморская - гитара семиструнная. Забывать стали люди потихоньку хохотунью нашу. </a:t>
            </a:r>
            <a:endParaRPr lang="ru-RU" altLang="ru-RU" smtClean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1187450" y="5276850"/>
            <a:ext cx="6211888" cy="838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 БАЛАЛАЙКА</a:t>
            </a:r>
          </a:p>
        </p:txBody>
      </p:sp>
      <p:sp>
        <p:nvSpPr>
          <p:cNvPr id="20485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885113" y="5603875"/>
            <a:ext cx="1042987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7" grpId="0" build="p"/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549275"/>
            <a:ext cx="6842125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50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Музыкальные инструменты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684213" y="1731963"/>
            <a:ext cx="7704137" cy="39116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sz="3200" b="1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ОНА очень переживает из-за своего роста, постоянно сутулится и опускает голову. И, между прочим, совершенно зря. ЕЁ бабушка – знаменитая лира, главный символ искусства и поэзии. </a:t>
            </a:r>
            <a:endParaRPr lang="ru-RU" altLang="ru-RU" smtClean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2916238" y="5534025"/>
            <a:ext cx="4392612" cy="774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     АРФА</a:t>
            </a:r>
          </a:p>
        </p:txBody>
      </p:sp>
      <p:sp>
        <p:nvSpPr>
          <p:cNvPr id="2150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15250" y="5643563"/>
            <a:ext cx="1042988" cy="1042987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7" grpId="0" build="p"/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476250"/>
            <a:ext cx="6624637" cy="1071563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30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Музыкальные инструменты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755650" y="1557338"/>
            <a:ext cx="7632700" cy="4054475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b="1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b="1" smtClean="0">
                <a:solidFill>
                  <a:srgbClr val="1818C6"/>
                </a:solidFill>
                <a:latin typeface="Arno Pro Smbd Caption" pitchFamily="18" charset="0"/>
              </a:rPr>
              <a:t>Деревянные молоточки ведут какую-то игру с металлическими струнами. Их очень много — и молоточков, и струн. Струны рокочут от бешеных наскоков молоточков, и плачут, будто задетые за живое, и нежно поют под ласковыми прикосновениями. И смеются, и ликуют, и негодуют, и печалятся, и вздыхают. . . </a:t>
            </a:r>
          </a:p>
          <a:p>
            <a:pPr algn="ctr" eaLnBrk="1" hangingPunct="1"/>
            <a:endParaRPr lang="ru-RU" altLang="ru-RU" sz="3200" b="1" smtClean="0">
              <a:solidFill>
                <a:srgbClr val="1818C6"/>
              </a:solidFill>
              <a:latin typeface="Arno Pro Smbd Captio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2484438" y="5688013"/>
            <a:ext cx="4038600" cy="698500"/>
          </a:xfrm>
        </p:spPr>
        <p:txBody>
          <a:bodyPr rtlCol="0"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ФОРТЕПИАНО</a:t>
            </a:r>
          </a:p>
        </p:txBody>
      </p:sp>
      <p:sp>
        <p:nvSpPr>
          <p:cNvPr id="2253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661025"/>
            <a:ext cx="1042988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7" grpId="0" build="p"/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620713"/>
            <a:ext cx="7200900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10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Великие композиторы</a:t>
            </a:r>
          </a:p>
        </p:txBody>
      </p:sp>
      <p:sp>
        <p:nvSpPr>
          <p:cNvPr id="19461" name="Содержимое 5"/>
          <p:cNvSpPr>
            <a:spLocks noGrp="1"/>
          </p:cNvSpPr>
          <p:nvPr>
            <p:ph sz="quarter" idx="13"/>
          </p:nvPr>
        </p:nvSpPr>
        <p:spPr>
          <a:xfrm>
            <a:off x="742950" y="1989138"/>
            <a:ext cx="7789863" cy="4125912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sz="3200" b="1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КОМПОЗИТОР ГИМНА РОССИИ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781050" y="4616450"/>
            <a:ext cx="7713663" cy="9112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АЛЕКСАНДР АЛЕКСАНДРОВ</a:t>
            </a:r>
          </a:p>
        </p:txBody>
      </p:sp>
      <p:sp>
        <p:nvSpPr>
          <p:cNvPr id="2458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661025"/>
            <a:ext cx="1042987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19461" grpId="0" build="p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692150"/>
            <a:ext cx="7264400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20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Великие композиторы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827088" y="2428875"/>
            <a:ext cx="7480300" cy="36972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АВТОР ОПЕРЫ «СНЕГУРОЧКА»</a:t>
            </a:r>
          </a:p>
          <a:p>
            <a:pPr algn="ctr" eaLnBrk="1" hangingPunct="1">
              <a:buFontTx/>
              <a:buNone/>
            </a:pPr>
            <a:endParaRPr lang="ru-RU" altLang="ru-RU" sz="3200" b="1" smtClean="0">
              <a:solidFill>
                <a:srgbClr val="1818C6"/>
              </a:solidFill>
              <a:latin typeface="Arno Pro Smbd Captio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823913" y="4084638"/>
            <a:ext cx="7500937" cy="9826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Н.А. РИМСКИЙ-КОРСАКОВ</a:t>
            </a:r>
          </a:p>
        </p:txBody>
      </p:sp>
      <p:sp>
        <p:nvSpPr>
          <p:cNvPr id="2560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661025"/>
            <a:ext cx="1042988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6" grpId="0" build="p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98" name="Group 150"/>
          <p:cNvGraphicFramePr>
            <a:graphicFrameLocks noGrp="1"/>
          </p:cNvGraphicFramePr>
          <p:nvPr>
            <p:ph/>
          </p:nvPr>
        </p:nvGraphicFramePr>
        <p:xfrm>
          <a:off x="795338" y="800100"/>
          <a:ext cx="7737475" cy="5472113"/>
        </p:xfrm>
        <a:graphic>
          <a:graphicData uri="http://schemas.openxmlformats.org/drawingml/2006/table">
            <a:tbl>
              <a:tblPr/>
              <a:tblGrid>
                <a:gridCol w="2736278"/>
                <a:gridCol w="1080110"/>
                <a:gridCol w="1008102"/>
                <a:gridCol w="1008102"/>
                <a:gridCol w="946062"/>
                <a:gridCol w="958821"/>
              </a:tblGrid>
              <a:tr h="853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818C6"/>
                          </a:solidFill>
                          <a:effectLst/>
                          <a:latin typeface="Arno Pro Smbd Caption" pitchFamily="18" charset="0"/>
                        </a:rPr>
                        <a:t>     Теория</a:t>
                      </a: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2" action="ppaction://hlinksldjump"/>
                        </a:rPr>
                        <a:t>10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3" action="ppaction://hlinksldjump"/>
                        </a:rPr>
                        <a:t>20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4" action="ppaction://hlinksldjump"/>
                        </a:rPr>
                        <a:t>30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5" action="ppaction://hlinksldjump"/>
                        </a:rPr>
                        <a:t>40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6" action="ppaction://hlinksldjump"/>
                        </a:rPr>
                        <a:t>50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60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818C6"/>
                          </a:solidFill>
                          <a:effectLst/>
                          <a:latin typeface="Arno Pro Smbd Caption" pitchFamily="18" charset="0"/>
                        </a:rPr>
                        <a:t>Музыкальный фольклор</a:t>
                      </a: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7" action="ppaction://hlinksldjump"/>
                        </a:rPr>
                        <a:t>10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8" action="ppaction://hlinksldjump"/>
                        </a:rPr>
                        <a:t>20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9" action="ppaction://hlinksldjump"/>
                        </a:rPr>
                        <a:t>30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10" action="ppaction://hlinksldjump"/>
                        </a:rPr>
                        <a:t>40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11" action="ppaction://hlinksldjump"/>
                        </a:rPr>
                        <a:t>50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60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818C6"/>
                          </a:solidFill>
                          <a:effectLst/>
                          <a:latin typeface="Arno Pro Smbd Caption" pitchFamily="18" charset="0"/>
                        </a:rPr>
                        <a:t>Музыкальные инструменты</a:t>
                      </a: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12" action="ppaction://hlinksldjump"/>
                        </a:rPr>
                        <a:t>10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13" action="ppaction://hlinksldjump"/>
                        </a:rPr>
                        <a:t>20</a:t>
                      </a:r>
                      <a:endParaRPr kumimoji="0" lang="ru-RU" sz="5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14" action="ppaction://hlinksldjump"/>
                        </a:rPr>
                        <a:t>30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15" action="ppaction://hlinksldjump"/>
                        </a:rPr>
                        <a:t>40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16" action="ppaction://hlinksldjump"/>
                        </a:rPr>
                        <a:t>50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58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818C6"/>
                          </a:solidFill>
                          <a:effectLst/>
                          <a:latin typeface="Arno Pro Smbd Caption" pitchFamily="18" charset="0"/>
                        </a:rPr>
                        <a:t>Великие композиторы</a:t>
                      </a: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17" action="ppaction://hlinksldjump"/>
                        </a:rPr>
                        <a:t>10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18" action="ppaction://hlinksldjump"/>
                        </a:rPr>
                        <a:t>20</a:t>
                      </a:r>
                      <a:endParaRPr kumimoji="0" lang="ru-RU" sz="5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19" action="ppaction://hlinksldjump"/>
                        </a:rPr>
                        <a:t>30</a:t>
                      </a:r>
                      <a:endParaRPr kumimoji="0" lang="ru-RU" sz="5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20" action="ppaction://hlinksldjump"/>
                        </a:rPr>
                        <a:t>40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21" action="ppaction://hlinksldjump"/>
                        </a:rPr>
                        <a:t>50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07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818C6"/>
                          </a:solidFill>
                          <a:effectLst/>
                          <a:latin typeface="Arno Pro Smbd Caption" pitchFamily="18" charset="0"/>
                        </a:rPr>
                        <a:t>Исполнители</a:t>
                      </a: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22" action="ppaction://hlinksldjump"/>
                        </a:rPr>
                        <a:t>10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23" action="ppaction://hlinksldjump"/>
                        </a:rPr>
                        <a:t>20</a:t>
                      </a:r>
                      <a:endParaRPr kumimoji="0" lang="ru-RU" sz="5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24" action="ppaction://hlinksldjump"/>
                        </a:rPr>
                        <a:t>30</a:t>
                      </a:r>
                      <a:endParaRPr kumimoji="0" lang="ru-RU" sz="5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25" action="ppaction://hlinksldjump"/>
                        </a:rPr>
                        <a:t>40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eorgia" pitchFamily="18" charset="0"/>
                          <a:hlinkClick r:id="rId26" action="ppaction://hlinksldjump"/>
                        </a:rPr>
                        <a:t>50</a:t>
                      </a:r>
                      <a:endParaRPr kumimoji="0" lang="ru-RU" sz="5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01" name="AutoShape 153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8532813" y="476250"/>
            <a:ext cx="611187" cy="647700"/>
          </a:xfrm>
          <a:prstGeom prst="actionButtonEnd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652463"/>
            <a:ext cx="7127875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30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Великие композиторы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457200" y="2286000"/>
            <a:ext cx="8258175" cy="38401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Композитор, автор </a:t>
            </a:r>
          </a:p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балета «Щелкунчик»?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1719263" y="4365625"/>
            <a:ext cx="5710237" cy="9826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П.И. ЧАЙКОВСКИЙ</a:t>
            </a:r>
          </a:p>
        </p:txBody>
      </p:sp>
      <p:sp>
        <p:nvSpPr>
          <p:cNvPr id="2662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589588"/>
            <a:ext cx="1042987" cy="1042987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6" grpId="0" build="p"/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652463"/>
            <a:ext cx="7048500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40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Великие композиторы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457200" y="2428875"/>
            <a:ext cx="7900988" cy="36972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Кому принадлежит фортепианный альбом «Времена года»?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2000250" y="4429125"/>
            <a:ext cx="5038725" cy="12684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П.И.ЧАЙКОВСКИЙ</a:t>
            </a:r>
          </a:p>
        </p:txBody>
      </p:sp>
      <p:sp>
        <p:nvSpPr>
          <p:cNvPr id="2765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661025"/>
            <a:ext cx="1042987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6" grpId="0" build="p"/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652463"/>
            <a:ext cx="7129462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50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Великие композиторы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457200" y="2357438"/>
            <a:ext cx="8186738" cy="37687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Композитор, автор оперы «Руслан и Людмила»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2786063" y="4500563"/>
            <a:ext cx="4038600" cy="8397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М.И. ГЛИНКА</a:t>
            </a:r>
          </a:p>
        </p:txBody>
      </p:sp>
      <p:sp>
        <p:nvSpPr>
          <p:cNvPr id="2867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89588"/>
            <a:ext cx="1042987" cy="1042987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6" grpId="0" build="p"/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582613"/>
            <a:ext cx="4929188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10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Исполнители</a:t>
            </a:r>
          </a:p>
        </p:txBody>
      </p:sp>
      <p:sp>
        <p:nvSpPr>
          <p:cNvPr id="24581" name="Содержимое 5"/>
          <p:cNvSpPr>
            <a:spLocks noGrp="1"/>
          </p:cNvSpPr>
          <p:nvPr>
            <p:ph sz="quarter" idx="13"/>
          </p:nvPr>
        </p:nvSpPr>
        <p:spPr>
          <a:xfrm>
            <a:off x="827088" y="2133600"/>
            <a:ext cx="7489825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   Что с точки зрения француза получится, если сыграть всем вместе?</a:t>
            </a:r>
            <a:endParaRPr lang="en-US" altLang="ru-RU" sz="3200" b="1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eaLnBrk="1" hangingPunct="1">
              <a:buFontTx/>
              <a:buNone/>
            </a:pPr>
            <a:endParaRPr lang="ru-RU" altLang="ru-RU" smtClean="0">
              <a:solidFill>
                <a:srgbClr val="000000"/>
              </a:solidFill>
            </a:endParaRPr>
          </a:p>
          <a:p>
            <a:pPr eaLnBrk="1" hangingPunct="1"/>
            <a:endParaRPr lang="ru-RU" altLang="ru-RU" sz="3200" b="1" smtClean="0">
              <a:solidFill>
                <a:srgbClr val="1818C6"/>
              </a:solidFill>
              <a:latin typeface="Arno Pro Smbd Captio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2771775" y="4797425"/>
            <a:ext cx="4038600" cy="8397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АНСАМБЛЬ</a:t>
            </a:r>
          </a:p>
        </p:txBody>
      </p:sp>
      <p:sp>
        <p:nvSpPr>
          <p:cNvPr id="2970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661025"/>
            <a:ext cx="1042987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700338" y="601663"/>
            <a:ext cx="3543300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20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Исполнители</a:t>
            </a:r>
          </a:p>
        </p:txBody>
      </p:sp>
      <p:sp>
        <p:nvSpPr>
          <p:cNvPr id="25605" name="Содержимое 5"/>
          <p:cNvSpPr>
            <a:spLocks noGrp="1"/>
          </p:cNvSpPr>
          <p:nvPr>
            <p:ph sz="quarter" idx="13"/>
          </p:nvPr>
        </p:nvSpPr>
        <p:spPr>
          <a:xfrm>
            <a:off x="900113" y="2332038"/>
            <a:ext cx="7416800" cy="2033587"/>
          </a:xfrm>
        </p:spPr>
        <p:txBody>
          <a:bodyPr/>
          <a:lstStyle/>
          <a:p>
            <a:pPr algn="ctr" eaLnBrk="1" hangingPunct="1">
              <a:buClr>
                <a:srgbClr val="AA2B1E"/>
              </a:buClr>
              <a:buFont typeface="Brush Script MT" panose="03060802040406070304" pitchFamily="66" charset="0"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Скажите по-гречески «певческий коллектив», если в него входит более 12 человек.</a:t>
            </a:r>
            <a:endParaRPr lang="ru-RU" altLang="ru-RU" sz="320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2484438" y="4546600"/>
            <a:ext cx="4398962" cy="10699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ХОР</a:t>
            </a:r>
          </a:p>
        </p:txBody>
      </p:sp>
      <p:sp>
        <p:nvSpPr>
          <p:cNvPr id="3072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07338" y="5589588"/>
            <a:ext cx="1042987" cy="1042987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5605" grpId="0" build="p"/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549275"/>
            <a:ext cx="4286250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30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Исполнители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1187450" y="1989138"/>
            <a:ext cx="6697663" cy="2189162"/>
          </a:xfrm>
        </p:spPr>
        <p:txBody>
          <a:bodyPr/>
          <a:lstStyle/>
          <a:p>
            <a:pPr algn="ctr" eaLnBrk="1" hangingPunct="1">
              <a:buClr>
                <a:srgbClr val="AA2B1E"/>
              </a:buClr>
              <a:buFont typeface="Brush Script MT" panose="03060802040406070304" pitchFamily="66" charset="0"/>
              <a:buNone/>
            </a:pPr>
            <a:r>
              <a:rPr lang="ru-RU" altLang="ru-RU" sz="4000" b="1" smtClean="0">
                <a:solidFill>
                  <a:srgbClr val="1818C6"/>
                </a:solidFill>
                <a:latin typeface="Arno Pro Smbd Caption" pitchFamily="18" charset="0"/>
              </a:rPr>
              <a:t>Как называется самый высокий певческий голос?</a:t>
            </a:r>
            <a:endParaRPr lang="en-US" altLang="ru-RU" sz="4000" b="1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1346200" y="5084763"/>
            <a:ext cx="6127750" cy="9112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СОПРАНО</a:t>
            </a:r>
          </a:p>
        </p:txBody>
      </p:sp>
      <p:sp>
        <p:nvSpPr>
          <p:cNvPr id="3174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589588"/>
            <a:ext cx="1042987" cy="1042987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6" grpId="0" build="p"/>
      <p:bldP spid="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700338" y="615950"/>
            <a:ext cx="3714750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40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Исполнители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900113" y="2276475"/>
            <a:ext cx="7362825" cy="2005013"/>
          </a:xfrm>
        </p:spPr>
        <p:txBody>
          <a:bodyPr/>
          <a:lstStyle/>
          <a:p>
            <a:pPr algn="ctr" eaLnBrk="1" hangingPunct="1">
              <a:buClr>
                <a:srgbClr val="AA2B1E"/>
              </a:buClr>
              <a:buFont typeface="Brush Script MT" panose="03060802040406070304" pitchFamily="66" charset="0"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Группа из 5 музыкантов</a:t>
            </a:r>
            <a:endParaRPr lang="ru-RU" altLang="ru-RU" sz="320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eaLnBrk="1" hangingPunct="1">
              <a:buFontTx/>
              <a:buNone/>
            </a:pPr>
            <a:endParaRPr lang="ru-RU" altLang="ru-RU" b="1" smtClean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900113" y="4868863"/>
            <a:ext cx="7362825" cy="9715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квинтет</a:t>
            </a:r>
          </a:p>
        </p:txBody>
      </p:sp>
      <p:sp>
        <p:nvSpPr>
          <p:cNvPr id="3277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589588"/>
            <a:ext cx="1042987" cy="1042987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6" grpId="0" build="p"/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574675"/>
            <a:ext cx="4786313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50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Исполнители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776288" y="1989138"/>
            <a:ext cx="7540625" cy="2663825"/>
          </a:xfrm>
        </p:spPr>
        <p:txBody>
          <a:bodyPr/>
          <a:lstStyle/>
          <a:p>
            <a:pPr algn="ctr" eaLnBrk="1" hangingPunct="1">
              <a:buClr>
                <a:srgbClr val="AA2B1E"/>
              </a:buClr>
              <a:buFont typeface="Brush Script MT" panose="03060802040406070304" pitchFamily="66" charset="0"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Дуэт + септет</a:t>
            </a:r>
            <a:endParaRPr lang="en-US" altLang="ru-RU" sz="3200" b="1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eaLnBrk="1" hangingPunct="1">
              <a:buFontTx/>
              <a:buNone/>
            </a:pPr>
            <a:endParaRPr lang="ru-RU" altLang="ru-RU" sz="3200" b="1" smtClean="0">
              <a:solidFill>
                <a:srgbClr val="1818C6"/>
              </a:solidFill>
              <a:latin typeface="Arno Pro Smbd Captio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1338263" y="4184650"/>
            <a:ext cx="6210300" cy="7683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НОНЕТ</a:t>
            </a:r>
          </a:p>
        </p:txBody>
      </p:sp>
      <p:sp>
        <p:nvSpPr>
          <p:cNvPr id="3379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661025"/>
            <a:ext cx="1042988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6" grpId="0" build="p"/>
      <p:bldP spid="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9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785786" y="2012920"/>
            <a:ext cx="7572428" cy="22145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9600" b="1" kern="10" dirty="0">
                <a:ln w="11430"/>
                <a:solidFill>
                  <a:srgbClr val="1818C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Times New Roman"/>
              </a:rPr>
              <a:t>Спасибо за игру!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Используемая литература </a:t>
            </a:r>
          </a:p>
        </p:txBody>
      </p:sp>
      <p:sp>
        <p:nvSpPr>
          <p:cNvPr id="358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>
                <a:latin typeface="Georgia" panose="02040502050405020303" pitchFamily="18" charset="0"/>
              </a:rPr>
              <a:t>Агеева И.Д. Занимательные материалы по музыке, театру, кино. Методическое пособие. – М.: ТЦ Сфера, 2006.-240 с.-(Игровые методы обучения).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700088"/>
            <a:ext cx="3357562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222268"/>
                </a:solidFill>
                <a:latin typeface="Georgia" panose="02040502050405020303" pitchFamily="18" charset="0"/>
              </a:rPr>
              <a:t>10 баллов</a:t>
            </a:r>
            <a:r>
              <a:rPr lang="ru-RU" altLang="ru-RU" sz="3200" smtClean="0">
                <a:solidFill>
                  <a:srgbClr val="222268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222268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222268"/>
                </a:solidFill>
                <a:latin typeface="Georgia" panose="02040502050405020303" pitchFamily="18" charset="0"/>
              </a:rPr>
              <a:t>Теория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403350" y="3756025"/>
            <a:ext cx="6475413" cy="19177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Georgia" panose="02040502050405020303" pitchFamily="18" charset="0"/>
              </a:rPr>
              <a:t>МИ</a:t>
            </a:r>
            <a:r>
              <a:rPr lang="ru-RU" altLang="ru-RU" sz="4000" b="1" smtClean="0">
                <a:solidFill>
                  <a:srgbClr val="C00000"/>
                </a:solidFill>
              </a:rPr>
              <a:t> </a:t>
            </a: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 </a:t>
            </a:r>
          </a:p>
          <a:p>
            <a:pPr algn="ctr" eaLnBrk="1" hangingPunct="1">
              <a:buFontTx/>
              <a:buNone/>
            </a:pPr>
            <a:endParaRPr lang="ru-RU" altLang="ru-RU" sz="4000" b="1" smtClean="0">
              <a:solidFill>
                <a:srgbClr val="C00000"/>
              </a:solidFill>
              <a:latin typeface="Arno Pro Smbd Caption" pitchFamily="18" charset="0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sz="quarter" idx="14"/>
          </p:nvPr>
        </p:nvSpPr>
        <p:spPr>
          <a:xfrm>
            <a:off x="908050" y="2276475"/>
            <a:ext cx="7427913" cy="1136650"/>
          </a:xfrm>
        </p:spPr>
        <p:txBody>
          <a:bodyPr rtlCol="0">
            <a:normAutofit/>
          </a:bodyPr>
          <a:lstStyle/>
          <a:p>
            <a:pPr marL="274320" indent="-27432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200" b="1" dirty="0" smtClean="0">
                <a:solidFill>
                  <a:srgbClr val="1818C6"/>
                </a:solidFill>
                <a:latin typeface="Arno Pro Smbd Caption" pitchFamily="18" charset="0"/>
              </a:rPr>
              <a:t>Какая нота пишется на первой основной линейке нотного стана?</a:t>
            </a:r>
            <a:endParaRPr lang="ru-RU" sz="3200" b="1" dirty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</p:txBody>
      </p:sp>
      <p:sp>
        <p:nvSpPr>
          <p:cNvPr id="819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661025"/>
            <a:ext cx="1042988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/>
      <p:bldP spid="41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666750"/>
            <a:ext cx="4286250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222268"/>
                </a:solidFill>
                <a:latin typeface="Georgia" panose="02040502050405020303" pitchFamily="18" charset="0"/>
              </a:rPr>
              <a:t>20 баллов</a:t>
            </a:r>
            <a:r>
              <a:rPr lang="ru-RU" altLang="ru-RU" sz="3200" smtClean="0">
                <a:solidFill>
                  <a:srgbClr val="222268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222268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222268"/>
                </a:solidFill>
                <a:latin typeface="Georgia" panose="02040502050405020303" pitchFamily="18" charset="0"/>
              </a:rPr>
              <a:t>Термины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827088" y="2205038"/>
            <a:ext cx="7489825" cy="121443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  </a:t>
            </a:r>
            <a:r>
              <a:rPr lang="ru-RU" altLang="ru-RU" sz="3600" b="1" smtClean="0">
                <a:solidFill>
                  <a:srgbClr val="1818C6"/>
                </a:solidFill>
                <a:latin typeface="Arno Pro Smbd Caption" pitchFamily="18" charset="0"/>
              </a:rPr>
              <a:t>Назовите средства музыкальной выразительности</a:t>
            </a:r>
            <a:endParaRPr lang="ru-RU" altLang="ru-RU" sz="36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238125" y="3789363"/>
            <a:ext cx="8401050" cy="19827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ДИНАМИКА, РИТМ, ТЕМП, ТЕМБР, ЛАД</a:t>
            </a:r>
          </a:p>
        </p:txBody>
      </p:sp>
      <p:sp>
        <p:nvSpPr>
          <p:cNvPr id="922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516563"/>
            <a:ext cx="1042987" cy="1042987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700088"/>
            <a:ext cx="3889375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30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Термины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922338" y="1989138"/>
            <a:ext cx="7372350" cy="2692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  </a:t>
            </a:r>
            <a:endParaRPr lang="ru-RU" altLang="ru-RU" b="1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 </a:t>
            </a: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Какое средство музыкальной выразительности мы называем окраской звука?</a:t>
            </a:r>
            <a:r>
              <a:rPr lang="ru-RU" altLang="ru-RU" smtClean="0">
                <a:solidFill>
                  <a:srgbClr val="990000"/>
                </a:solidFill>
                <a:latin typeface="Monotype Corsiva" panose="03010101010201010101" pitchFamily="66" charset="0"/>
              </a:rPr>
              <a:t>      </a:t>
            </a:r>
            <a:endParaRPr lang="ru-RU" altLang="ru-RU" smtClean="0">
              <a:solidFill>
                <a:srgbClr val="C00000"/>
              </a:solidFill>
              <a:latin typeface="Arno Pro Smbd Captio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828675" y="4797425"/>
            <a:ext cx="7454900" cy="9366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ТЕМБР.</a:t>
            </a:r>
            <a:r>
              <a:rPr lang="ru-RU" altLang="ru-RU" sz="4000" b="1" smtClean="0">
                <a:solidFill>
                  <a:srgbClr val="C00000"/>
                </a:solidFill>
              </a:rPr>
              <a:t> </a:t>
            </a: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 </a:t>
            </a:r>
          </a:p>
          <a:p>
            <a:pPr algn="ctr" eaLnBrk="1" hangingPunct="1">
              <a:buFontTx/>
              <a:buNone/>
            </a:pPr>
            <a:endParaRPr lang="ru-RU" altLang="ru-RU" sz="4000" b="1" smtClean="0">
              <a:solidFill>
                <a:srgbClr val="C00000"/>
              </a:solidFill>
              <a:latin typeface="Arno Pro Smbd Caption" pitchFamily="18" charset="0"/>
            </a:endParaRPr>
          </a:p>
          <a:p>
            <a:pPr eaLnBrk="1" hangingPunct="1"/>
            <a:endParaRPr lang="ru-RU" altLang="ru-RU" sz="4000" b="1" smtClean="0"/>
          </a:p>
        </p:txBody>
      </p:sp>
      <p:sp>
        <p:nvSpPr>
          <p:cNvPr id="1024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86688" y="5643563"/>
            <a:ext cx="1042987" cy="1042987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916238" y="700088"/>
            <a:ext cx="3235325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40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Термины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2286000"/>
            <a:ext cx="7561263" cy="36083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</a:rPr>
              <a:t> Это ритмичный речитатив, обычно читающийся под музыку с тяжёлым битом</a:t>
            </a:r>
            <a:endParaRPr lang="ru-RU" altLang="ru-RU" sz="4000" b="1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altLang="ru-RU" sz="4000" b="1" smtClean="0">
              <a:solidFill>
                <a:srgbClr val="C00000"/>
              </a:solidFill>
              <a:latin typeface="Arno Pro Smbd Captio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РЭП</a:t>
            </a:r>
          </a:p>
        </p:txBody>
      </p:sp>
      <p:sp>
        <p:nvSpPr>
          <p:cNvPr id="1126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875" y="620713"/>
            <a:ext cx="3643313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50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Термины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1844675"/>
            <a:ext cx="6840538" cy="43576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  </a:t>
            </a:r>
          </a:p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П.И.Чайковский о ней сказал так:</a:t>
            </a:r>
          </a:p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«Она душа музыки». Что он имел ввиду?</a:t>
            </a:r>
          </a:p>
          <a:p>
            <a:pPr algn="ctr" eaLnBrk="1" hangingPunct="1">
              <a:buFontTx/>
              <a:buNone/>
            </a:pPr>
            <a:endParaRPr lang="ru-RU" altLang="ru-RU" sz="4000" b="1" smtClean="0">
              <a:solidFill>
                <a:srgbClr val="C00000"/>
              </a:solidFill>
              <a:latin typeface="Arno Pro Smbd Captio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МЕЛОДИЯ</a:t>
            </a:r>
          </a:p>
        </p:txBody>
      </p:sp>
      <p:sp>
        <p:nvSpPr>
          <p:cNvPr id="122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15250" y="5429250"/>
            <a:ext cx="1042988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836613"/>
            <a:ext cx="6215063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10 баллов</a:t>
            </a:r>
            <a:b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Музыкальный фольклор</a:t>
            </a:r>
          </a:p>
        </p:txBody>
      </p:sp>
      <p:sp>
        <p:nvSpPr>
          <p:cNvPr id="9219" name="Содержимое 6"/>
          <p:cNvSpPr>
            <a:spLocks noGrp="1"/>
          </p:cNvSpPr>
          <p:nvPr>
            <p:ph sz="quarter" idx="13"/>
          </p:nvPr>
        </p:nvSpPr>
        <p:spPr>
          <a:xfrm>
            <a:off x="1042988" y="2000250"/>
            <a:ext cx="7129462" cy="412591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sz="3200" b="1" smtClean="0">
              <a:solidFill>
                <a:srgbClr val="1818C6"/>
              </a:solidFill>
              <a:latin typeface="Arno Pro Smbd Display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Объясните значение     слова «фольклор»</a:t>
            </a:r>
          </a:p>
        </p:txBody>
      </p:sp>
      <p:sp>
        <p:nvSpPr>
          <p:cNvPr id="9220" name="Содержимое 7"/>
          <p:cNvSpPr>
            <a:spLocks noGrp="1"/>
          </p:cNvSpPr>
          <p:nvPr>
            <p:ph sz="quarter" idx="14"/>
          </p:nvPr>
        </p:nvSpPr>
        <p:spPr>
          <a:xfrm>
            <a:off x="857250" y="4643438"/>
            <a:ext cx="7829550" cy="14827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НАРОДНАЯ МУДРОСТЬ</a:t>
            </a:r>
          </a:p>
        </p:txBody>
      </p:sp>
      <p:sp>
        <p:nvSpPr>
          <p:cNvPr id="1331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661025"/>
            <a:ext cx="1042987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692150"/>
            <a:ext cx="6286500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2060"/>
                </a:solidFill>
                <a:latin typeface="Georgia" panose="02040502050405020303" pitchFamily="18" charset="0"/>
              </a:rPr>
              <a:t>20 баллов</a:t>
            </a:r>
            <a: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altLang="ru-RU" sz="3200" i="1" smtClean="0">
                <a:solidFill>
                  <a:srgbClr val="002060"/>
                </a:solidFill>
                <a:latin typeface="Georgia" panose="02040502050405020303" pitchFamily="18" charset="0"/>
              </a:rPr>
              <a:t>Музыкальный фольклор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457200" y="2286000"/>
            <a:ext cx="7972425" cy="38401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Назовите жанры </a:t>
            </a:r>
          </a:p>
          <a:p>
            <a:pPr algn="ctr" eaLnBrk="1" hangingPunct="1">
              <a:buFontTx/>
              <a:buNone/>
            </a:pPr>
            <a:r>
              <a:rPr lang="ru-RU" altLang="ru-RU" sz="3200" b="1" smtClean="0">
                <a:solidFill>
                  <a:srgbClr val="1818C6"/>
                </a:solidFill>
                <a:latin typeface="Arno Pro Smbd Caption" pitchFamily="18" charset="0"/>
              </a:rPr>
              <a:t>русских народных песен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971550" y="3643313"/>
            <a:ext cx="7200900" cy="25542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Arno Pro Smbd Caption" pitchFamily="18" charset="0"/>
              </a:rPr>
              <a:t>ЛИРИЧЕСКИЕ,ПЛЯСОВЫЕ, ТРУДОВЫЕ, БЫЛИНЫ, КОЛЫБЕЛЬНЫЕ, ЧАСТУШКИ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661025"/>
            <a:ext cx="1042987" cy="1042988"/>
          </a:xfrm>
          <a:prstGeom prst="actionButtonHome">
            <a:avLst/>
          </a:prstGeom>
          <a:solidFill>
            <a:srgbClr val="181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Brush Script MT" panose="03060802040406070304" pitchFamily="66" charset="0"/>
              <a:buChar char="O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6" grpId="0" build="p"/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973</TotalTime>
  <Words>616</Words>
  <Application>Microsoft Office PowerPoint</Application>
  <PresentationFormat>Экран (4:3)</PresentationFormat>
  <Paragraphs>134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1" baseType="lpstr">
      <vt:lpstr>Arial</vt:lpstr>
      <vt:lpstr>Constantia</vt:lpstr>
      <vt:lpstr>Brush Script MT</vt:lpstr>
      <vt:lpstr>Calibri</vt:lpstr>
      <vt:lpstr>Franklin Gothic Book</vt:lpstr>
      <vt:lpstr>Rage Italic</vt:lpstr>
      <vt:lpstr>Arno Pro Smbd Caption</vt:lpstr>
      <vt:lpstr>Georgia</vt:lpstr>
      <vt:lpstr>Monotype Corsiva</vt:lpstr>
      <vt:lpstr>Arno Pro Smbd Display</vt:lpstr>
      <vt:lpstr>Times New Roman</vt:lpstr>
      <vt:lpstr>Кнопка</vt:lpstr>
      <vt:lpstr>Презентация PowerPoint</vt:lpstr>
      <vt:lpstr>Презентация PowerPoint</vt:lpstr>
      <vt:lpstr>10 баллов Теория</vt:lpstr>
      <vt:lpstr>20 баллов Термины</vt:lpstr>
      <vt:lpstr>30 баллов Термины</vt:lpstr>
      <vt:lpstr>40 баллов Термины</vt:lpstr>
      <vt:lpstr>50 баллов Термины</vt:lpstr>
      <vt:lpstr>10 баллов Музыкальный фольклор</vt:lpstr>
      <vt:lpstr>20 баллов Музыкальный фольклор</vt:lpstr>
      <vt:lpstr>30 баллов Музыкальный фольклор</vt:lpstr>
      <vt:lpstr>40 баллов Музыкальный фольклор</vt:lpstr>
      <vt:lpstr>50 баллов Музыкальный фольклор</vt:lpstr>
      <vt:lpstr>10 баллов Музыкальные инструменты</vt:lpstr>
      <vt:lpstr>20 баллов Музыкальные инструменты</vt:lpstr>
      <vt:lpstr>40 баллов Музыкальные  инструменты</vt:lpstr>
      <vt:lpstr>50 баллов Музыкальные инструменты</vt:lpstr>
      <vt:lpstr>30 баллов Музыкальные инструменты</vt:lpstr>
      <vt:lpstr>10 баллов Великие композиторы</vt:lpstr>
      <vt:lpstr>20 баллов Великие композиторы</vt:lpstr>
      <vt:lpstr>30 баллов Великие композиторы</vt:lpstr>
      <vt:lpstr>40 баллов Великие композиторы</vt:lpstr>
      <vt:lpstr>50 баллов Великие композиторы</vt:lpstr>
      <vt:lpstr>10 баллов Исполнители</vt:lpstr>
      <vt:lpstr>20 баллов Исполнители</vt:lpstr>
      <vt:lpstr>30 баллов Исполнители</vt:lpstr>
      <vt:lpstr>40 баллов Исполнители</vt:lpstr>
      <vt:lpstr>50 баллов Исполнители</vt:lpstr>
      <vt:lpstr>Презентация PowerPoint</vt:lpstr>
      <vt:lpstr>Используемая литература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Ната</cp:lastModifiedBy>
  <cp:revision>91</cp:revision>
  <dcterms:created xsi:type="dcterms:W3CDTF">2008-05-15T15:27:25Z</dcterms:created>
  <dcterms:modified xsi:type="dcterms:W3CDTF">2019-01-08T15:18:36Z</dcterms:modified>
</cp:coreProperties>
</file>