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857C-0A04-4961-9B25-53011EF6BA2B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0D367-4833-48D6-8235-7AAFDE669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1016" TargetMode="External"/><Relationship Id="rId2" Type="http://schemas.openxmlformats.org/officeDocument/2006/relationships/hyperlink" Target="https://soc-ege.sdamgia.ru/problem?id=79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4241" TargetMode="External"/><Relationship Id="rId2" Type="http://schemas.openxmlformats.org/officeDocument/2006/relationships/hyperlink" Target="https://soc-ege.sdamgia.ru/problem?id=91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4753" TargetMode="External"/><Relationship Id="rId2" Type="http://schemas.openxmlformats.org/officeDocument/2006/relationships/hyperlink" Target="https://soc-ege.sdamgia.ru/problem?id=165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8965" TargetMode="External"/><Relationship Id="rId2" Type="http://schemas.openxmlformats.org/officeDocument/2006/relationships/hyperlink" Target="https://soc-ege.sdamgia.ru/problem?id=631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2556" TargetMode="External"/><Relationship Id="rId2" Type="http://schemas.openxmlformats.org/officeDocument/2006/relationships/hyperlink" Target="https://soc-ege.sdamgia.ru/problem?id=1498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3422" TargetMode="External"/><Relationship Id="rId2" Type="http://schemas.openxmlformats.org/officeDocument/2006/relationships/hyperlink" Target="https://soc-ege.sdamgia.ru/problem?id=2726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3796" TargetMode="External"/><Relationship Id="rId2" Type="http://schemas.openxmlformats.org/officeDocument/2006/relationships/hyperlink" Target="https://soc-ege.sdamgia.ru/problem?id=3722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problem?id=5229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4464" TargetMode="External"/><Relationship Id="rId2" Type="http://schemas.openxmlformats.org/officeDocument/2006/relationships/hyperlink" Target="https://soc-ege.sdamgia.ru/problem?id=4203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5192" TargetMode="External"/><Relationship Id="rId2" Type="http://schemas.openxmlformats.org/officeDocument/2006/relationships/hyperlink" Target="https://soc-ege.sdamgia.ru/problem?id=4501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problem?id=8429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oc-ege.sdamgia.ru/problem?id=4128" TargetMode="External"/><Relationship Id="rId2" Type="http://schemas.openxmlformats.org/officeDocument/2006/relationships/hyperlink" Target="https://soc-ege.sdamgia.ru/problem?id=1573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Задания Д 18 № </a:t>
            </a:r>
            <a:r>
              <a:rPr lang="ru-RU" sz="2000" b="1" dirty="0" smtClean="0">
                <a:hlinkClick r:id="rId2"/>
              </a:rPr>
              <a:t>795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Кто является участником(</a:t>
            </a:r>
            <a:r>
              <a:rPr lang="ru-RU" sz="2000" dirty="0" err="1" smtClean="0"/>
              <a:t>ами</a:t>
            </a:r>
            <a:r>
              <a:rPr lang="ru-RU" sz="2000" dirty="0" smtClean="0"/>
              <a:t>) гражданского процесса?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smtClean="0"/>
              <a:t>1) следователь</a:t>
            </a:r>
            <a:br>
              <a:rPr lang="ru-RU" sz="2000" smtClean="0"/>
            </a:br>
            <a:r>
              <a:rPr lang="ru-RU" sz="2000" smtClean="0"/>
              <a:t>2) присяжные заседатели</a:t>
            </a:r>
            <a:br>
              <a:rPr lang="ru-RU" sz="2000" smtClean="0"/>
            </a:br>
            <a:r>
              <a:rPr lang="ru-RU" sz="2000" smtClean="0"/>
              <a:t>3) ответчик</a:t>
            </a:r>
            <a:br>
              <a:rPr lang="ru-RU" sz="2000" smtClean="0"/>
            </a:br>
            <a:r>
              <a:rPr lang="ru-RU" sz="2000" smtClean="0"/>
              <a:t>4) потерпевший</a:t>
            </a:r>
            <a:br>
              <a:rPr lang="ru-RU" sz="200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2000" b="1" dirty="0" smtClean="0">
                <a:solidFill>
                  <a:schemeClr val="tx1"/>
                </a:solidFill>
                <a:hlinkClick r:id="rId3"/>
              </a:rPr>
              <a:t>1016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Какая </a:t>
            </a:r>
            <a:r>
              <a:rPr lang="ru-RU" sz="2000" dirty="0" smtClean="0">
                <a:solidFill>
                  <a:schemeClr val="tx1"/>
                </a:solidFill>
              </a:rPr>
              <a:t>ситу­а­ция </a:t>
            </a:r>
            <a:r>
              <a:rPr lang="ru-RU" sz="2000" dirty="0" smtClean="0">
                <a:solidFill>
                  <a:schemeClr val="tx1"/>
                </a:solidFill>
              </a:rPr>
              <a:t>регулируется нор­ма­ми гражданского права?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1) гражданин Е. за­ни­мал­ся хранением и сбы­том наркотических средств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2) гражданка Ж. на­ру­ши­ла правила до­рож­но­го движения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3) гражданка 3. за­клю­чи­ла с ком­би­на­том бытовых услуг до­го­вор об обслуживании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4) гражданин И. об­ра­тил­ся с за­яв­ле­ни­ем о при­зна­нии брака недействительным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571635"/>
          </a:xfrm>
        </p:spPr>
        <p:txBody>
          <a:bodyPr>
            <a:normAutofit fontScale="90000"/>
          </a:bodyPr>
          <a:lstStyle/>
          <a:p>
            <a:r>
              <a:rPr lang="ru-RU" sz="2000" b="1" smtClean="0"/>
              <a:t>Задания Д 17 № </a:t>
            </a:r>
            <a:r>
              <a:rPr lang="ru-RU" sz="2000" b="1" smtClean="0">
                <a:hlinkClick r:id="rId2"/>
              </a:rPr>
              <a:t>91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smtClean="0"/>
              <a:t>Нормы гражданского права регламентируют</a:t>
            </a:r>
            <a:br>
              <a:rPr lang="ru-RU" sz="2000" smtClean="0"/>
            </a:br>
            <a:r>
              <a:rPr lang="ru-RU" sz="2000" smtClean="0"/>
              <a:t> </a:t>
            </a:r>
            <a:br>
              <a:rPr lang="ru-RU" sz="2000" smtClean="0"/>
            </a:br>
            <a:r>
              <a:rPr lang="ru-RU" sz="2000" smtClean="0"/>
              <a:t>1) защиту памятников культуры</a:t>
            </a:r>
            <a:br>
              <a:rPr lang="ru-RU" sz="2000" smtClean="0"/>
            </a:br>
            <a:r>
              <a:rPr lang="ru-RU" sz="2000" smtClean="0"/>
              <a:t>2) компенсацию морального ущерба</a:t>
            </a:r>
            <a:br>
              <a:rPr lang="ru-RU" sz="2000" smtClean="0"/>
            </a:br>
            <a:r>
              <a:rPr lang="ru-RU" sz="2000" smtClean="0"/>
              <a:t>3) порядок выплаты алиментов на ребенка</a:t>
            </a:r>
            <a:br>
              <a:rPr lang="ru-RU" sz="2000" smtClean="0"/>
            </a:br>
            <a:r>
              <a:rPr lang="ru-RU" sz="2000" smtClean="0"/>
              <a:t>4) порядок обращения граждан в органы власти</a:t>
            </a:r>
            <a:br>
              <a:rPr lang="ru-RU" sz="200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Задания Д 19 № </a:t>
            </a:r>
            <a:r>
              <a:rPr lang="ru-RU" sz="1600" b="1" dirty="0" smtClean="0">
                <a:solidFill>
                  <a:schemeClr val="tx1"/>
                </a:solidFill>
                <a:hlinkClick r:id="rId3"/>
              </a:rPr>
              <a:t>4241</a:t>
            </a:r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Гражданка М. долж­на была ле­теть на переговоры, целью ко­то­рых было по­лу­че­ние ин­ве­сти­ций на раз­ви­тие при­над­ле­жа­щей ей фирмы. Од­на­ко рейс был за­дер­жан без ува­жи­тель­ной причины, и ин­ве­сто­ры за­клю­чи­ли до­го­вор с конкурентами. Граж­дан­ка М. по­да­ла в суд с на­ме­ре­ни­ем за­ста­вить авиа­ком­па­нию воз­ме­стить ущерб, по­лу­чен­ный в ре­зуль­та­те утра­чен­ной выгоды. Нормы какой от­рас­ли права ста­нут ос­но­вой для рас­смот­ре­ния дела в суде?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1) уго­лов­но­го права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2) ад­ми­ни­стра­тив­но­го права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3) граж­дан­ско­го права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4) на­ло­го­во­го права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500197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Задания Д 17 № </a:t>
            </a:r>
            <a:r>
              <a:rPr lang="ru-RU" sz="1800" b="1" dirty="0" smtClean="0">
                <a:hlinkClick r:id="rId2"/>
              </a:rPr>
              <a:t>165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Что из перечисленного ниже регламентируют нормы гражданского права?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smtClean="0"/>
              <a:t>1) защиту памятников культуры</a:t>
            </a:r>
            <a:br>
              <a:rPr lang="ru-RU" sz="1800" smtClean="0"/>
            </a:br>
            <a:r>
              <a:rPr lang="ru-RU" sz="1800" smtClean="0"/>
              <a:t>2) авторское право</a:t>
            </a:r>
            <a:br>
              <a:rPr lang="ru-RU" sz="1800" smtClean="0"/>
            </a:br>
            <a:r>
              <a:rPr lang="ru-RU" sz="1800" smtClean="0"/>
              <a:t>3) порядок выплаты алиментов на ребенка</a:t>
            </a:r>
            <a:br>
              <a:rPr lang="ru-RU" sz="1800" smtClean="0"/>
            </a:br>
            <a:r>
              <a:rPr lang="ru-RU" sz="1800" smtClean="0"/>
              <a:t>4) обращение граждан с органами власти</a:t>
            </a:r>
            <a:br>
              <a:rPr lang="ru-RU" sz="180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1357322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Задания Д 16 № </a:t>
            </a:r>
            <a:r>
              <a:rPr lang="ru-RU" sz="8000" b="1" dirty="0" smtClean="0">
                <a:solidFill>
                  <a:schemeClr val="tx1"/>
                </a:solidFill>
                <a:hlinkClick r:id="rId3"/>
              </a:rPr>
              <a:t>4753</a:t>
            </a: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dirty="0" smtClean="0">
                <a:solidFill>
                  <a:schemeClr val="tx1"/>
                </a:solidFill>
              </a:rPr>
              <a:t>К граж­дан­ским правам, га­ран­ти­ро­ван­ным Кон­сти­ту­ци­ей РФ, от­но­сит­ся право на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1) жизнь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2) образование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3) труд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4) отдых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10040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Задания Д 17 № </a:t>
            </a:r>
            <a:r>
              <a:rPr lang="ru-RU" sz="2000" b="1" dirty="0" smtClean="0">
                <a:hlinkClick r:id="rId2"/>
              </a:rPr>
              <a:t>6311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Что </a:t>
            </a:r>
            <a:r>
              <a:rPr lang="ru-RU" sz="2000" smtClean="0"/>
              <a:t>из </a:t>
            </a:r>
            <a:r>
              <a:rPr lang="ru-RU" sz="2000" smtClean="0"/>
              <a:t>пере­чис­лен­но­го </a:t>
            </a:r>
            <a:r>
              <a:rPr lang="ru-RU" sz="2000" dirty="0" smtClean="0"/>
              <a:t>от­но­сит­ся к спо­со­бам за­щи­ты граж­дан­ских прав?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1) воз­ме­ще­ние убытков, взыс­ка­ние неустойки</a:t>
            </a:r>
            <a:br>
              <a:rPr lang="ru-RU" sz="2000" dirty="0" smtClean="0"/>
            </a:br>
            <a:r>
              <a:rPr lang="ru-RU" sz="2000" dirty="0" smtClean="0"/>
              <a:t>2) замечание, выговор</a:t>
            </a:r>
            <a:br>
              <a:rPr lang="ru-RU" sz="2000" dirty="0" smtClean="0"/>
            </a:br>
            <a:r>
              <a:rPr lang="ru-RU" sz="2000" dirty="0" smtClean="0"/>
              <a:t>3) штраф, предупреждение</a:t>
            </a:r>
            <a:br>
              <a:rPr lang="ru-RU" sz="2000" dirty="0" smtClean="0"/>
            </a:br>
            <a:r>
              <a:rPr lang="ru-RU" sz="2000" dirty="0" smtClean="0"/>
              <a:t>4) ли­ше­ние свободы, обя­за­тель­ные работы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Задание 19 № </a:t>
            </a:r>
            <a:r>
              <a:rPr lang="ru-RU" sz="7200" b="1" dirty="0" smtClean="0">
                <a:solidFill>
                  <a:schemeClr val="tx1"/>
                </a:solidFill>
                <a:hlinkClick r:id="rId3"/>
              </a:rPr>
              <a:t>8965</a:t>
            </a:r>
            <a:endParaRPr lang="ru-RU" sz="7200" b="1" dirty="0" smtClean="0">
              <a:solidFill>
                <a:schemeClr val="tx1"/>
              </a:solidFill>
            </a:endParaRPr>
          </a:p>
          <a:p>
            <a:r>
              <a:rPr lang="ru-RU" sz="7200" dirty="0" smtClean="0">
                <a:solidFill>
                  <a:schemeClr val="tx1"/>
                </a:solidFill>
              </a:rPr>
              <a:t>Гражданин К. припарковал свой автомобиль на детской площадке. Найдите в приведённом списке позиции, соответствующие правовой оценке этих действий и их возможных последствий, и запишите цифры, под которыми они указаны.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1) истец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2) нарушитель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3) гражданское право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4) прокуратура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5) Кодекс об административных правонарушениях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6) штраф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Задания Д 18 № </a:t>
            </a:r>
            <a:r>
              <a:rPr lang="ru-RU" sz="2000" b="1" dirty="0" smtClean="0">
                <a:hlinkClick r:id="rId2"/>
              </a:rPr>
              <a:t>1498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Лицо, предъявляющее требование к другому лицу в гражданском</a:t>
            </a:r>
            <a:br>
              <a:rPr lang="ru-RU" sz="2000" dirty="0" smtClean="0"/>
            </a:br>
            <a:r>
              <a:rPr lang="ru-RU" sz="2000" dirty="0" smtClean="0"/>
              <a:t>процессе, именуется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1) ответчиком</a:t>
            </a:r>
            <a:br>
              <a:rPr lang="ru-RU" sz="2000" dirty="0" smtClean="0"/>
            </a:br>
            <a:r>
              <a:rPr lang="ru-RU" sz="2000" dirty="0" smtClean="0"/>
              <a:t>2) потерпевшим</a:t>
            </a:r>
            <a:br>
              <a:rPr lang="ru-RU" sz="2000" dirty="0" smtClean="0"/>
            </a:br>
            <a:r>
              <a:rPr lang="ru-RU" sz="2000" dirty="0" smtClean="0"/>
              <a:t>3) свидетелем</a:t>
            </a:r>
            <a:br>
              <a:rPr lang="ru-RU" sz="2000" dirty="0" smtClean="0"/>
            </a:br>
            <a:r>
              <a:rPr lang="ru-RU" sz="2000" dirty="0" smtClean="0"/>
              <a:t>4) истцом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1571636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8000" b="1" dirty="0" smtClean="0">
                <a:solidFill>
                  <a:schemeClr val="tx1"/>
                </a:solidFill>
                <a:hlinkClick r:id="rId3"/>
              </a:rPr>
              <a:t>2556</a:t>
            </a: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dirty="0" smtClean="0">
                <a:solidFill>
                  <a:schemeClr val="tx1"/>
                </a:solidFill>
              </a:rPr>
              <a:t>Имущественные и связанные с ними личные неимущественные отношения, порядок наследования регулируются нормами права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1) трудового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2) уголовного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3) гражданского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4) семейного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Задания Д 18 № </a:t>
            </a:r>
            <a:r>
              <a:rPr lang="ru-RU" sz="2000" b="1" dirty="0" smtClean="0">
                <a:hlinkClick r:id="rId2"/>
              </a:rPr>
              <a:t>2726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С какого возраста в гражданских правоотношениях Российской Федерации наступает полная дееспособность граждан?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smtClean="0"/>
              <a:t>1) с 15 лет</a:t>
            </a:r>
            <a:br>
              <a:rPr lang="ru-RU" sz="2000" smtClean="0"/>
            </a:br>
            <a:r>
              <a:rPr lang="ru-RU" sz="2000" smtClean="0"/>
              <a:t>2) с 16 лет</a:t>
            </a:r>
            <a:br>
              <a:rPr lang="ru-RU" sz="2000" smtClean="0"/>
            </a:br>
            <a:r>
              <a:rPr lang="ru-RU" sz="2000" smtClean="0"/>
              <a:t>3) с 18 лет</a:t>
            </a:r>
            <a:br>
              <a:rPr lang="ru-RU" sz="2000" smtClean="0"/>
            </a:br>
            <a:r>
              <a:rPr lang="ru-RU" sz="2000" smtClean="0"/>
              <a:t>4) с 21 года</a:t>
            </a:r>
            <a:br>
              <a:rPr lang="ru-RU" sz="200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6400" b="1" dirty="0" smtClean="0">
                <a:solidFill>
                  <a:schemeClr val="tx1"/>
                </a:solidFill>
                <a:hlinkClick r:id="rId3"/>
              </a:rPr>
              <a:t>3422</a:t>
            </a:r>
            <a:endParaRPr lang="ru-RU" sz="6400" b="1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Рассмотрите ситуации. В какой из них всту­па­ет в дей­ствие Закон о за­щи­те прав потребителей?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1) фирма-производитель ото­зва­ла крупную пар­тию новых авто, так как в них был об­на­ру­жен брак ко­роб­ки передач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2) граж­дан­ка приобрела утюг, ко­то­рый оказался бракованным, но магазин, про­дав­ший товар, от­ка­зал­ся его заменить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3) фирма, осу­ществ­ля­ю­щая перевозки грузов, при­об­ре­ла новую фуру, но она ока­за­лась с за­вод­ским браком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4) граж­да­нин приобрёл пар­тию контрафактных муж­ских часов на мел­ко­опто­вом рынке для пе­ре­про­да­жи её в дру­гом городе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500197"/>
          </a:xfrm>
        </p:spPr>
        <p:txBody>
          <a:bodyPr>
            <a:normAutofit fontScale="90000"/>
          </a:bodyPr>
          <a:lstStyle/>
          <a:p>
            <a:r>
              <a:rPr lang="ru-RU" sz="2000" b="1" smtClean="0"/>
              <a:t>Задания Д 18 № </a:t>
            </a:r>
            <a:r>
              <a:rPr lang="ru-RU" sz="2000" b="1" smtClean="0">
                <a:hlinkClick r:id="rId2"/>
              </a:rPr>
              <a:t>3722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smtClean="0"/>
              <a:t>Гражданская пра­во­спо­соб­ность воз­ни­ка­ет с момента</a:t>
            </a:r>
            <a:br>
              <a:rPr lang="ru-RU" sz="2000" smtClean="0"/>
            </a:br>
            <a:r>
              <a:rPr lang="ru-RU" sz="2000" smtClean="0"/>
              <a:t> </a:t>
            </a:r>
            <a:br>
              <a:rPr lang="ru-RU" sz="2000" smtClean="0"/>
            </a:br>
            <a:r>
              <a:rPr lang="ru-RU" sz="2000" smtClean="0"/>
              <a:t>1) до­сти­же­ния че­ло­ве­ком 18-летнего возраста</a:t>
            </a:r>
            <a:br>
              <a:rPr lang="ru-RU" sz="2000" smtClean="0"/>
            </a:br>
            <a:r>
              <a:rPr lang="ru-RU" sz="2000" smtClean="0"/>
              <a:t>2) рож­де­ния человека</a:t>
            </a:r>
            <a:br>
              <a:rPr lang="ru-RU" sz="2000" smtClean="0"/>
            </a:br>
            <a:r>
              <a:rPr lang="ru-RU" sz="2000" smtClean="0"/>
              <a:t>3) до­сти­же­ния че­ло­ве­ком 14-летнего возраста</a:t>
            </a:r>
            <a:br>
              <a:rPr lang="ru-RU" sz="2000" smtClean="0"/>
            </a:br>
            <a:r>
              <a:rPr lang="ru-RU" sz="2000" smtClean="0"/>
              <a:t>4) до­сти­же­ния че­ло­ве­ком ше­сти­лет­не­го возраста</a:t>
            </a:r>
            <a:br>
              <a:rPr lang="ru-RU" sz="200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30670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2000" b="1" dirty="0" smtClean="0">
                <a:solidFill>
                  <a:schemeClr val="tx1"/>
                </a:solidFill>
                <a:hlinkClick r:id="rId3"/>
              </a:rPr>
              <a:t>3796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Участника граж­дан­ско­го процесса, ко­то­рый предъ­яв­ля­ет требования, называют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1) истцом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2) ответчиком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3) экспертом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4) свидетелем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rmAutofit fontScale="90000"/>
          </a:bodyPr>
          <a:lstStyle/>
          <a:p>
            <a:r>
              <a:rPr lang="ru-RU" sz="2000" b="1" smtClean="0"/>
              <a:t>Задания Д 18 № </a:t>
            </a:r>
            <a:r>
              <a:rPr lang="ru-RU" sz="2000" b="1" smtClean="0">
                <a:hlinkClick r:id="rId2"/>
              </a:rPr>
              <a:t>5229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smtClean="0"/>
              <a:t>Согласно Граж­дан­ско­му кодексу РФ юри­ди­че­ское лицо, пре­сле­ду­ю­щее извлечение при­бы­ли в ка­че­стве основной цели своей деятельности, является</a:t>
            </a:r>
            <a:br>
              <a:rPr lang="ru-RU" sz="2000" smtClean="0"/>
            </a:br>
            <a:r>
              <a:rPr lang="ru-RU" sz="2000" smtClean="0"/>
              <a:t> </a:t>
            </a:r>
            <a:br>
              <a:rPr lang="ru-RU" sz="2000" smtClean="0"/>
            </a:br>
            <a:r>
              <a:rPr lang="ru-RU" sz="2000" smtClean="0"/>
              <a:t>1) индивидуальным предпринимателем</a:t>
            </a:r>
            <a:br>
              <a:rPr lang="ru-RU" sz="2000" smtClean="0"/>
            </a:br>
            <a:r>
              <a:rPr lang="ru-RU" sz="2000" smtClean="0"/>
              <a:t>2) коммерческой организацией</a:t>
            </a:r>
            <a:br>
              <a:rPr lang="ru-RU" sz="2000" smtClean="0"/>
            </a:br>
            <a:r>
              <a:rPr lang="ru-RU" sz="2000" smtClean="0"/>
              <a:t>3) общественным объединением</a:t>
            </a:r>
            <a:br>
              <a:rPr lang="ru-RU" sz="2000" smtClean="0"/>
            </a:br>
            <a:r>
              <a:rPr lang="ru-RU" sz="2000" smtClean="0"/>
              <a:t>4) потребительским кооперативом</a:t>
            </a:r>
            <a:endParaRPr lang="ru-RU" sz="20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0019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Задания Д 18 № </a:t>
            </a:r>
            <a:r>
              <a:rPr lang="ru-RU" sz="2000" b="1" dirty="0" smtClean="0">
                <a:hlinkClick r:id="rId2"/>
              </a:rPr>
              <a:t>4203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Согласно Граж­дан­ско­му кодексу РФ 15-летний Сер­гей вправе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1) про­дать полученный по на­след­ству загородный дом</a:t>
            </a:r>
            <a:br>
              <a:rPr lang="ru-RU" sz="2000" dirty="0" smtClean="0"/>
            </a:br>
            <a:r>
              <a:rPr lang="ru-RU" sz="2000" dirty="0" smtClean="0"/>
              <a:t>2) быть чле­ном кооператива</a:t>
            </a:r>
            <a:br>
              <a:rPr lang="ru-RU" sz="2000" dirty="0" smtClean="0"/>
            </a:br>
            <a:r>
              <a:rPr lang="ru-RU" sz="2000" dirty="0" smtClean="0"/>
              <a:t>3) в со­от­вет­ствии с за­ко­ном вносить вкла­ды в кре­дит­ные учреждения и рас­по­ря­жать­ся своими вкладами</a:t>
            </a:r>
            <a:br>
              <a:rPr lang="ru-RU" sz="2000" dirty="0" smtClean="0"/>
            </a:br>
            <a:r>
              <a:rPr lang="ru-RU" sz="2000" dirty="0" smtClean="0"/>
              <a:t>4) по­лу­чить полную дее­спо­соб­ность вследствие эмансипации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2000" b="1" dirty="0" smtClean="0">
                <a:solidFill>
                  <a:schemeClr val="tx1"/>
                </a:solidFill>
                <a:hlinkClick r:id="rId3"/>
              </a:rPr>
              <a:t>4464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У Ни­ко­лая Фёдоровича воз­ник спор с из­да­тель­ством по по­во­ду получения воз­на­граж­де­ния за публикацию. В по­ряд­ке какого су­до­про­из­вод­ства может быть решён этот спор?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1) конституционного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2) уголовного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3) административного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4</a:t>
            </a:r>
            <a:r>
              <a:rPr lang="ru-RU" sz="2000" smtClean="0">
                <a:solidFill>
                  <a:schemeClr val="tx1"/>
                </a:solidFill>
              </a:rPr>
              <a:t>) гражданского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Задания Д 18 № </a:t>
            </a:r>
            <a:r>
              <a:rPr lang="ru-RU" sz="2000" b="1" dirty="0" smtClean="0">
                <a:hlinkClick r:id="rId2"/>
              </a:rPr>
              <a:t>4501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Способность юри­ди­че­ско­го лица иметь граж­дан­ские права и нести обя­зан­но­сти возникает с момента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1) го­су­дар­ствен­ной регистрации юри­ди­че­ско­го лица</a:t>
            </a:r>
            <a:br>
              <a:rPr lang="ru-RU" sz="2000" dirty="0" smtClean="0"/>
            </a:br>
            <a:r>
              <a:rPr lang="ru-RU" sz="2000" dirty="0" smtClean="0"/>
              <a:t>2) утвер­жде­ния устава</a:t>
            </a:r>
            <a:br>
              <a:rPr lang="ru-RU" sz="2000" dirty="0" smtClean="0"/>
            </a:br>
            <a:r>
              <a:rPr lang="ru-RU" sz="2000" dirty="0" smtClean="0"/>
              <a:t>3) объ­еди­не­ния участниками юри­ди­че­ско­го лица капиталов</a:t>
            </a:r>
            <a:br>
              <a:rPr lang="ru-RU" sz="2000" dirty="0" smtClean="0"/>
            </a:br>
            <a:r>
              <a:rPr lang="ru-RU" sz="2000" dirty="0" smtClean="0"/>
              <a:t>4) вы­бо­ра органов управ­ле­ния юридического лица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Задания Д 18 № </a:t>
            </a:r>
            <a:r>
              <a:rPr lang="ru-RU" sz="2000" b="1" dirty="0" smtClean="0">
                <a:solidFill>
                  <a:schemeClr val="tx1"/>
                </a:solidFill>
                <a:hlinkClick r:id="rId3"/>
              </a:rPr>
              <a:t>5192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Личные не­иму­ще­ствен­ные права воз­ни­ка­ют по по­во­ду нематериальных благ. К не­ма­те­ри­аль­ным благам относят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1) личную и се­мей­ную тайну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2) государственную облигацию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3) депозитный сертификат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4) земельный участок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Задание 18 № </a:t>
            </a:r>
            <a:r>
              <a:rPr lang="ru-RU" sz="2000" b="1" dirty="0" smtClean="0">
                <a:hlinkClick r:id="rId2"/>
              </a:rPr>
              <a:t>8429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Установите со­от­вет­ствие между при­ме­ра­ми и ме­ра­ми юри­ди­че­ской от­вет­ствен­но­сти в РФ: к каж­дой позиции, дан­ной в пер­вом столбце, под­бе­ри­те со­от­вет­ству­ю­щую по­зи­цию из вто­ро­го столбца.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ПРИМЕРЫ   МЕРЫ ЮРИ­ДИ­ЧЕ­СКОЙ ОТ­ВЕТ­СТВЕН­НО­СТИ В РФ А) лишение специального права</a:t>
            </a:r>
            <a:br>
              <a:rPr lang="ru-RU" sz="2000" dirty="0" smtClean="0"/>
            </a:br>
            <a:r>
              <a:rPr lang="ru-RU" sz="2000" dirty="0" smtClean="0"/>
              <a:t>Б) предупреждение</a:t>
            </a:r>
            <a:br>
              <a:rPr lang="ru-RU" sz="2000" dirty="0" smtClean="0"/>
            </a:br>
            <a:r>
              <a:rPr lang="ru-RU" sz="2000" dirty="0" smtClean="0"/>
              <a:t>В) замечание</a:t>
            </a:r>
            <a:br>
              <a:rPr lang="ru-RU" sz="2000" dirty="0" smtClean="0"/>
            </a:br>
            <a:r>
              <a:rPr lang="ru-RU" sz="2000" dirty="0" smtClean="0"/>
              <a:t>Г) выговор</a:t>
            </a:r>
            <a:br>
              <a:rPr lang="ru-RU" sz="2000" dirty="0" smtClean="0"/>
            </a:br>
            <a:r>
              <a:rPr lang="ru-RU" sz="2000" dirty="0" smtClean="0"/>
              <a:t>Д) возмещение убытков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 1) ад­ми­ни­стра­тив­ные на­ка­за­ния </a:t>
            </a:r>
            <a:br>
              <a:rPr lang="ru-RU" sz="2000" dirty="0" smtClean="0"/>
            </a:br>
            <a:r>
              <a:rPr lang="ru-RU" sz="2000" dirty="0" smtClean="0"/>
              <a:t>2) дис­ци­пли­нар­ные взыс­ка­ния </a:t>
            </a:r>
            <a:br>
              <a:rPr lang="ru-RU" sz="2000" dirty="0" smtClean="0"/>
            </a:br>
            <a:r>
              <a:rPr lang="ru-RU" sz="2000" dirty="0" smtClean="0"/>
              <a:t>3) спо­со­бы за­щи­ты граж­дан­ских прав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Запишите в ответ цифры, рас­по­ло­жив их в порядке, со­от­вет­ству­ю­щем буквам: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AБВГД    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7163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Задания Д 19 № </a:t>
            </a:r>
            <a:r>
              <a:rPr lang="ru-RU" sz="2000" b="1" dirty="0" smtClean="0">
                <a:hlinkClick r:id="rId2"/>
              </a:rPr>
              <a:t>1573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Гражданка приобрела путевку на популярный курорт в туристическом агентстве. Однако, прилетев на курорт, она обнаружила, что туроператор ее обманул, вместо пятизвездочного отеля ей предложили заселиться в отель трехзвездочный далеко от моря. По возвращении на родину, она предъявила иск к турфирме. В соответствии с какими правовыми нормами будет рассмотрено ее дело в суде?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1) административного права</a:t>
            </a:r>
            <a:br>
              <a:rPr lang="ru-RU" sz="2000" dirty="0" smtClean="0"/>
            </a:br>
            <a:r>
              <a:rPr lang="ru-RU" sz="2000" dirty="0" smtClean="0"/>
              <a:t>2) </a:t>
            </a:r>
            <a:r>
              <a:rPr lang="ru-RU" sz="2000" i="1" dirty="0" smtClean="0"/>
              <a:t>финансового права</a:t>
            </a:r>
            <a:br>
              <a:rPr lang="ru-RU" sz="2000" i="1" dirty="0" smtClean="0"/>
            </a:br>
            <a:r>
              <a:rPr lang="ru-RU" sz="2000" i="1" dirty="0" smtClean="0"/>
              <a:t>3) гражданского права</a:t>
            </a:r>
            <a:br>
              <a:rPr lang="ru-RU" sz="2000" i="1" dirty="0" smtClean="0"/>
            </a:br>
            <a:r>
              <a:rPr lang="ru-RU" sz="2000" i="1" dirty="0" smtClean="0"/>
              <a:t>4) корпоративного права</a:t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Задания Д 17 № </a:t>
            </a:r>
            <a:r>
              <a:rPr lang="ru-RU" sz="8000" b="1" dirty="0" smtClean="0">
                <a:solidFill>
                  <a:schemeClr val="tx1"/>
                </a:solidFill>
                <a:hlinkClick r:id="rId3"/>
              </a:rPr>
              <a:t>4128</a:t>
            </a: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dirty="0" smtClean="0">
                <a:solidFill>
                  <a:schemeClr val="tx1"/>
                </a:solidFill>
              </a:rPr>
              <a:t>Право не­со­вер­шен­но­лет­не­го в воз­расте от 14 до 18 лет рас­по­ря­жать­ся своим иму­ще­ством ре­гу­ли­ру­ет­ся нормами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1) на­след­ствен­но­го права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2) жи­лищ­но­го права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3) ад­ми­ни­стра­тив­но­го права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4) граж­дан­ско­го права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64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Задания Д 18 № 795 Кто является участником(ами) гражданского процесса?   1) следователь 2) присяжные заседатели 3) ответчик 4) потерпевший </vt:lpstr>
      <vt:lpstr>Задания Д 18 № 1498 Лицо, предъявляющее требование к другому лицу в гражданском процессе, именуется   1) ответчиком 2) потерпевшим 3) свидетелем 4) истцом  </vt:lpstr>
      <vt:lpstr>Задания Д 18 № 2726 С какого возраста в гражданских правоотношениях Российской Федерации наступает полная дееспособность граждан?   1) с 15 лет 2) с 16 лет 3) с 18 лет 4) с 21 года </vt:lpstr>
      <vt:lpstr>Задания Д 18 № 3722 Гражданская пра­во­спо­соб­ность воз­ни­ка­ет с момента   1) до­сти­же­ния че­ло­ве­ком 18-летнего возраста 2) рож­де­ния человека 3) до­сти­же­ния че­ло­ве­ком 14-летнего возраста 4) до­сти­же­ния че­ло­ве­ком ше­сти­лет­не­го возраста </vt:lpstr>
      <vt:lpstr>Задания Д 18 № 5229 Согласно Граж­дан­ско­му кодексу РФ юри­ди­че­ское лицо, пре­сле­ду­ю­щее извлечение при­бы­ли в ка­че­стве основной цели своей деятельности, является   1) индивидуальным предпринимателем 2) коммерческой организацией 3) общественным объединением 4) потребительским кооперативом</vt:lpstr>
      <vt:lpstr>Задания Д 18 № 4203 Согласно Граж­дан­ско­му кодексу РФ 15-летний Сер­гей вправе   1) про­дать полученный по на­след­ству загородный дом 2) быть чле­ном кооператива 3) в со­от­вет­ствии с за­ко­ном вносить вкла­ды в кре­дит­ные учреждения и рас­по­ря­жать­ся своими вкладами 4) по­лу­чить полную дее­спо­соб­ность вследствие эмансипации </vt:lpstr>
      <vt:lpstr>Задания Д 18 № 4501 Способность юри­ди­че­ско­го лица иметь граж­дан­ские права и нести обя­зан­но­сти возникает с момента   1) го­су­дар­ствен­ной регистрации юри­ди­че­ско­го лица 2) утвер­жде­ния устава 3) объ­еди­не­ния участниками юри­ди­че­ско­го лица капиталов 4) вы­бо­ра органов управ­ле­ния юридического лица </vt:lpstr>
      <vt:lpstr>Задание 18 № 8429 Установите со­от­вет­ствие между при­ме­ра­ми и ме­ра­ми юри­ди­че­ской от­вет­ствен­но­сти в РФ: к каж­дой позиции, дан­ной в пер­вом столбце, под­бе­ри­те со­от­вет­ству­ю­щую по­зи­цию из вто­ро­го столбца.   ПРИМЕРЫ   МЕРЫ ЮРИ­ДИ­ЧЕ­СКОЙ ОТ­ВЕТ­СТВЕН­НО­СТИ В РФ А) лишение специального права Б) предупреждение В) замечание Г) выговор Д) возмещение убытков    1) ад­ми­ни­стра­тив­ные на­ка­за­ния  2) дис­ци­пли­нар­ные взыс­ка­ния  3) спо­со­бы за­щи­ты граж­дан­ских прав   Запишите в ответ цифры, рас­по­ло­жив их в порядке, со­от­вет­ству­ю­щем буквам:    AБВГД      </vt:lpstr>
      <vt:lpstr>Задания Д 19 № 1573 Гражданка приобрела путевку на популярный курорт в туристическом агентстве. Однако, прилетев на курорт, она обнаружила, что туроператор ее обманул, вместо пятизвездочного отеля ей предложили заселиться в отель трехзвездочный далеко от моря. По возвращении на родину, она предъявила иск к турфирме. В соответствии с какими правовыми нормами будет рассмотрено ее дело в суде?   1) административного права 2) финансового права 3) гражданского права 4) корпоративного права </vt:lpstr>
      <vt:lpstr>Задания Д 17 № 91 Нормы гражданского права регламентируют   1) защиту памятников культуры 2) компенсацию морального ущерба 3) порядок выплаты алиментов на ребенка 4) порядок обращения граждан в органы власти </vt:lpstr>
      <vt:lpstr>Задания Д 17 № 165 Что из перечисленного ниже регламентируют нормы гражданского права?   1) защиту памятников культуры 2) авторское право 3) порядок выплаты алиментов на ребенка 4) обращение граждан с органами власти </vt:lpstr>
      <vt:lpstr>Задания Д 17 № 6311 Что из пере­чис­лен­но­го от­но­сит­ся к спо­со­бам за­щи­ты граж­дан­ских прав?   1) воз­ме­ще­ние убытков, взыс­ка­ние неустойки 2) замечание, выговор 3) штраф, предупреждение 4) ли­ше­ние свободы, обя­за­тель­ные работы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Д 18 № 795 Кто является участником(ами) гражданского процесса?   1) следователь 2) присяжные заседатели 3) ответчик 4) потерпевший </dc:title>
  <dc:creator>Родион Тожелкин</dc:creator>
  <cp:lastModifiedBy>user</cp:lastModifiedBy>
  <cp:revision>22</cp:revision>
  <dcterms:created xsi:type="dcterms:W3CDTF">2018-05-13T01:46:59Z</dcterms:created>
  <dcterms:modified xsi:type="dcterms:W3CDTF">2019-01-08T09:32:26Z</dcterms:modified>
</cp:coreProperties>
</file>