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56" r:id="rId2"/>
    <p:sldId id="259" r:id="rId3"/>
    <p:sldId id="260" r:id="rId4"/>
    <p:sldId id="261" r:id="rId5"/>
    <p:sldId id="262" r:id="rId6"/>
    <p:sldId id="263" r:id="rId7"/>
    <p:sldId id="265" r:id="rId8"/>
    <p:sldId id="269" r:id="rId9"/>
    <p:sldId id="264" r:id="rId10"/>
    <p:sldId id="266" r:id="rId11"/>
    <p:sldId id="267" r:id="rId12"/>
    <p:sldId id="270" r:id="rId13"/>
    <p:sldId id="271" r:id="rId14"/>
    <p:sldId id="272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8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D84D83D-B6BE-455F-8682-E7EF1B0C9F43}" type="datetimeFigureOut">
              <a:rPr lang="ru-RU"/>
              <a:pPr>
                <a:defRPr/>
              </a:pPr>
              <a:t>01.03.2015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E65B2A5-8489-4D40-A8C5-43837B12E4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B67FF-08F0-49DA-AB70-31C57C63D5AF}" type="datetime1">
              <a:rPr lang="ru-RU"/>
              <a:pPr>
                <a:defRPr/>
              </a:pPr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F6922F-9048-4F64-9FF9-9353E9A740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329638-928B-4F89-8BD9-0566601A8110}" type="datetime1">
              <a:rPr lang="ru-RU"/>
              <a:pPr>
                <a:defRPr/>
              </a:pPr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117B2-D368-478B-96A7-87BA306BA1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EB82AB-B5A1-43B7-B6EA-CA199615C968}" type="datetime1">
              <a:rPr lang="ru-RU"/>
              <a:pPr>
                <a:defRPr/>
              </a:pPr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60FC3-0BE6-4E48-BC4F-F641AB8A12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D3C4A-B03E-4337-8E1E-FECF0A99BC49}" type="datetime1">
              <a:rPr lang="ru-RU"/>
              <a:pPr>
                <a:defRPr/>
              </a:pPr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7CEF79-39B5-4A8A-B440-EAEFD852AD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5BB335-C8DB-4740-AA16-428C31E15E79}" type="datetime1">
              <a:rPr lang="ru-RU"/>
              <a:pPr>
                <a:defRPr/>
              </a:pPr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099126-FCC3-4DE0-B665-622ABFB03C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550425-F5BF-4A86-8B89-38E11A316610}" type="datetime1">
              <a:rPr lang="ru-RU"/>
              <a:pPr>
                <a:defRPr/>
              </a:pPr>
              <a:t>01.03.2015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B86199-54B4-46F8-9CAE-2780F3F6AD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7E5F4-F8E5-4825-B89E-73E8F94DBBE6}" type="datetime1">
              <a:rPr lang="ru-RU"/>
              <a:pPr>
                <a:defRPr/>
              </a:pPr>
              <a:t>01.03.2015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79F25-BE06-4872-A040-EFF177D210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F8F74-A0E3-4126-A8C3-BBECAF91C94C}" type="datetime1">
              <a:rPr lang="ru-RU"/>
              <a:pPr>
                <a:defRPr/>
              </a:pPr>
              <a:t>01.03.2015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E118E-4B38-45A6-AD49-E6B715295E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D9529-4847-49F8-952E-D20E6C5AA568}" type="datetime1">
              <a:rPr lang="ru-RU"/>
              <a:pPr>
                <a:defRPr/>
              </a:pPr>
              <a:t>01.03.2015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B3F6E-B09A-47E2-B442-2BDB465228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C8E92-D974-40CD-9083-EF2D88DA2435}" type="datetime1">
              <a:rPr lang="ru-RU"/>
              <a:pPr>
                <a:defRPr/>
              </a:pPr>
              <a:t>01.03.2015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1D52F5-436F-4E46-A396-901471D612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3AB002-3FEC-4586-A1CE-06D12F0E1B63}" type="datetime1">
              <a:rPr lang="ru-RU"/>
              <a:pPr>
                <a:defRPr/>
              </a:pPr>
              <a:t>01.03.2015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CA464F-2821-4C25-AD73-E57B09A5F0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320A1B6-9909-421D-ACB9-870E9D0E1685}" type="datetime1">
              <a:rPr lang="ru-RU"/>
              <a:pPr>
                <a:defRPr/>
              </a:pPr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7234ED8-584C-444D-A697-34962FA13D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Animals. </a:t>
            </a:r>
            <a:r>
              <a:rPr lang="en-US" i="1" dirty="0" smtClean="0"/>
              <a:t>What kind of animals?</a:t>
            </a:r>
            <a:endParaRPr lang="ru-RU" i="1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 fontScale="70000" lnSpcReduction="20000"/>
          </a:bodyPr>
          <a:lstStyle/>
          <a:p>
            <a:r>
              <a:rPr lang="ru-RU" dirty="0" err="1" smtClean="0">
                <a:solidFill>
                  <a:schemeClr val="tx1"/>
                </a:solidFill>
                <a:latin typeface="Verdana" pitchFamily="34" charset="0"/>
              </a:rPr>
              <a:t>Гуреева</a:t>
            </a:r>
            <a:r>
              <a:rPr lang="ru-RU" dirty="0" smtClean="0">
                <a:solidFill>
                  <a:schemeClr val="tx1"/>
                </a:solidFill>
                <a:latin typeface="Verdana" pitchFamily="34" charset="0"/>
              </a:rPr>
              <a:t> Светлана Анатольевна    </a:t>
            </a:r>
            <a:endParaRPr lang="ru-RU" dirty="0" smtClean="0">
              <a:solidFill>
                <a:schemeClr val="tx1"/>
              </a:solidFill>
              <a:latin typeface="Verdana" pitchFamily="34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Verdana" pitchFamily="34" charset="0"/>
              </a:rPr>
              <a:t>Учитель английского языка  </a:t>
            </a:r>
          </a:p>
          <a:p>
            <a:r>
              <a:rPr lang="ru-RU" dirty="0" smtClean="0">
                <a:solidFill>
                  <a:schemeClr val="tx1"/>
                </a:solidFill>
                <a:latin typeface="Verdana" pitchFamily="34" charset="0"/>
              </a:rPr>
              <a:t>МБОУ СОШ№4 </a:t>
            </a:r>
            <a:r>
              <a:rPr lang="ru-RU" dirty="0" smtClean="0">
                <a:solidFill>
                  <a:schemeClr val="tx1"/>
                </a:solidFill>
                <a:latin typeface="Verdana" pitchFamily="34" charset="0"/>
              </a:rPr>
              <a:t>г.Шатура</a:t>
            </a:r>
            <a:endParaRPr lang="en-US" dirty="0" smtClean="0">
              <a:solidFill>
                <a:schemeClr val="tx1"/>
              </a:solidFill>
              <a:latin typeface="Verdana" pitchFamily="34" charset="0"/>
            </a:endParaRPr>
          </a:p>
          <a:p>
            <a:endParaRPr lang="en-US" dirty="0" smtClean="0">
              <a:solidFill>
                <a:schemeClr val="tx1"/>
              </a:solidFill>
              <a:latin typeface="Verdana" pitchFamily="34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Verdana" pitchFamily="34" charset="0"/>
              </a:rPr>
              <a:t>2015г</a:t>
            </a:r>
            <a:endParaRPr lang="ru-RU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What </a:t>
            </a:r>
            <a:r>
              <a:rPr lang="en-US" b="1" dirty="0" smtClean="0"/>
              <a:t>Makes a Reptile?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en-US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616624"/>
          </a:xfrm>
        </p:spPr>
        <p:txBody>
          <a:bodyPr/>
          <a:lstStyle/>
          <a:p>
            <a:r>
              <a:rPr lang="ru-RU" b="1" dirty="0" err="1" smtClean="0"/>
              <a:t>All</a:t>
            </a:r>
            <a:r>
              <a:rPr lang="ru-RU" b="1" dirty="0" smtClean="0"/>
              <a:t> </a:t>
            </a:r>
            <a:r>
              <a:rPr lang="ru-RU" b="1" dirty="0" err="1" smtClean="0"/>
              <a:t>reptiles</a:t>
            </a:r>
            <a:r>
              <a:rPr lang="ru-RU" b="1" dirty="0" smtClean="0"/>
              <a:t>:</a:t>
            </a:r>
          </a:p>
          <a:p>
            <a:pPr lvl="0"/>
            <a:r>
              <a:rPr lang="en-US" sz="2800" dirty="0" smtClean="0"/>
              <a:t>Are vertebrates (which means they </a:t>
            </a:r>
            <a:r>
              <a:rPr lang="en-US" sz="2800" i="1" dirty="0" smtClean="0">
                <a:solidFill>
                  <a:srgbClr val="C00000"/>
                </a:solidFill>
              </a:rPr>
              <a:t>have a backbone or spine (</a:t>
            </a:r>
            <a:r>
              <a:rPr lang="ru-RU" sz="2800" i="1" dirty="0" smtClean="0">
                <a:solidFill>
                  <a:srgbClr val="C00000"/>
                </a:solidFill>
              </a:rPr>
              <a:t>позвоночник</a:t>
            </a:r>
            <a:r>
              <a:rPr lang="en-US" sz="2800" i="1" dirty="0" smtClean="0">
                <a:solidFill>
                  <a:srgbClr val="C00000"/>
                </a:solidFill>
              </a:rPr>
              <a:t>)</a:t>
            </a:r>
            <a:r>
              <a:rPr lang="en-US" sz="2800" dirty="0" smtClean="0"/>
              <a:t>)</a:t>
            </a:r>
            <a:endParaRPr lang="ru-RU" sz="2800" dirty="0" smtClean="0"/>
          </a:p>
          <a:p>
            <a:pPr lvl="0"/>
            <a:r>
              <a:rPr lang="en-US" sz="2800" dirty="0" smtClean="0"/>
              <a:t>Are </a:t>
            </a:r>
            <a:r>
              <a:rPr lang="en-US" sz="2800" dirty="0" err="1" smtClean="0"/>
              <a:t>ectothermic</a:t>
            </a:r>
            <a:r>
              <a:rPr lang="en-US" sz="2800" dirty="0" smtClean="0"/>
              <a:t>. Also known as </a:t>
            </a:r>
            <a:r>
              <a:rPr lang="en-US" sz="2800" i="1" dirty="0" smtClean="0">
                <a:solidFill>
                  <a:srgbClr val="C00000"/>
                </a:solidFill>
              </a:rPr>
              <a:t>“cold-blooded,”(</a:t>
            </a:r>
            <a:r>
              <a:rPr lang="ru-RU" sz="2800" i="1" dirty="0" smtClean="0">
                <a:solidFill>
                  <a:srgbClr val="C00000"/>
                </a:solidFill>
              </a:rPr>
              <a:t>хладнокровные</a:t>
            </a:r>
            <a:r>
              <a:rPr lang="en-US" sz="2800" i="1" dirty="0" smtClean="0">
                <a:solidFill>
                  <a:srgbClr val="C00000"/>
                </a:solidFill>
              </a:rPr>
              <a:t>)</a:t>
            </a:r>
            <a:r>
              <a:rPr lang="en-US" sz="2800" dirty="0" smtClean="0">
                <a:solidFill>
                  <a:srgbClr val="C00000"/>
                </a:solidFill>
              </a:rPr>
              <a:t> </a:t>
            </a:r>
            <a:r>
              <a:rPr lang="en-US" sz="2800" dirty="0" err="1" smtClean="0"/>
              <a:t>ectothermic</a:t>
            </a:r>
            <a:r>
              <a:rPr lang="en-US" sz="2800" dirty="0" smtClean="0"/>
              <a:t> animals </a:t>
            </a:r>
            <a:r>
              <a:rPr lang="en-US" sz="2800" i="1" dirty="0" smtClean="0">
                <a:solidFill>
                  <a:srgbClr val="C00000"/>
                </a:solidFill>
              </a:rPr>
              <a:t>cannot regulate their own body heat</a:t>
            </a:r>
            <a:r>
              <a:rPr lang="en-US" sz="2800" dirty="0" smtClean="0"/>
              <a:t>, so they depend on warmth from sunlight to become warm and active. If they get too hot, they have to find shade or a burrow to help them cool down.</a:t>
            </a:r>
            <a:endParaRPr lang="ru-RU" sz="2800" dirty="0" smtClean="0"/>
          </a:p>
          <a:p>
            <a:pPr lvl="0"/>
            <a:r>
              <a:rPr lang="en-US" sz="2800" dirty="0" smtClean="0"/>
              <a:t>Are </a:t>
            </a:r>
            <a:r>
              <a:rPr lang="en-US" sz="2800" i="1" dirty="0" smtClean="0">
                <a:solidFill>
                  <a:srgbClr val="C00000"/>
                </a:solidFill>
              </a:rPr>
              <a:t>covered with scales (</a:t>
            </a:r>
            <a:r>
              <a:rPr lang="ru-RU" sz="2800" i="1" dirty="0" smtClean="0">
                <a:solidFill>
                  <a:srgbClr val="C00000"/>
                </a:solidFill>
              </a:rPr>
              <a:t>чешуя</a:t>
            </a:r>
            <a:r>
              <a:rPr lang="en-US" sz="2800" i="1" dirty="0" smtClean="0">
                <a:solidFill>
                  <a:srgbClr val="C00000"/>
                </a:solidFill>
              </a:rPr>
              <a:t>)</a:t>
            </a:r>
            <a:endParaRPr lang="ru-RU" sz="2800" dirty="0" smtClean="0">
              <a:solidFill>
                <a:srgbClr val="C00000"/>
              </a:solidFill>
            </a:endParaRPr>
          </a:p>
          <a:p>
            <a:pPr lvl="0"/>
            <a:r>
              <a:rPr lang="en-US" sz="2800" i="1" dirty="0" smtClean="0">
                <a:solidFill>
                  <a:srgbClr val="C00000"/>
                </a:solidFill>
              </a:rPr>
              <a:t>Have lungs (</a:t>
            </a:r>
            <a:r>
              <a:rPr lang="ru-RU" sz="2800" i="1" dirty="0" smtClean="0">
                <a:solidFill>
                  <a:srgbClr val="C00000"/>
                </a:solidFill>
              </a:rPr>
              <a:t>легкие</a:t>
            </a:r>
            <a:r>
              <a:rPr lang="en-US" sz="2800" i="1" dirty="0" smtClean="0">
                <a:solidFill>
                  <a:srgbClr val="C00000"/>
                </a:solidFill>
              </a:rPr>
              <a:t>) for </a:t>
            </a:r>
            <a:r>
              <a:rPr lang="en-US" sz="2800" i="1" dirty="0" smtClean="0">
                <a:solidFill>
                  <a:srgbClr val="C00000"/>
                </a:solidFill>
              </a:rPr>
              <a:t>breathing</a:t>
            </a:r>
          </a:p>
          <a:p>
            <a:pPr lvl="0"/>
            <a:r>
              <a:rPr lang="en-US" sz="2800" i="1" dirty="0" smtClean="0"/>
              <a:t>Usually</a:t>
            </a:r>
            <a:r>
              <a:rPr lang="en-US" sz="2800" i="1" dirty="0" smtClean="0">
                <a:solidFill>
                  <a:srgbClr val="C00000"/>
                </a:solidFill>
              </a:rPr>
              <a:t> lay eggs</a:t>
            </a:r>
            <a:endParaRPr lang="ru-RU" sz="2800" dirty="0" smtClean="0">
              <a:solidFill>
                <a:srgbClr val="C00000"/>
              </a:solidFill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7CEF79-39B5-4A8A-B440-EAEFD852ADD8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3"/>
            <a:ext cx="8229600" cy="3888432"/>
          </a:xfrm>
        </p:spPr>
        <p:txBody>
          <a:bodyPr/>
          <a:lstStyle/>
          <a:p>
            <a:pPr>
              <a:buNone/>
            </a:pPr>
            <a:r>
              <a:rPr lang="en-US" sz="2800" dirty="0" smtClean="0"/>
              <a:t> </a:t>
            </a:r>
            <a:r>
              <a:rPr lang="en-US" sz="2000" dirty="0" smtClean="0"/>
              <a:t>Elephants are the biggest four-legged animals. They are grey and sometimes white. They haven’t got hair. Elephants come from Africa and Asia.</a:t>
            </a:r>
            <a:endParaRPr lang="ru-RU" sz="2000" dirty="0" smtClean="0"/>
          </a:p>
          <a:p>
            <a:pPr>
              <a:buNone/>
            </a:pPr>
            <a:r>
              <a:rPr lang="en-US" sz="2000" dirty="0" smtClean="0"/>
              <a:t>   </a:t>
            </a:r>
            <a:r>
              <a:rPr lang="en-US" sz="2000" dirty="0" smtClean="0"/>
              <a:t>African  elephants have got very big ears and Asia elephants have got little ears.</a:t>
            </a:r>
            <a:endParaRPr lang="ru-RU" sz="2000" dirty="0" smtClean="0"/>
          </a:p>
          <a:p>
            <a:pPr>
              <a:buNone/>
            </a:pPr>
            <a:r>
              <a:rPr lang="en-US" sz="2000" dirty="0" smtClean="0"/>
              <a:t>    </a:t>
            </a:r>
            <a:r>
              <a:rPr lang="en-US" sz="2000" dirty="0" smtClean="0"/>
              <a:t>Elephants have got a very long nose – </a:t>
            </a:r>
            <a:r>
              <a:rPr lang="en-US" sz="2000" i="1" dirty="0" smtClean="0">
                <a:solidFill>
                  <a:schemeClr val="tx2"/>
                </a:solidFill>
              </a:rPr>
              <a:t>trunk</a:t>
            </a:r>
            <a:r>
              <a:rPr lang="en-US" sz="2000" dirty="0" smtClean="0"/>
              <a:t> and two long white teeth – </a:t>
            </a:r>
            <a:r>
              <a:rPr lang="en-US" sz="2000" i="1" dirty="0" smtClean="0">
                <a:solidFill>
                  <a:schemeClr val="tx2"/>
                </a:solidFill>
              </a:rPr>
              <a:t>tusks</a:t>
            </a:r>
            <a:r>
              <a:rPr lang="en-US" sz="2000" dirty="0" smtClean="0"/>
              <a:t>.</a:t>
            </a:r>
            <a:endParaRPr lang="ru-RU" sz="2000" dirty="0" smtClean="0"/>
          </a:p>
          <a:p>
            <a:pPr>
              <a:buNone/>
            </a:pPr>
            <a:r>
              <a:rPr lang="en-US" sz="2000" dirty="0" smtClean="0"/>
              <a:t>  </a:t>
            </a:r>
            <a:r>
              <a:rPr lang="en-US" sz="2000" dirty="0" smtClean="0"/>
              <a:t>Elephants eat a lot of food and drink a lot of water. They eat leaves, grass and fruit.</a:t>
            </a:r>
            <a:endParaRPr lang="ru-RU" sz="2000" dirty="0" smtClean="0"/>
          </a:p>
          <a:p>
            <a:pPr>
              <a:buNone/>
            </a:pPr>
            <a:r>
              <a:rPr lang="en-US" sz="2000" dirty="0" smtClean="0"/>
              <a:t>   </a:t>
            </a:r>
            <a:r>
              <a:rPr lang="en-US" sz="2000" dirty="0" smtClean="0"/>
              <a:t>Elephants can swim – they are very good swimmers. Elephants love water.</a:t>
            </a:r>
            <a:endParaRPr lang="ru-RU" sz="2000" dirty="0" smtClean="0"/>
          </a:p>
          <a:p>
            <a:pPr>
              <a:buNone/>
            </a:pPr>
            <a:r>
              <a:rPr lang="en-US" sz="2000" dirty="0" smtClean="0"/>
              <a:t> </a:t>
            </a:r>
            <a:r>
              <a:rPr lang="en-US" sz="2000" dirty="0" smtClean="0"/>
              <a:t>When the elephants sleep, they usually stand. And as you know elephants help men work.</a:t>
            </a:r>
            <a:endParaRPr lang="ru-RU" sz="20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29D3C4A-B03E-4337-8E1E-FECF0A99BC49}" type="datetime1">
              <a:rPr lang="ru-RU" smtClean="0"/>
              <a:pPr>
                <a:defRPr/>
              </a:pPr>
              <a:t>01.03.2015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7CEF79-39B5-4A8A-B440-EAEFD852ADD8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pic>
        <p:nvPicPr>
          <p:cNvPr id="18435" name="Picture 3" descr="C:\Documents and Settings\SVETA\Рабочий стол\elephants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4005064"/>
            <a:ext cx="3436640" cy="2577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563888" y="2348880"/>
            <a:ext cx="2160240" cy="1944216"/>
          </a:xfrm>
          <a:prstGeom prst="ellips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Reptile</a:t>
            </a:r>
            <a:endParaRPr lang="ru-RU" sz="3600" b="1" dirty="0">
              <a:solidFill>
                <a:srgbClr val="FF0000"/>
              </a:solidFill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V="1">
            <a:off x="5220072" y="2060848"/>
            <a:ext cx="504056" cy="43204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436096" y="3933056"/>
            <a:ext cx="792088" cy="43204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H="1">
            <a:off x="3635896" y="4221088"/>
            <a:ext cx="504056" cy="64807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flipH="1" flipV="1">
            <a:off x="2987824" y="2492896"/>
            <a:ext cx="648072" cy="36004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Овал 38"/>
          <p:cNvSpPr/>
          <p:nvPr/>
        </p:nvSpPr>
        <p:spPr>
          <a:xfrm>
            <a:off x="5220072" y="1412776"/>
            <a:ext cx="1490464" cy="648072"/>
          </a:xfrm>
          <a:prstGeom prst="ellipse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h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ave scales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0" name="Овал 39"/>
          <p:cNvSpPr/>
          <p:nvPr/>
        </p:nvSpPr>
        <p:spPr>
          <a:xfrm>
            <a:off x="2483768" y="4797152"/>
            <a:ext cx="1490464" cy="648072"/>
          </a:xfrm>
          <a:prstGeom prst="ellipse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002060"/>
                </a:solidFill>
              </a:rPr>
              <a:t>l</a:t>
            </a:r>
            <a:r>
              <a:rPr lang="en-US" sz="2000" b="1" dirty="0" smtClean="0">
                <a:solidFill>
                  <a:srgbClr val="002060"/>
                </a:solidFill>
              </a:rPr>
              <a:t>ay eggs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44" name="Овал 43"/>
          <p:cNvSpPr/>
          <p:nvPr/>
        </p:nvSpPr>
        <p:spPr>
          <a:xfrm>
            <a:off x="1691680" y="1916832"/>
            <a:ext cx="1512168" cy="648072"/>
          </a:xfrm>
          <a:prstGeom prst="ellipse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c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old-blooded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6" name="Овал 45"/>
          <p:cNvSpPr/>
          <p:nvPr/>
        </p:nvSpPr>
        <p:spPr>
          <a:xfrm>
            <a:off x="6228184" y="4077072"/>
            <a:ext cx="1944216" cy="864096"/>
          </a:xfrm>
          <a:prstGeom prst="ellipse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h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ave a backbone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62" name="Прямая со стрелкой 61"/>
          <p:cNvCxnSpPr/>
          <p:nvPr/>
        </p:nvCxnSpPr>
        <p:spPr>
          <a:xfrm flipH="1">
            <a:off x="2195736" y="5445224"/>
            <a:ext cx="578314" cy="310932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 стрелкой 65"/>
          <p:cNvCxnSpPr>
            <a:stCxn id="44" idx="1"/>
          </p:cNvCxnSpPr>
          <p:nvPr/>
        </p:nvCxnSpPr>
        <p:spPr>
          <a:xfrm flipH="1" flipV="1">
            <a:off x="1331640" y="1628800"/>
            <a:ext cx="581492" cy="382940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 стрелкой 68"/>
          <p:cNvCxnSpPr>
            <a:stCxn id="39" idx="7"/>
          </p:cNvCxnSpPr>
          <p:nvPr/>
        </p:nvCxnSpPr>
        <p:spPr>
          <a:xfrm flipV="1">
            <a:off x="6492262" y="1124744"/>
            <a:ext cx="456002" cy="382940"/>
          </a:xfrm>
          <a:prstGeom prst="straightConnector1">
            <a:avLst/>
          </a:prstGeom>
          <a:ln w="57150">
            <a:solidFill>
              <a:srgbClr val="C0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 стрелкой 72"/>
          <p:cNvCxnSpPr>
            <a:endCxn id="85" idx="0"/>
          </p:cNvCxnSpPr>
          <p:nvPr/>
        </p:nvCxnSpPr>
        <p:spPr>
          <a:xfrm>
            <a:off x="7380312" y="4941168"/>
            <a:ext cx="540060" cy="432048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Овал 82"/>
          <p:cNvSpPr/>
          <p:nvPr/>
        </p:nvSpPr>
        <p:spPr>
          <a:xfrm>
            <a:off x="539552" y="980728"/>
            <a:ext cx="1296144" cy="626368"/>
          </a:xfrm>
          <a:prstGeom prst="ellips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snake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84" name="Овал 83"/>
          <p:cNvSpPr/>
          <p:nvPr/>
        </p:nvSpPr>
        <p:spPr>
          <a:xfrm>
            <a:off x="6804248" y="620688"/>
            <a:ext cx="1296144" cy="626368"/>
          </a:xfrm>
          <a:prstGeom prst="ellips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lizards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85" name="Овал 84"/>
          <p:cNvSpPr/>
          <p:nvPr/>
        </p:nvSpPr>
        <p:spPr>
          <a:xfrm>
            <a:off x="7020272" y="5373216"/>
            <a:ext cx="1800200" cy="626368"/>
          </a:xfrm>
          <a:prstGeom prst="ellips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crocodile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89" name="Овал 88"/>
          <p:cNvSpPr/>
          <p:nvPr/>
        </p:nvSpPr>
        <p:spPr>
          <a:xfrm>
            <a:off x="827584" y="5589240"/>
            <a:ext cx="1475656" cy="626368"/>
          </a:xfrm>
          <a:prstGeom prst="ellips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tortoise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9" grpId="0" animBg="1"/>
      <p:bldP spid="40" grpId="0" animBg="1"/>
      <p:bldP spid="44" grpId="0" animBg="1"/>
      <p:bldP spid="46" grpId="0" animBg="1"/>
      <p:bldP spid="83" grpId="0" animBg="1"/>
      <p:bldP spid="84" grpId="0" animBg="1"/>
      <p:bldP spid="85" grpId="0" animBg="1"/>
      <p:bldP spid="8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563888" y="2348880"/>
            <a:ext cx="2736304" cy="1944216"/>
          </a:xfrm>
          <a:prstGeom prst="ellips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Mammal</a:t>
            </a:r>
            <a:endParaRPr lang="ru-RU" sz="3600" b="1" dirty="0">
              <a:solidFill>
                <a:srgbClr val="FF0000"/>
              </a:solidFill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V="1">
            <a:off x="5436096" y="2060848"/>
            <a:ext cx="288032" cy="36004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724128" y="4077072"/>
            <a:ext cx="504056" cy="28803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H="1">
            <a:off x="3635896" y="4221088"/>
            <a:ext cx="504056" cy="64807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flipH="1" flipV="1">
            <a:off x="2987824" y="2492896"/>
            <a:ext cx="648072" cy="36004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Овал 38"/>
          <p:cNvSpPr/>
          <p:nvPr/>
        </p:nvSpPr>
        <p:spPr>
          <a:xfrm>
            <a:off x="5220072" y="1412776"/>
            <a:ext cx="1490464" cy="648072"/>
          </a:xfrm>
          <a:prstGeom prst="ellipse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h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ave hair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0" name="Овал 39"/>
          <p:cNvSpPr/>
          <p:nvPr/>
        </p:nvSpPr>
        <p:spPr>
          <a:xfrm>
            <a:off x="2483768" y="4797152"/>
            <a:ext cx="1490464" cy="648072"/>
          </a:xfrm>
          <a:prstGeom prst="ellipse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002060"/>
                </a:solidFill>
              </a:rPr>
              <a:t>p</a:t>
            </a:r>
            <a:r>
              <a:rPr lang="en-US" sz="2000" b="1" dirty="0" smtClean="0">
                <a:solidFill>
                  <a:srgbClr val="002060"/>
                </a:solidFill>
              </a:rPr>
              <a:t>roduce milk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44" name="Овал 43"/>
          <p:cNvSpPr/>
          <p:nvPr/>
        </p:nvSpPr>
        <p:spPr>
          <a:xfrm>
            <a:off x="1691680" y="1916832"/>
            <a:ext cx="1512168" cy="648072"/>
          </a:xfrm>
          <a:prstGeom prst="ellipse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warm-blooded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6" name="Овал 45"/>
          <p:cNvSpPr/>
          <p:nvPr/>
        </p:nvSpPr>
        <p:spPr>
          <a:xfrm>
            <a:off x="6228184" y="4077072"/>
            <a:ext cx="1944216" cy="864096"/>
          </a:xfrm>
          <a:prstGeom prst="ellipse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h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ave a backbone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62" name="Прямая со стрелкой 61"/>
          <p:cNvCxnSpPr/>
          <p:nvPr/>
        </p:nvCxnSpPr>
        <p:spPr>
          <a:xfrm flipH="1">
            <a:off x="2195736" y="5445224"/>
            <a:ext cx="578314" cy="310932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 стрелкой 65"/>
          <p:cNvCxnSpPr>
            <a:stCxn id="44" idx="1"/>
          </p:cNvCxnSpPr>
          <p:nvPr/>
        </p:nvCxnSpPr>
        <p:spPr>
          <a:xfrm flipH="1" flipV="1">
            <a:off x="1331640" y="1628800"/>
            <a:ext cx="581492" cy="382940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 стрелкой 68"/>
          <p:cNvCxnSpPr>
            <a:stCxn id="39" idx="7"/>
          </p:cNvCxnSpPr>
          <p:nvPr/>
        </p:nvCxnSpPr>
        <p:spPr>
          <a:xfrm flipV="1">
            <a:off x="6492262" y="1124744"/>
            <a:ext cx="456002" cy="382940"/>
          </a:xfrm>
          <a:prstGeom prst="straightConnector1">
            <a:avLst/>
          </a:prstGeom>
          <a:ln w="57150">
            <a:solidFill>
              <a:srgbClr val="C0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 стрелкой 72"/>
          <p:cNvCxnSpPr>
            <a:endCxn id="85" idx="0"/>
          </p:cNvCxnSpPr>
          <p:nvPr/>
        </p:nvCxnSpPr>
        <p:spPr>
          <a:xfrm>
            <a:off x="7380312" y="4941168"/>
            <a:ext cx="540060" cy="432048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Овал 82"/>
          <p:cNvSpPr/>
          <p:nvPr/>
        </p:nvSpPr>
        <p:spPr>
          <a:xfrm>
            <a:off x="539552" y="980728"/>
            <a:ext cx="1296144" cy="626368"/>
          </a:xfrm>
          <a:prstGeom prst="ellips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horse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84" name="Овал 83"/>
          <p:cNvSpPr/>
          <p:nvPr/>
        </p:nvSpPr>
        <p:spPr>
          <a:xfrm>
            <a:off x="6804248" y="620688"/>
            <a:ext cx="1296144" cy="626368"/>
          </a:xfrm>
          <a:prstGeom prst="ellips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mouse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85" name="Овал 84"/>
          <p:cNvSpPr/>
          <p:nvPr/>
        </p:nvSpPr>
        <p:spPr>
          <a:xfrm>
            <a:off x="7020272" y="5373216"/>
            <a:ext cx="1800200" cy="626368"/>
          </a:xfrm>
          <a:prstGeom prst="ellips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whale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89" name="Овал 88"/>
          <p:cNvSpPr/>
          <p:nvPr/>
        </p:nvSpPr>
        <p:spPr>
          <a:xfrm>
            <a:off x="611560" y="5589240"/>
            <a:ext cx="1691680" cy="626368"/>
          </a:xfrm>
          <a:prstGeom prst="ellips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elephant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9" grpId="0" animBg="1"/>
      <p:bldP spid="40" grpId="0" animBg="1"/>
      <p:bldP spid="44" grpId="0" animBg="1"/>
      <p:bldP spid="46" grpId="0" animBg="1"/>
      <p:bldP spid="83" grpId="0" animBg="1"/>
      <p:bldP spid="84" grpId="0" animBg="1"/>
      <p:bldP spid="85" grpId="0" animBg="1"/>
      <p:bldP spid="8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4" name="Picture 6" descr="C:\Users\111\Pictures\muzyika-s-kontakta-skachat-sayt-1425-larg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7200"/>
            <a:ext cx="9753600" cy="73152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059832" y="1"/>
            <a:ext cx="3960440" cy="1196752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400" b="1" spc="50" dirty="0" err="1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Cinquain</a:t>
            </a:r>
            <a:endParaRPr lang="ru-RU" sz="4400" b="1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75656" y="1844825"/>
            <a:ext cx="4392488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2. </a:t>
            </a:r>
            <a:r>
              <a:rPr lang="en-US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Big, grey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75656" y="2420888"/>
            <a:ext cx="720080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3.Eat fruit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</a:t>
            </a:r>
            <a:r>
              <a:rPr lang="en-US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can swim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</a:t>
            </a:r>
            <a:r>
              <a:rPr lang="en-US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love water 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75656" y="2996952"/>
            <a:ext cx="6912768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r>
              <a:rPr lang="en-US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 love elephants.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55776" y="43651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547664" y="3645025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5. Mammal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75656" y="1268760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1. Elephant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3419475" y="2636838"/>
            <a:ext cx="2519363" cy="1431925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en-US" sz="3600" b="1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Bookman Old Style"/>
              </a:rPr>
              <a:t>Aa</a:t>
            </a:r>
            <a:endParaRPr lang="ru-RU" sz="3600" b="1" kern="1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FFCC"/>
                  </a:gs>
                  <a:gs pos="100000">
                    <a:srgbClr val="FF9999"/>
                  </a:gs>
                </a:gsLst>
                <a:lin ang="5400000" scaled="1"/>
              </a:gradFill>
              <a:latin typeface="Bookman Old Style"/>
            </a:endParaRPr>
          </a:p>
        </p:txBody>
      </p:sp>
      <p:sp>
        <p:nvSpPr>
          <p:cNvPr id="2053" name="Line 5"/>
          <p:cNvSpPr>
            <a:spLocks noChangeShapeType="1"/>
          </p:cNvSpPr>
          <p:nvPr/>
        </p:nvSpPr>
        <p:spPr bwMode="auto">
          <a:xfrm flipH="1" flipV="1">
            <a:off x="2357438" y="2000250"/>
            <a:ext cx="1279525" cy="1350963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 type="oval" w="med" len="med"/>
            <a:tailEnd type="stealth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357188" y="571500"/>
            <a:ext cx="2714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Открытый слог</a:t>
            </a:r>
          </a:p>
        </p:txBody>
      </p:sp>
      <p:sp>
        <p:nvSpPr>
          <p:cNvPr id="2056" name="WordArt 8"/>
          <p:cNvSpPr>
            <a:spLocks noChangeArrowheads="1" noChangeShapeType="1" noTextEdit="1"/>
          </p:cNvSpPr>
          <p:nvPr/>
        </p:nvSpPr>
        <p:spPr bwMode="auto">
          <a:xfrm>
            <a:off x="6516688" y="1196975"/>
            <a:ext cx="1008062" cy="884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spc="720" dirty="0">
                <a:ln w="9525">
                  <a:noFill/>
                  <a:round/>
                  <a:headEnd/>
                  <a:tailEnd/>
                </a:ln>
                <a:solidFill>
                  <a:srgbClr val="66FFFF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[æ]</a:t>
            </a:r>
            <a:endParaRPr lang="ru-RU" sz="3600" b="1" kern="10" spc="720" dirty="0">
              <a:ln w="9525">
                <a:noFill/>
                <a:round/>
                <a:headEnd/>
                <a:tailEnd/>
              </a:ln>
              <a:solidFill>
                <a:srgbClr val="66FFFF"/>
              </a:solidFill>
              <a:effectLst>
                <a:outerShdw dist="45791" dir="3378596" algn="ctr" rotWithShape="0">
                  <a:srgbClr val="4D4D4D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 flipV="1">
            <a:off x="5795963" y="1844675"/>
            <a:ext cx="647700" cy="1584325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 type="oval" w="med" len="med"/>
            <a:tailEnd type="stealth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58" name="WordArt 10"/>
          <p:cNvSpPr>
            <a:spLocks noChangeArrowheads="1" noChangeShapeType="1" noTextEdit="1"/>
          </p:cNvSpPr>
          <p:nvPr/>
        </p:nvSpPr>
        <p:spPr bwMode="auto">
          <a:xfrm>
            <a:off x="1285875" y="1071563"/>
            <a:ext cx="1008063" cy="884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spc="720" dirty="0">
                <a:ln w="9525">
                  <a:noFill/>
                  <a:round/>
                  <a:headEnd/>
                  <a:tailEnd/>
                </a:ln>
                <a:solidFill>
                  <a:srgbClr val="66FFFF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[</a:t>
            </a:r>
            <a:r>
              <a:rPr lang="en-US" sz="3600" b="1" kern="10" spc="720" dirty="0" err="1">
                <a:ln w="9525">
                  <a:noFill/>
                  <a:round/>
                  <a:headEnd/>
                  <a:tailEnd/>
                </a:ln>
                <a:solidFill>
                  <a:srgbClr val="66FFFF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ei</a:t>
            </a:r>
            <a:r>
              <a:rPr lang="en-US" sz="3600" b="1" kern="10" spc="720" dirty="0">
                <a:ln w="9525">
                  <a:noFill/>
                  <a:round/>
                  <a:headEnd/>
                  <a:tailEnd/>
                </a:ln>
                <a:solidFill>
                  <a:srgbClr val="66FFFF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]</a:t>
            </a:r>
            <a:endParaRPr lang="ru-RU" sz="3600" b="1" kern="10" spc="720" dirty="0">
              <a:ln w="9525">
                <a:noFill/>
                <a:round/>
                <a:headEnd/>
                <a:tailEnd/>
              </a:ln>
              <a:solidFill>
                <a:srgbClr val="66FFFF"/>
              </a:solidFill>
              <a:effectLst>
                <a:outerShdw dist="45791" dir="3378596" algn="ctr" rotWithShape="0">
                  <a:srgbClr val="4D4D4D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6011863" y="549275"/>
            <a:ext cx="2324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Закрытый</a:t>
            </a:r>
            <a:r>
              <a:rPr lang="ru-RU" sz="20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ru-R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слог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14313" y="2000250"/>
            <a:ext cx="1785937" cy="30469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4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wh</a:t>
            </a:r>
            <a:r>
              <a:rPr lang="en-US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4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le</a:t>
            </a:r>
            <a:endParaRPr lang="en-US" sz="4800" b="1" dirty="0">
              <a:solidFill>
                <a:srgbClr val="3333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4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4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4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ke</a:t>
            </a:r>
          </a:p>
          <a:p>
            <a:pPr>
              <a:defRPr/>
            </a:pPr>
            <a:r>
              <a:rPr lang="en-US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48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sia</a:t>
            </a:r>
            <a:endParaRPr lang="en-US" sz="4800" b="1" dirty="0">
              <a:solidFill>
                <a:srgbClr val="3333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4800" b="1" dirty="0">
              <a:solidFill>
                <a:srgbClr val="3333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84168" y="2274888"/>
            <a:ext cx="2591521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endParaRPr lang="en-US" sz="4800" b="1" dirty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4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4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mmal</a:t>
            </a:r>
            <a:endParaRPr lang="en-US" sz="4800" b="1" dirty="0">
              <a:solidFill>
                <a:srgbClr val="3333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en-US" sz="4800" b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4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frica</a:t>
            </a:r>
            <a:endParaRPr lang="en-US" sz="4800" b="1" dirty="0">
              <a:solidFill>
                <a:srgbClr val="3333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4800" b="1" dirty="0">
              <a:solidFill>
                <a:srgbClr val="3333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6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nimBg="1"/>
      <p:bldP spid="2053" grpId="0" animBg="1"/>
      <p:bldP spid="2054" grpId="0"/>
      <p:bldP spid="2056" grpId="0" animBg="1"/>
      <p:bldP spid="2057" grpId="0" animBg="1"/>
      <p:bldP spid="2058" grpId="0" animBg="1"/>
      <p:bldP spid="2059" grpId="0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Line 5"/>
          <p:cNvSpPr>
            <a:spLocks noChangeShapeType="1"/>
          </p:cNvSpPr>
          <p:nvPr/>
        </p:nvSpPr>
        <p:spPr bwMode="auto">
          <a:xfrm flipH="1" flipV="1">
            <a:off x="2357438" y="2000250"/>
            <a:ext cx="1279525" cy="1350963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 type="oval" w="med" len="med"/>
            <a:tailEnd type="stealth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381000" y="304800"/>
            <a:ext cx="2714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Открытый слог</a:t>
            </a:r>
          </a:p>
        </p:txBody>
      </p:sp>
      <p:sp>
        <p:nvSpPr>
          <p:cNvPr id="2056" name="WordArt 8"/>
          <p:cNvSpPr>
            <a:spLocks noChangeArrowheads="1" noChangeShapeType="1" noTextEdit="1"/>
          </p:cNvSpPr>
          <p:nvPr/>
        </p:nvSpPr>
        <p:spPr bwMode="auto">
          <a:xfrm>
            <a:off x="6553200" y="990600"/>
            <a:ext cx="1008063" cy="884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spc="720" dirty="0" smtClean="0">
                <a:ln w="9525">
                  <a:noFill/>
                  <a:round/>
                  <a:headEnd/>
                  <a:tailEnd/>
                </a:ln>
                <a:solidFill>
                  <a:srgbClr val="66FFFF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[o:]</a:t>
            </a:r>
            <a:endParaRPr lang="ru-RU" sz="3600" b="1" kern="10" spc="720" dirty="0">
              <a:ln w="9525">
                <a:noFill/>
                <a:round/>
                <a:headEnd/>
                <a:tailEnd/>
              </a:ln>
              <a:solidFill>
                <a:srgbClr val="66FFFF"/>
              </a:solidFill>
              <a:effectLst>
                <a:outerShdw dist="45791" dir="3378596" algn="ctr" rotWithShape="0">
                  <a:srgbClr val="4D4D4D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 flipV="1">
            <a:off x="5334000" y="2209800"/>
            <a:ext cx="1066800" cy="1279525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 type="oval" w="med" len="med"/>
            <a:tailEnd type="stealth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6019800" y="381000"/>
            <a:ext cx="2324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Or</a:t>
            </a:r>
            <a:endParaRPr lang="ru-RU" sz="2400" b="1" dirty="0">
              <a:solidFill>
                <a:srgbClr val="0066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8677" name="WordArt 5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3733800" y="3048000"/>
            <a:ext cx="1676400" cy="114300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en-US" sz="3600" b="1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3333CC"/>
                    </a:gs>
                  </a:gsLst>
                  <a:lin ang="5400000" scaled="1"/>
                </a:gradFill>
                <a:latin typeface="Bookman Old Style"/>
              </a:rPr>
              <a:t>Oo</a:t>
            </a:r>
            <a:endParaRPr lang="ru-RU" sz="3600" b="1" kern="1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FFCC"/>
                  </a:gs>
                  <a:gs pos="100000">
                    <a:srgbClr val="3333CC"/>
                  </a:gs>
                </a:gsLst>
                <a:lin ang="5400000" scaled="1"/>
              </a:gradFill>
              <a:latin typeface="Bookman Old Style"/>
            </a:endParaRPr>
          </a:p>
        </p:txBody>
      </p:sp>
      <p:sp>
        <p:nvSpPr>
          <p:cNvPr id="104464" name="Rectangle 16"/>
          <p:cNvSpPr>
            <a:spLocks noChangeArrowheads="1"/>
          </p:cNvSpPr>
          <p:nvPr/>
        </p:nvSpPr>
        <p:spPr bwMode="auto">
          <a:xfrm>
            <a:off x="838200" y="762000"/>
            <a:ext cx="1722438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6600" b="1">
                <a:solidFill>
                  <a:srgbClr val="71DDDD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[əu]</a:t>
            </a:r>
            <a:endParaRPr lang="ru-RU" sz="6600" b="1">
              <a:solidFill>
                <a:srgbClr val="71DDDD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04465" name="Rectangle 17"/>
          <p:cNvSpPr>
            <a:spLocks noChangeArrowheads="1"/>
          </p:cNvSpPr>
          <p:nvPr/>
        </p:nvSpPr>
        <p:spPr bwMode="auto">
          <a:xfrm>
            <a:off x="152400" y="1905000"/>
            <a:ext cx="14732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p</a:t>
            </a:r>
            <a:r>
              <a:rPr lang="en-US" sz="48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o</a:t>
            </a:r>
            <a:r>
              <a:rPr lang="en-US" sz="4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ny</a:t>
            </a:r>
            <a:endParaRPr lang="ru-RU" sz="4800" b="1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04466" name="Rectangle 18"/>
          <p:cNvSpPr>
            <a:spLocks noChangeArrowheads="1"/>
          </p:cNvSpPr>
          <p:nvPr/>
        </p:nvSpPr>
        <p:spPr bwMode="auto">
          <a:xfrm>
            <a:off x="228600" y="4038600"/>
            <a:ext cx="1335088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n</a:t>
            </a:r>
            <a:r>
              <a:rPr lang="en-US" sz="48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o</a:t>
            </a:r>
            <a:r>
              <a:rPr lang="en-US" sz="4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se</a:t>
            </a:r>
            <a:endParaRPr lang="ru-RU" sz="4800" b="1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04467" name="Rectangle 19"/>
          <p:cNvSpPr>
            <a:spLocks noChangeArrowheads="1"/>
          </p:cNvSpPr>
          <p:nvPr/>
        </p:nvSpPr>
        <p:spPr bwMode="auto">
          <a:xfrm>
            <a:off x="1752600" y="5715000"/>
            <a:ext cx="33855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</a:t>
            </a:r>
            <a:endParaRPr lang="ru-RU" sz="4800" b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04468" name="Rectangle 20"/>
          <p:cNvSpPr>
            <a:spLocks noChangeArrowheads="1"/>
          </p:cNvSpPr>
          <p:nvPr/>
        </p:nvSpPr>
        <p:spPr bwMode="auto">
          <a:xfrm>
            <a:off x="6400800" y="2133600"/>
            <a:ext cx="161935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h</a:t>
            </a:r>
            <a:r>
              <a:rPr lang="en-US" sz="4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or</a:t>
            </a:r>
            <a:r>
              <a:rPr lang="en-US" sz="4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se</a:t>
            </a:r>
            <a:endParaRPr lang="ru-RU" sz="4800" b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04469" name="Rectangle 21"/>
          <p:cNvSpPr>
            <a:spLocks noChangeArrowheads="1"/>
          </p:cNvSpPr>
          <p:nvPr/>
        </p:nvSpPr>
        <p:spPr bwMode="auto">
          <a:xfrm>
            <a:off x="5791200" y="3429000"/>
            <a:ext cx="216597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t</a:t>
            </a:r>
            <a:r>
              <a:rPr lang="en-US" sz="4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or</a:t>
            </a:r>
            <a:r>
              <a:rPr lang="en-US" sz="4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toise</a:t>
            </a:r>
            <a:endParaRPr lang="ru-RU" sz="4800" b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104471" name="Picture 23" descr="ani-horse_bigtall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1772816"/>
            <a:ext cx="1066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" dur="8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" dur="8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8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44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44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44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4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nimBg="1"/>
      <p:bldP spid="2054" grpId="0"/>
      <p:bldP spid="2056" grpId="0" animBg="1"/>
      <p:bldP spid="2057" grpId="0" animBg="1"/>
      <p:bldP spid="2059" grpId="0"/>
      <p:bldP spid="2867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WordArt 4"/>
          <p:cNvSpPr>
            <a:spLocks noChangeArrowheads="1" noChangeShapeType="1" noTextEdit="1"/>
          </p:cNvSpPr>
          <p:nvPr/>
        </p:nvSpPr>
        <p:spPr bwMode="auto">
          <a:xfrm>
            <a:off x="3419475" y="2636838"/>
            <a:ext cx="2519363" cy="1431925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en-US" sz="3600" b="1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Bookman Old Style"/>
              </a:rPr>
              <a:t>Ii</a:t>
            </a:r>
            <a:endParaRPr lang="ru-RU" sz="3600" b="1" kern="1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FFCC"/>
                  </a:gs>
                  <a:gs pos="100000">
                    <a:srgbClr val="FF9999"/>
                  </a:gs>
                </a:gsLst>
                <a:lin ang="5400000" scaled="1"/>
              </a:gradFill>
              <a:latin typeface="Bookman Old Style"/>
            </a:endParaRP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0" y="352425"/>
            <a:ext cx="30718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Открытый слог</a:t>
            </a:r>
          </a:p>
        </p:txBody>
      </p:sp>
      <p:sp>
        <p:nvSpPr>
          <p:cNvPr id="10246" name="WordArt 6"/>
          <p:cNvSpPr>
            <a:spLocks noChangeArrowheads="1" noChangeShapeType="1" noTextEdit="1"/>
          </p:cNvSpPr>
          <p:nvPr/>
        </p:nvSpPr>
        <p:spPr bwMode="auto">
          <a:xfrm>
            <a:off x="7019925" y="1196975"/>
            <a:ext cx="1008063" cy="884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spc="720">
                <a:ln w="9525">
                  <a:noFill/>
                  <a:round/>
                  <a:headEnd/>
                  <a:tailEnd/>
                </a:ln>
                <a:solidFill>
                  <a:srgbClr val="66FFFF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[i]</a:t>
            </a:r>
            <a:endParaRPr lang="ru-RU" sz="3600" kern="10" spc="720">
              <a:ln w="9525">
                <a:noFill/>
                <a:round/>
                <a:headEnd/>
                <a:tailEnd/>
              </a:ln>
              <a:solidFill>
                <a:srgbClr val="66FFFF"/>
              </a:solidFill>
              <a:effectLst>
                <a:outerShdw dist="45791" dir="3378596" algn="ctr" rotWithShape="0">
                  <a:srgbClr val="4D4D4D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0247" name="Line 7"/>
          <p:cNvSpPr>
            <a:spLocks noChangeShapeType="1"/>
          </p:cNvSpPr>
          <p:nvPr/>
        </p:nvSpPr>
        <p:spPr bwMode="auto">
          <a:xfrm flipV="1">
            <a:off x="5857875" y="1916113"/>
            <a:ext cx="1019175" cy="1584325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 type="oval" w="med" len="med"/>
            <a:tailEnd type="stealth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248" name="WordArt 8"/>
          <p:cNvSpPr>
            <a:spLocks noChangeArrowheads="1" noChangeShapeType="1" noTextEdit="1"/>
          </p:cNvSpPr>
          <p:nvPr/>
        </p:nvSpPr>
        <p:spPr bwMode="auto">
          <a:xfrm>
            <a:off x="928688" y="1000125"/>
            <a:ext cx="1008062" cy="884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spc="720">
                <a:ln w="9525">
                  <a:noFill/>
                  <a:round/>
                  <a:headEnd/>
                  <a:tailEnd/>
                </a:ln>
                <a:solidFill>
                  <a:srgbClr val="66FFFF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[ai]</a:t>
            </a:r>
            <a:endParaRPr lang="ru-RU" sz="3600" kern="10" spc="720">
              <a:ln w="9525">
                <a:noFill/>
                <a:round/>
                <a:headEnd/>
                <a:tailEnd/>
              </a:ln>
              <a:solidFill>
                <a:srgbClr val="66FFFF"/>
              </a:solidFill>
              <a:effectLst>
                <a:outerShdw dist="45791" dir="3378596" algn="ctr" rotWithShape="0">
                  <a:srgbClr val="4D4D4D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6084888" y="549275"/>
            <a:ext cx="28241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Закрытый слог</a:t>
            </a:r>
          </a:p>
        </p:txBody>
      </p:sp>
      <p:sp>
        <p:nvSpPr>
          <p:cNvPr id="10252" name="Line 12"/>
          <p:cNvSpPr>
            <a:spLocks noChangeShapeType="1"/>
          </p:cNvSpPr>
          <p:nvPr/>
        </p:nvSpPr>
        <p:spPr bwMode="auto">
          <a:xfrm flipH="1" flipV="1">
            <a:off x="2000250" y="1571625"/>
            <a:ext cx="1922463" cy="113665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 type="oval" w="med" len="med"/>
            <a:tailEnd type="stealth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791200" y="2438400"/>
            <a:ext cx="2286000" cy="378565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4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4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4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zard</a:t>
            </a:r>
            <a:endParaRPr lang="en-US" sz="4800" b="1" dirty="0">
              <a:solidFill>
                <a:srgbClr val="3333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4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48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g</a:t>
            </a:r>
            <a:endParaRPr lang="en-US" sz="4800" b="1" dirty="0">
              <a:solidFill>
                <a:srgbClr val="3333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en-US" sz="4800" b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4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4800" b="1" dirty="0">
              <a:solidFill>
                <a:srgbClr val="3333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750" y="2000250"/>
            <a:ext cx="2808288" cy="230832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4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rept</a:t>
            </a:r>
            <a:r>
              <a:rPr lang="en-US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4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le</a:t>
            </a:r>
            <a:endParaRPr lang="en-US" sz="4800" b="1" dirty="0">
              <a:solidFill>
                <a:srgbClr val="3333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4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crocod</a:t>
            </a:r>
            <a:r>
              <a:rPr lang="en-US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4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le</a:t>
            </a:r>
            <a:endParaRPr lang="en-US" sz="4800" b="1" dirty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4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4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ger</a:t>
            </a:r>
            <a:endParaRPr lang="ru-RU" sz="4800" b="1" dirty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6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animBg="1"/>
      <p:bldP spid="10245" grpId="0"/>
      <p:bldP spid="10246" grpId="0" animBg="1"/>
      <p:bldP spid="10247" grpId="0" animBg="1"/>
      <p:bldP spid="10248" grpId="0" animBg="1"/>
      <p:bldP spid="10249" grpId="0"/>
      <p:bldP spid="10252" grpId="0" animBg="1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Line 5"/>
          <p:cNvSpPr>
            <a:spLocks noChangeShapeType="1"/>
          </p:cNvSpPr>
          <p:nvPr/>
        </p:nvSpPr>
        <p:spPr bwMode="auto">
          <a:xfrm flipH="1" flipV="1">
            <a:off x="2286000" y="1752600"/>
            <a:ext cx="1279525" cy="1350963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 type="oval" w="med" len="med"/>
            <a:tailEnd type="stealth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 flipV="1">
            <a:off x="5943600" y="1828800"/>
            <a:ext cx="985838" cy="129540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 type="oval" w="med" len="med"/>
            <a:tailEnd type="stealth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28600" y="1371600"/>
            <a:ext cx="1785938" cy="3751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4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em</a:t>
            </a:r>
            <a:r>
              <a:rPr lang="en-US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en-US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en-US" sz="4800" b="1" dirty="0">
              <a:solidFill>
                <a:srgbClr val="3333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en-US" sz="4800" b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en-US" sz="4800" b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4800" b="1" dirty="0">
              <a:solidFill>
                <a:srgbClr val="3333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781800" y="2057400"/>
            <a:ext cx="2016125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48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4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sk</a:t>
            </a:r>
          </a:p>
          <a:p>
            <a:pPr>
              <a:defRPr/>
            </a:pPr>
            <a:r>
              <a:rPr lang="en-US" sz="4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tr</a:t>
            </a:r>
            <a:r>
              <a:rPr lang="en-US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4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nk</a:t>
            </a:r>
            <a:endParaRPr lang="ru-RU" sz="4800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8" name="WordArt 10"/>
          <p:cNvSpPr>
            <a:spLocks noChangeArrowheads="1" noChangeShapeType="1" noTextEdit="1"/>
          </p:cNvSpPr>
          <p:nvPr/>
        </p:nvSpPr>
        <p:spPr bwMode="auto">
          <a:xfrm>
            <a:off x="1676400" y="609600"/>
            <a:ext cx="1008063" cy="884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spc="720" dirty="0" smtClean="0">
                <a:ln w="9525">
                  <a:noFill/>
                  <a:round/>
                  <a:headEnd/>
                  <a:tailEnd/>
                </a:ln>
                <a:solidFill>
                  <a:srgbClr val="66FFFF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[</a:t>
            </a:r>
            <a:r>
              <a:rPr lang="en-US" sz="3600" b="1" kern="10" spc="720" dirty="0" err="1" smtClean="0">
                <a:ln w="9525">
                  <a:noFill/>
                  <a:round/>
                  <a:headEnd/>
                  <a:tailEnd/>
                </a:ln>
                <a:solidFill>
                  <a:srgbClr val="66FFFF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ju</a:t>
            </a:r>
            <a:r>
              <a:rPr lang="en-US" sz="3600" b="1" kern="10" spc="720" dirty="0" smtClean="0">
                <a:ln w="9525">
                  <a:noFill/>
                  <a:round/>
                  <a:headEnd/>
                  <a:tailEnd/>
                </a:ln>
                <a:solidFill>
                  <a:srgbClr val="66FFFF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:]</a:t>
            </a:r>
            <a:endParaRPr lang="ru-RU" sz="3600" b="1" kern="10" spc="720" dirty="0">
              <a:ln w="9525">
                <a:noFill/>
                <a:round/>
                <a:headEnd/>
                <a:tailEnd/>
              </a:ln>
              <a:solidFill>
                <a:srgbClr val="66FFFF"/>
              </a:solidFill>
              <a:effectLst>
                <a:outerShdw dist="45791" dir="3378596" algn="ctr" rotWithShape="0">
                  <a:srgbClr val="4D4D4D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2" name="WordArt 10"/>
          <p:cNvSpPr>
            <a:spLocks noChangeArrowheads="1" noChangeShapeType="1" noTextEdit="1"/>
          </p:cNvSpPr>
          <p:nvPr/>
        </p:nvSpPr>
        <p:spPr bwMode="auto">
          <a:xfrm>
            <a:off x="6705600" y="762000"/>
            <a:ext cx="1008063" cy="884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646"/>
              </a:avLst>
            </a:prstTxWarp>
          </a:bodyPr>
          <a:lstStyle/>
          <a:p>
            <a:pPr algn="ctr"/>
            <a:r>
              <a:rPr lang="en-US" sz="3600" b="1" kern="10" spc="720" dirty="0" smtClean="0">
                <a:ln w="9525">
                  <a:noFill/>
                  <a:round/>
                  <a:headEnd/>
                  <a:tailEnd/>
                </a:ln>
                <a:solidFill>
                  <a:srgbClr val="66FFFF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[</a:t>
            </a:r>
            <a:r>
              <a:rPr lang="ru-RU" sz="3600" b="1" kern="10" spc="720" dirty="0" smtClean="0">
                <a:ln w="9525">
                  <a:noFill/>
                  <a:round/>
                  <a:headEnd/>
                  <a:tailEnd/>
                </a:ln>
                <a:solidFill>
                  <a:srgbClr val="66FFFF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^]</a:t>
            </a:r>
            <a:endParaRPr lang="ru-RU" sz="3600" b="1" kern="10" spc="720" dirty="0">
              <a:ln w="9525">
                <a:noFill/>
                <a:round/>
                <a:headEnd/>
                <a:tailEnd/>
              </a:ln>
              <a:solidFill>
                <a:srgbClr val="66FFFF"/>
              </a:solidFill>
              <a:effectLst>
                <a:outerShdw dist="45791" dir="3378596" algn="ctr" rotWithShape="0">
                  <a:srgbClr val="4D4D4D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28706" name="WordArt 34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3581400" y="2514600"/>
            <a:ext cx="1993900" cy="175260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en-US" sz="3600" b="1" kern="10" dirty="0" err="1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3333CC"/>
                    </a:gs>
                  </a:gsLst>
                  <a:lin ang="5400000" scaled="1"/>
                </a:gradFill>
                <a:latin typeface="Bookman Old Style"/>
              </a:rPr>
              <a:t>Uu</a:t>
            </a:r>
            <a:endParaRPr lang="ru-RU" sz="3600" b="1" kern="10" dirty="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FFCC"/>
                  </a:gs>
                  <a:gs pos="100000">
                    <a:srgbClr val="3333CC"/>
                  </a:gs>
                </a:gsLst>
                <a:lin ang="5400000" scaled="1"/>
              </a:gradFill>
              <a:latin typeface="Bookman Old Styl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7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7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nimBg="1"/>
      <p:bldP spid="2057" grpId="0" animBg="1"/>
      <p:bldP spid="17" grpId="0"/>
      <p:bldP spid="18" grpId="0"/>
      <p:bldP spid="2058" grpId="0" animBg="1"/>
      <p:bldP spid="2" grpId="0" animBg="1"/>
      <p:bldP spid="2870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en-US" dirty="0" smtClean="0"/>
              <a:t>Guess the riddle: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7"/>
            <a:ext cx="8229600" cy="2448272"/>
          </a:xfrm>
        </p:spPr>
        <p:txBody>
          <a:bodyPr/>
          <a:lstStyle/>
          <a:p>
            <a:pPr>
              <a:buNone/>
            </a:pPr>
            <a:r>
              <a:rPr lang="en-US" sz="4000" dirty="0" smtClean="0"/>
              <a:t>   It’s  big with the long legs, a long neck, big eyes and a long tail. It can be of different colors. It can run fast and jump.</a:t>
            </a:r>
          </a:p>
          <a:p>
            <a:pPr>
              <a:buNone/>
            </a:pPr>
            <a:endParaRPr lang="ru-RU" sz="40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29D3C4A-B03E-4337-8E1E-FECF0A99BC49}" type="datetime1">
              <a:rPr lang="ru-RU" smtClean="0"/>
              <a:pPr>
                <a:defRPr/>
              </a:pPr>
              <a:t>01.03.2015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7CEF79-39B5-4A8A-B440-EAEFD852ADD8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pic>
        <p:nvPicPr>
          <p:cNvPr id="16388" name="Picture 4" descr="C:\Documents and Settings\SVETA\Рабочий стол\kartinka-loshadi-23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3284984"/>
            <a:ext cx="5051276" cy="31047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en-US" dirty="0" smtClean="0"/>
              <a:t>Guess the riddle: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7"/>
            <a:ext cx="8229600" cy="1800199"/>
          </a:xfrm>
        </p:spPr>
        <p:txBody>
          <a:bodyPr/>
          <a:lstStyle/>
          <a:p>
            <a:pPr>
              <a:buNone/>
            </a:pPr>
            <a:r>
              <a:rPr lang="en-US" sz="4000" dirty="0" smtClean="0"/>
              <a:t>It’s  small. It’s grey with the short legs and a long tail. It’s afraid of cats.</a:t>
            </a:r>
            <a:endParaRPr lang="en-US" sz="4000" dirty="0" smtClean="0"/>
          </a:p>
          <a:p>
            <a:pPr>
              <a:buNone/>
            </a:pPr>
            <a:endParaRPr lang="ru-RU" sz="40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29D3C4A-B03E-4337-8E1E-FECF0A99BC49}" type="datetime1">
              <a:rPr lang="ru-RU" smtClean="0"/>
              <a:pPr>
                <a:defRPr/>
              </a:pPr>
              <a:t>01.03.2015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7CEF79-39B5-4A8A-B440-EAEFD852ADD8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pic>
        <p:nvPicPr>
          <p:cNvPr id="17410" name="Picture 2" descr="C:\Documents and Settings\SVETA\Рабочий стол\000499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564904"/>
            <a:ext cx="4686300" cy="3438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2013\Pictures\21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04663"/>
            <a:ext cx="4176464" cy="590083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932040" y="4077072"/>
            <a:ext cx="3816424" cy="108012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Chevron">
              <a:avLst/>
            </a:prstTxWarp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Cluster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156176" y="764704"/>
            <a:ext cx="2160240" cy="2088232"/>
          </a:xfrm>
          <a:prstGeom prst="ellips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002060"/>
                </a:solidFill>
              </a:rPr>
              <a:t>Reptile</a:t>
            </a:r>
            <a:endParaRPr lang="ru-RU" sz="3600" b="1" dirty="0">
              <a:solidFill>
                <a:srgbClr val="002060"/>
              </a:solidFill>
            </a:endParaRPr>
          </a:p>
        </p:txBody>
      </p:sp>
      <p:cxnSp>
        <p:nvCxnSpPr>
          <p:cNvPr id="7" name="Прямая со стрелкой 6"/>
          <p:cNvCxnSpPr>
            <a:stCxn id="5" idx="6"/>
          </p:cNvCxnSpPr>
          <p:nvPr/>
        </p:nvCxnSpPr>
        <p:spPr>
          <a:xfrm flipV="1">
            <a:off x="8316416" y="1772816"/>
            <a:ext cx="827584" cy="36004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5" idx="7"/>
          </p:cNvCxnSpPr>
          <p:nvPr/>
        </p:nvCxnSpPr>
        <p:spPr>
          <a:xfrm flipV="1">
            <a:off x="8000056" y="620688"/>
            <a:ext cx="820416" cy="44983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5" idx="5"/>
          </p:cNvCxnSpPr>
          <p:nvPr/>
        </p:nvCxnSpPr>
        <p:spPr>
          <a:xfrm>
            <a:off x="8000056" y="2547122"/>
            <a:ext cx="748408" cy="737862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5" idx="4"/>
          </p:cNvCxnSpPr>
          <p:nvPr/>
        </p:nvCxnSpPr>
        <p:spPr>
          <a:xfrm>
            <a:off x="7236296" y="2852936"/>
            <a:ext cx="72008" cy="936104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5" idx="3"/>
          </p:cNvCxnSpPr>
          <p:nvPr/>
        </p:nvCxnSpPr>
        <p:spPr>
          <a:xfrm flipH="1">
            <a:off x="5796136" y="2547122"/>
            <a:ext cx="676400" cy="665854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5" idx="2"/>
          </p:cNvCxnSpPr>
          <p:nvPr/>
        </p:nvCxnSpPr>
        <p:spPr>
          <a:xfrm flipH="1" flipV="1">
            <a:off x="5148064" y="1772816"/>
            <a:ext cx="1008112" cy="36004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5" idx="1"/>
          </p:cNvCxnSpPr>
          <p:nvPr/>
        </p:nvCxnSpPr>
        <p:spPr>
          <a:xfrm flipH="1" flipV="1">
            <a:off x="5580112" y="620688"/>
            <a:ext cx="892424" cy="44983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5" idx="0"/>
          </p:cNvCxnSpPr>
          <p:nvPr/>
        </p:nvCxnSpPr>
        <p:spPr>
          <a:xfrm flipV="1">
            <a:off x="7236296" y="0"/>
            <a:ext cx="0" cy="764704"/>
          </a:xfrm>
          <a:prstGeom prst="straightConnector1">
            <a:avLst/>
          </a:prstGeom>
          <a:ln w="762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What Makes a Mammal?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pPr>
              <a:buNone/>
            </a:pPr>
            <a:r>
              <a:rPr lang="ru-RU" b="1" dirty="0" err="1" smtClean="0"/>
              <a:t>All</a:t>
            </a:r>
            <a:r>
              <a:rPr lang="ru-RU" b="1" dirty="0" smtClean="0"/>
              <a:t> </a:t>
            </a:r>
            <a:r>
              <a:rPr lang="ru-RU" b="1" dirty="0" err="1" smtClean="0"/>
              <a:t>mammals</a:t>
            </a:r>
            <a:r>
              <a:rPr lang="ru-RU" b="1" dirty="0" smtClean="0"/>
              <a:t>:</a:t>
            </a:r>
            <a:endParaRPr lang="ru-RU" dirty="0" smtClean="0"/>
          </a:p>
          <a:p>
            <a:pPr lvl="0"/>
            <a:r>
              <a:rPr lang="en-US" sz="2800" dirty="0" smtClean="0"/>
              <a:t>Are vertebrates (which means they </a:t>
            </a:r>
            <a:r>
              <a:rPr lang="en-US" sz="2800" i="1" dirty="0" smtClean="0">
                <a:solidFill>
                  <a:srgbClr val="C00000"/>
                </a:solidFill>
              </a:rPr>
              <a:t>have a backbone or spine (</a:t>
            </a:r>
            <a:r>
              <a:rPr lang="ru-RU" sz="2800" i="1" dirty="0" smtClean="0">
                <a:solidFill>
                  <a:srgbClr val="C00000"/>
                </a:solidFill>
              </a:rPr>
              <a:t>позвоночник</a:t>
            </a:r>
            <a:r>
              <a:rPr lang="en-US" sz="2800" i="1" dirty="0" smtClean="0">
                <a:solidFill>
                  <a:srgbClr val="C00000"/>
                </a:solidFill>
              </a:rPr>
              <a:t>)</a:t>
            </a:r>
            <a:r>
              <a:rPr lang="en-US" sz="2800" dirty="0" smtClean="0">
                <a:solidFill>
                  <a:srgbClr val="C00000"/>
                </a:solidFill>
              </a:rPr>
              <a:t>.</a:t>
            </a:r>
            <a:endParaRPr lang="ru-RU" sz="2800" dirty="0" smtClean="0">
              <a:solidFill>
                <a:srgbClr val="C00000"/>
              </a:solidFill>
            </a:endParaRPr>
          </a:p>
          <a:p>
            <a:pPr lvl="0"/>
            <a:r>
              <a:rPr lang="en-US" sz="2800" dirty="0" smtClean="0"/>
              <a:t>Are endothermic. Also known as </a:t>
            </a:r>
            <a:r>
              <a:rPr lang="en-US" sz="2800" i="1" dirty="0" smtClean="0">
                <a:solidFill>
                  <a:srgbClr val="C00000"/>
                </a:solidFill>
              </a:rPr>
              <a:t>“</a:t>
            </a:r>
            <a:r>
              <a:rPr lang="en-US" sz="2800" i="1" dirty="0" smtClean="0">
                <a:solidFill>
                  <a:srgbClr val="C00000"/>
                </a:solidFill>
              </a:rPr>
              <a:t>warm-blooded,” </a:t>
            </a:r>
            <a:r>
              <a:rPr lang="en-US" sz="2800" i="1" dirty="0" smtClean="0">
                <a:solidFill>
                  <a:srgbClr val="C00000"/>
                </a:solidFill>
              </a:rPr>
              <a:t>(</a:t>
            </a:r>
            <a:r>
              <a:rPr lang="ru-RU" sz="2800" i="1" dirty="0" smtClean="0">
                <a:solidFill>
                  <a:srgbClr val="C00000"/>
                </a:solidFill>
              </a:rPr>
              <a:t>теплокровные</a:t>
            </a:r>
            <a:r>
              <a:rPr lang="en-US" sz="2800" i="1" dirty="0" smtClean="0">
                <a:solidFill>
                  <a:srgbClr val="C00000"/>
                </a:solidFill>
              </a:rPr>
              <a:t>)</a:t>
            </a:r>
            <a:r>
              <a:rPr lang="en-US" sz="2800" dirty="0" smtClean="0">
                <a:solidFill>
                  <a:srgbClr val="C00000"/>
                </a:solidFill>
              </a:rPr>
              <a:t> </a:t>
            </a:r>
            <a:r>
              <a:rPr lang="en-US" sz="2800" dirty="0" smtClean="0"/>
              <a:t>endothermic animals </a:t>
            </a:r>
            <a:r>
              <a:rPr lang="en-US" sz="2800" i="1" dirty="0" smtClean="0">
                <a:solidFill>
                  <a:srgbClr val="C00000"/>
                </a:solidFill>
              </a:rPr>
              <a:t>regulate their own body temperate</a:t>
            </a:r>
            <a:r>
              <a:rPr lang="en-US" sz="2800" i="1" dirty="0" smtClean="0"/>
              <a:t> </a:t>
            </a:r>
            <a:r>
              <a:rPr lang="en-US" sz="2800" dirty="0" smtClean="0"/>
              <a:t>which allows them to live in almost every climate on Earth.</a:t>
            </a:r>
            <a:endParaRPr lang="ru-RU" sz="2800" dirty="0" smtClean="0"/>
          </a:p>
          <a:p>
            <a:pPr lvl="0"/>
            <a:r>
              <a:rPr lang="en-US" sz="2800" i="1" dirty="0" smtClean="0">
                <a:solidFill>
                  <a:srgbClr val="C00000"/>
                </a:solidFill>
              </a:rPr>
              <a:t>Have hair</a:t>
            </a:r>
            <a:r>
              <a:rPr lang="en-US" sz="2800" dirty="0" smtClean="0">
                <a:solidFill>
                  <a:srgbClr val="C00000"/>
                </a:solidFill>
              </a:rPr>
              <a:t> </a:t>
            </a:r>
            <a:r>
              <a:rPr lang="en-US" sz="2800" dirty="0" smtClean="0"/>
              <a:t>on their bodies.</a:t>
            </a:r>
            <a:endParaRPr lang="ru-RU" sz="2800" dirty="0" smtClean="0"/>
          </a:p>
          <a:p>
            <a:pPr lvl="0"/>
            <a:r>
              <a:rPr lang="en-US" sz="2800" i="1" dirty="0" smtClean="0">
                <a:solidFill>
                  <a:srgbClr val="C00000"/>
                </a:solidFill>
              </a:rPr>
              <a:t>Produce milk to feed their babies</a:t>
            </a:r>
            <a:r>
              <a:rPr lang="en-US" sz="2800" dirty="0" smtClean="0">
                <a:solidFill>
                  <a:srgbClr val="C00000"/>
                </a:solidFill>
              </a:rPr>
              <a:t>. </a:t>
            </a:r>
            <a:r>
              <a:rPr lang="en-US" sz="2800" dirty="0" smtClean="0"/>
              <a:t>This allows them to spend more time with their young and teach them important skills they need to survive on their own.</a:t>
            </a:r>
            <a:endParaRPr lang="ru-RU" sz="2800" dirty="0" smtClean="0"/>
          </a:p>
          <a:p>
            <a:endParaRPr lang="ru-RU" sz="28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29D3C4A-B03E-4337-8E1E-FECF0A99BC49}" type="datetime1">
              <a:rPr lang="ru-RU" smtClean="0"/>
              <a:pPr>
                <a:defRPr/>
              </a:pPr>
              <a:t>01.03.2015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7CEF79-39B5-4A8A-B440-EAEFD852ADD8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Ин. яз.2">
  <a:themeElements>
    <a:clrScheme name="Стандартная">
      <a:dk1>
        <a:sysClr val="windowText" lastClr="000000"/>
      </a:dk1>
      <a:lt1>
        <a:sysClr val="window" lastClr="F0F2EE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0F2EE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Ин. яз.2</Template>
  <TotalTime>81</TotalTime>
  <Words>340</Words>
  <Application>Microsoft Office PowerPoint</Application>
  <PresentationFormat>Экран (4:3)</PresentationFormat>
  <Paragraphs>106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Calibri</vt:lpstr>
      <vt:lpstr>Arial</vt:lpstr>
      <vt:lpstr>Ин. яз.2</vt:lpstr>
      <vt:lpstr>Animals. What kind of animals?</vt:lpstr>
      <vt:lpstr>Слайд 2</vt:lpstr>
      <vt:lpstr>Слайд 3</vt:lpstr>
      <vt:lpstr>Слайд 4</vt:lpstr>
      <vt:lpstr>Слайд 5</vt:lpstr>
      <vt:lpstr>Guess the riddle:</vt:lpstr>
      <vt:lpstr>Guess the riddle:</vt:lpstr>
      <vt:lpstr>Слайд 8</vt:lpstr>
      <vt:lpstr> What Makes a Mammal? </vt:lpstr>
      <vt:lpstr>  What Makes a Reptile?   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Animals. What kind of animals?</dc:title>
  <dc:creator>www.PHILka.RU</dc:creator>
  <dc:description>http://aida.ucoz.ru</dc:description>
  <cp:lastModifiedBy>www.PHILka.RU</cp:lastModifiedBy>
  <cp:revision>1</cp:revision>
  <dcterms:created xsi:type="dcterms:W3CDTF">2015-03-01T15:17:04Z</dcterms:created>
  <dcterms:modified xsi:type="dcterms:W3CDTF">2015-03-01T16:38:09Z</dcterms:modified>
  <cp:category>шаблоны к Powerpoint</cp:category>
</cp:coreProperties>
</file>