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66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420888"/>
            <a:ext cx="6512511" cy="1143000"/>
          </a:xfrm>
        </p:spPr>
        <p:txBody>
          <a:bodyPr>
            <a:noAutofit/>
          </a:bodyPr>
          <a:lstStyle/>
          <a:p>
            <a:r>
              <a:rPr lang="ru-RU" sz="3600" b="0" dirty="0" smtClean="0">
                <a:solidFill>
                  <a:srgbClr val="FF0000"/>
                </a:solidFill>
              </a:rPr>
              <a:t>Развитие двигательной активности детей дошкольного возраста.</a:t>
            </a:r>
            <a:endParaRPr lang="ru-RU" sz="36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616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44624"/>
            <a:ext cx="8064896" cy="5904656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Методические приёмы</a:t>
            </a:r>
            <a:r>
              <a:rPr lang="ru-RU" sz="1400" dirty="0" smtClean="0"/>
              <a:t>: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Наглядные </a:t>
            </a:r>
            <a:r>
              <a:rPr lang="ru-RU" sz="1400" dirty="0">
                <a:solidFill>
                  <a:srgbClr val="FF0000"/>
                </a:solidFill>
              </a:rPr>
              <a:t>методические </a:t>
            </a:r>
            <a:r>
              <a:rPr lang="ru-RU" sz="1400" dirty="0" smtClean="0">
                <a:solidFill>
                  <a:srgbClr val="FF0000"/>
                </a:solidFill>
              </a:rPr>
              <a:t>приемы</a:t>
            </a:r>
            <a:r>
              <a:rPr lang="ru-RU" sz="1400" dirty="0">
                <a:solidFill>
                  <a:srgbClr val="FF0000"/>
                </a:solidFill>
              </a:rPr>
              <a:t>: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dirty="0" smtClean="0"/>
              <a:t> </a:t>
            </a:r>
            <a:r>
              <a:rPr lang="ru-RU" sz="1400" b="1" dirty="0" smtClean="0"/>
              <a:t>Зрительная </a:t>
            </a:r>
            <a:r>
              <a:rPr lang="ru-RU" sz="1400" b="1" dirty="0"/>
              <a:t>наглядность </a:t>
            </a:r>
            <a:r>
              <a:rPr lang="ru-RU" sz="1400" dirty="0"/>
              <a:t>заключается в правильной, четкой, красивой демонстрации - показе </a:t>
            </a:r>
            <a:r>
              <a:rPr lang="ru-RU" sz="1400" dirty="0" smtClean="0"/>
              <a:t>образца движения, в </a:t>
            </a:r>
            <a:r>
              <a:rPr lang="ru-RU" sz="1400" dirty="0"/>
              <a:t>имитации, подражании образам окружающей жизни; в использовании зрительных ориентиров при преодолении пространства; использовании наглядных пособий - кино, фотографий, картин и т.п.</a:t>
            </a:r>
          </a:p>
          <a:p>
            <a:r>
              <a:rPr lang="ru-RU" sz="1400" b="1" dirty="0"/>
              <a:t>Тактильно-мышечная наглядность </a:t>
            </a:r>
            <a:r>
              <a:rPr lang="ru-RU" sz="1400" dirty="0"/>
              <a:t>используется путем включения физкультурных пособий в двигательную деятельность </a:t>
            </a:r>
            <a:r>
              <a:rPr lang="ru-RU" sz="1400" dirty="0" smtClean="0"/>
              <a:t>детей.</a:t>
            </a:r>
          </a:p>
          <a:p>
            <a:r>
              <a:rPr lang="ru-RU" sz="1400" b="1" dirty="0" smtClean="0"/>
              <a:t> Слуховая </a:t>
            </a:r>
            <a:r>
              <a:rPr lang="ru-RU" sz="1400" b="1" dirty="0"/>
              <a:t>наглядность </a:t>
            </a:r>
            <a:r>
              <a:rPr lang="ru-RU" sz="1400" dirty="0"/>
              <a:t>представляет собой звуковую регуляцию движений. Лучшей слуховой наглядностью является музыка (песня). Она вызывает у детей эмоциональный подъем, определяет характер движения и регулирует его темп и </a:t>
            </a:r>
            <a:r>
              <a:rPr lang="ru-RU" sz="1400" dirty="0" smtClean="0"/>
              <a:t>ритм.</a:t>
            </a:r>
            <a:endParaRPr lang="ru-RU" sz="1400" dirty="0"/>
          </a:p>
          <a:p>
            <a:r>
              <a:rPr lang="ru-RU" sz="1400" dirty="0" smtClean="0"/>
              <a:t> </a:t>
            </a:r>
            <a:r>
              <a:rPr lang="ru-RU" sz="1400" dirty="0">
                <a:solidFill>
                  <a:srgbClr val="FF0000"/>
                </a:solidFill>
              </a:rPr>
              <a:t>Словесные </a:t>
            </a:r>
            <a:r>
              <a:rPr lang="ru-RU" sz="1400" dirty="0" smtClean="0">
                <a:solidFill>
                  <a:srgbClr val="FF0000"/>
                </a:solidFill>
              </a:rPr>
              <a:t>приемы</a:t>
            </a:r>
            <a:r>
              <a:rPr lang="ru-RU" sz="1400" dirty="0" smtClean="0"/>
              <a:t> </a:t>
            </a:r>
            <a:r>
              <a:rPr lang="ru-RU" sz="1400" dirty="0"/>
              <a:t>выражаются в ясном и кратком </a:t>
            </a:r>
            <a:r>
              <a:rPr lang="ru-RU" sz="1400" b="1" dirty="0"/>
              <a:t>объяснении </a:t>
            </a:r>
            <a:r>
              <a:rPr lang="ru-RU" sz="1400" dirty="0"/>
              <a:t>детям новых движений, с опорой на имеющиеся у них жизненный опыт и представления; в </a:t>
            </a:r>
            <a:r>
              <a:rPr lang="ru-RU" sz="1400" b="1" dirty="0"/>
              <a:t>пояснении</a:t>
            </a:r>
            <a:r>
              <a:rPr lang="ru-RU" sz="1400" dirty="0"/>
              <a:t>, которое сопровождает конкретный показ движений или </a:t>
            </a:r>
            <a:r>
              <a:rPr lang="ru-RU" sz="1400" b="1" dirty="0"/>
              <a:t>уточняет</a:t>
            </a:r>
            <a:r>
              <a:rPr lang="ru-RU" sz="1400" dirty="0"/>
              <a:t> отдельные его элементы; в </a:t>
            </a:r>
            <a:r>
              <a:rPr lang="ru-RU" sz="1400" b="1" dirty="0"/>
              <a:t>указании</a:t>
            </a:r>
            <a:r>
              <a:rPr lang="ru-RU" sz="1400" dirty="0"/>
              <a:t>, необходимом при воспроизведении показанного </a:t>
            </a:r>
            <a:r>
              <a:rPr lang="ru-RU" sz="1400" dirty="0" smtClean="0"/>
              <a:t> </a:t>
            </a:r>
            <a:r>
              <a:rPr lang="ru-RU" sz="1400" dirty="0"/>
              <a:t>движения или самостоятельном выполнении детьми упражнения. В </a:t>
            </a:r>
            <a:r>
              <a:rPr lang="ru-RU" sz="1400" b="1" dirty="0"/>
              <a:t>беседе</a:t>
            </a:r>
            <a:r>
              <a:rPr lang="ru-RU" sz="1400" dirty="0"/>
              <a:t>, предваряющей введение новых физических упражнений и подвижных </a:t>
            </a:r>
            <a:r>
              <a:rPr lang="ru-RU" sz="1400" dirty="0" smtClean="0"/>
              <a:t>игр. </a:t>
            </a:r>
            <a:r>
              <a:rPr lang="ru-RU" sz="1400" b="1" dirty="0"/>
              <a:t>Уточнение </a:t>
            </a:r>
            <a:r>
              <a:rPr lang="ru-RU" sz="1400" dirty="0"/>
              <a:t>сюжета подвижной игры и т.п.; в </a:t>
            </a:r>
            <a:r>
              <a:rPr lang="ru-RU" sz="1400" b="1" dirty="0"/>
              <a:t>вопросах</a:t>
            </a:r>
            <a:r>
              <a:rPr lang="ru-RU" sz="1400" dirty="0"/>
              <a:t> к детям, которые </a:t>
            </a:r>
            <a:r>
              <a:rPr lang="ru-RU" sz="1400" dirty="0" smtClean="0"/>
              <a:t>задают, </a:t>
            </a:r>
            <a:r>
              <a:rPr lang="ru-RU" sz="1400" dirty="0"/>
              <a:t>до начала выполнения физических упражнений в целях выяснения степени осознанности последовательного выполнения действий пли проверки имеющихся представлении об образах сюжетной подвижной игры, </a:t>
            </a:r>
            <a:r>
              <a:rPr lang="ru-RU" sz="1400" b="1" dirty="0"/>
              <a:t>уточнения </a:t>
            </a:r>
            <a:r>
              <a:rPr lang="ru-RU" sz="1400" dirty="0"/>
              <a:t>правил, игровых действий и т.п.</a:t>
            </a:r>
          </a:p>
          <a:p>
            <a:r>
              <a:rPr lang="ru-RU" sz="1400" dirty="0"/>
              <a:t>Кроме того, словесные приемы заключаются также и </a:t>
            </a:r>
            <a:r>
              <a:rPr lang="ru-RU" sz="1400" b="1" dirty="0"/>
              <a:t>четкой, эмоциональной и выразительной подаче </a:t>
            </a:r>
            <a:r>
              <a:rPr lang="ru-RU" sz="1400" dirty="0"/>
              <a:t>различных команд и сигналов. Например, в процессе перестроения в нужную стойку </a:t>
            </a:r>
            <a:r>
              <a:rPr lang="ru-RU" sz="1400" dirty="0" err="1" smtClean="0"/>
              <a:t>педагок</a:t>
            </a:r>
            <a:r>
              <a:rPr lang="ru-RU" sz="1400" dirty="0" smtClean="0"/>
              <a:t> </a:t>
            </a:r>
            <a:r>
              <a:rPr lang="ru-RU" sz="1400" dirty="0"/>
              <a:t>говорит: «Ноги прыжком па ширину плеч - ставь</a:t>
            </a:r>
            <a:r>
              <a:rPr lang="ru-RU" sz="1400" dirty="0" smtClean="0"/>
              <a:t>!» </a:t>
            </a:r>
            <a:r>
              <a:rPr lang="ru-RU" sz="1400" dirty="0"/>
              <a:t>и т.д. Все это требует различной и интонации и динамики, вызывающей быстроту и точность ответной двигательной реакции детей. К этому следует отнести также </a:t>
            </a:r>
            <a:r>
              <a:rPr lang="ru-RU" sz="1400" b="1" dirty="0"/>
              <a:t>отчетливое скандирование </a:t>
            </a:r>
            <a:r>
              <a:rPr lang="ru-RU" sz="1400" dirty="0"/>
              <a:t>считалок и выразительное произнесение игровых зачинов, которыми так богато русское народное творчество.</a:t>
            </a:r>
          </a:p>
          <a:p>
            <a:endParaRPr lang="ru-RU" sz="1400" dirty="0">
              <a:latin typeface="+mj-lt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64225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700808"/>
            <a:ext cx="7467600" cy="4873752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+mj-lt"/>
              </a:rPr>
              <a:t>Таким образом, двигательная активность должна считаться важнейшим показателем двигательного развития дошкольника. Для осуществления оптимальной двигательной активности детей необходимо правильно и грамотно организовать двигательный режим, цель которого состоит в том, чтобы удовлетворять естественную биологическую потребность детей в движении, добиваться повышения уровня здоровья детей, обеспечивать овладение двигательными умениями и навыками</a:t>
            </a:r>
            <a:r>
              <a:rPr lang="ru-RU" sz="1800" b="1" dirty="0" smtClean="0">
                <a:solidFill>
                  <a:srgbClr val="FF0000"/>
                </a:solidFill>
                <a:latin typeface="+mj-lt"/>
              </a:rPr>
              <a:t>.</a:t>
            </a:r>
            <a:endParaRPr lang="ru-RU" sz="18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3331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556792"/>
            <a:ext cx="7683624" cy="207910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285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260648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Понятие </a:t>
            </a:r>
            <a:r>
              <a:rPr lang="ru-RU" sz="1800" b="1" dirty="0" smtClean="0"/>
              <a:t>«двигательная активность»</a:t>
            </a:r>
            <a:r>
              <a:rPr lang="ru-RU" sz="1800" dirty="0" smtClean="0"/>
              <a:t> стало популярно в последние 20-25 лет как один из факторов, влияющих на состояние здоровья и работоспособность ребёнка.</a:t>
            </a:r>
          </a:p>
          <a:p>
            <a:pPr marL="0" indent="0">
              <a:buNone/>
            </a:pPr>
            <a:r>
              <a:rPr lang="ru-RU" sz="1800" dirty="0" smtClean="0"/>
              <a:t> 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sz="1800" b="1" dirty="0"/>
              <a:t>Двигательная активность</a:t>
            </a:r>
            <a:r>
              <a:rPr lang="ru-RU" sz="1800" dirty="0"/>
              <a:t>- это суммарное количество двигательных действий, выполняемых человеком в процессе повседневной жизни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В методической литературе под термином </a:t>
            </a:r>
            <a:r>
              <a:rPr lang="ru-RU" sz="1800" b="1" dirty="0" smtClean="0"/>
              <a:t>двигательная активность </a:t>
            </a:r>
            <a:r>
              <a:rPr lang="ru-RU" sz="1800" dirty="0" smtClean="0"/>
              <a:t>принято понимать естественную потребность в движении, удовлетворение которой является важнейшим условием всестороннего развития и воспитания ребёнка.</a:t>
            </a: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2200372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052736"/>
            <a:ext cx="7467600" cy="487375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Двигательная активность</a:t>
            </a:r>
            <a:r>
              <a:rPr lang="ru-RU" sz="1800" dirty="0" smtClean="0"/>
              <a:t> –физиологический акт, основа жизнеобеспечения организма с момента зачатия. Если двигательная активность плода недостаточна, то ребёнок рождается с отклонениями в развитии, т.е. происходит несоответствие календарного и биологического возраста. Такое несовпадение академик И. А. Аршавский назвал физиологической незрелостью, причиной многих проблем со здоровьем ребёнка, как физическим, так и психическим.</a:t>
            </a:r>
          </a:p>
          <a:p>
            <a:r>
              <a:rPr lang="ru-RU" sz="1800" dirty="0" smtClean="0"/>
              <a:t>Основные признаки физиологической незрелости – мышечная гипотония и сниженная иммунобиологическая устойчивость.</a:t>
            </a:r>
          </a:p>
          <a:p>
            <a:r>
              <a:rPr lang="ru-RU" sz="1800" dirty="0" smtClean="0"/>
              <a:t>Чтобы компенсировать физиологическую незрелость, чрезвычайно важно обеспечить дошкольнику оптимальную двигательную активность.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950767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7467600" cy="487375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Детям без физиологической незрелостью так же необходима двигательная активность, т. к. несоответствие режима двигательной активности возрастным физиологическим возможностям и потребностям детей тоже приводит к гиподинамии или к </a:t>
            </a:r>
            <a:r>
              <a:rPr lang="ru-RU" sz="1800" dirty="0" err="1" smtClean="0"/>
              <a:t>гиперкинезии</a:t>
            </a:r>
            <a:r>
              <a:rPr lang="ru-RU" sz="1800" dirty="0" smtClean="0"/>
              <a:t>, которые влекут за собой негативные изменения в детском организме.</a:t>
            </a:r>
          </a:p>
          <a:p>
            <a:endParaRPr lang="ru-RU" sz="1800" dirty="0" smtClean="0"/>
          </a:p>
          <a:p>
            <a:r>
              <a:rPr lang="ru-RU" sz="1800" b="1" dirty="0" smtClean="0"/>
              <a:t>Следовательно двигательная активность – важнейшая из потребностей ребёнка, один из способов компенсации физиологической незрелости, и даже такой психологический феномен, как социальный статус в группе сверстников, может зависеть от его двигательной активности и психомоторики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55103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124744"/>
            <a:ext cx="7467600" cy="4873752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/>
                <a:ea typeface="Times New Roman"/>
              </a:rPr>
              <a:t>В теории и методике физического воспитания выделяют регламентированную, частично - регламентирующую и нерегламентированную двигательную активность. </a:t>
            </a:r>
          </a:p>
          <a:p>
            <a:r>
              <a:rPr lang="ru-RU" sz="1800" dirty="0">
                <a:latin typeface="Times New Roman"/>
                <a:ea typeface="Times New Roman"/>
              </a:rPr>
              <a:t>      </a:t>
            </a:r>
            <a:r>
              <a:rPr lang="ru-RU" sz="1800" b="1" dirty="0">
                <a:latin typeface="Times New Roman"/>
                <a:ea typeface="Times New Roman"/>
              </a:rPr>
              <a:t>Регламентированная двигательная активность </a:t>
            </a:r>
            <a:r>
              <a:rPr lang="ru-RU" sz="1800" dirty="0">
                <a:latin typeface="Times New Roman"/>
                <a:ea typeface="Times New Roman"/>
              </a:rPr>
              <a:t>представляет собой суммарный объем специально избираемых и направленно воздействующих на организм дошкольников физических упражнений и двигательных действий.</a:t>
            </a:r>
          </a:p>
          <a:p>
            <a:r>
              <a:rPr lang="ru-RU" sz="1800" dirty="0">
                <a:latin typeface="Times New Roman"/>
                <a:ea typeface="Times New Roman"/>
              </a:rPr>
              <a:t>    </a:t>
            </a:r>
            <a:r>
              <a:rPr lang="ru-RU" sz="1800" b="1" dirty="0">
                <a:latin typeface="Times New Roman"/>
                <a:ea typeface="Times New Roman"/>
              </a:rPr>
              <a:t> Частично-регламентированная двигательная активность</a:t>
            </a:r>
            <a:r>
              <a:rPr lang="ru-RU" sz="1800" dirty="0">
                <a:latin typeface="Times New Roman"/>
                <a:ea typeface="Times New Roman"/>
              </a:rPr>
              <a:t>- это объем двигательных действий, возникающих по ходу решения двигательных задач (например, во время выполнения подвижных игр). </a:t>
            </a:r>
          </a:p>
          <a:p>
            <a:r>
              <a:rPr lang="ru-RU" sz="1800" dirty="0">
                <a:latin typeface="Times New Roman"/>
                <a:ea typeface="Times New Roman"/>
              </a:rPr>
              <a:t>    </a:t>
            </a:r>
            <a:r>
              <a:rPr lang="ru-RU" sz="1800" b="1" dirty="0">
                <a:latin typeface="Times New Roman"/>
                <a:ea typeface="Times New Roman"/>
              </a:rPr>
              <a:t> Нерегламентированная двигательная активность </a:t>
            </a:r>
            <a:r>
              <a:rPr lang="ru-RU" sz="1800" dirty="0">
                <a:latin typeface="Times New Roman"/>
                <a:ea typeface="Times New Roman"/>
              </a:rPr>
              <a:t>включает объем спонтанно выполняемых двигательных действий (например, в быту).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latin typeface="Calibri"/>
                <a:ea typeface="Calibri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177925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7539608" cy="6141296"/>
          </a:xfrm>
        </p:spPr>
        <p:txBody>
          <a:bodyPr>
            <a:normAutofit/>
          </a:bodyPr>
          <a:lstStyle/>
          <a:p>
            <a:r>
              <a:rPr lang="ru-RU" sz="1800" dirty="0" err="1" smtClean="0"/>
              <a:t>Большенство</a:t>
            </a:r>
            <a:r>
              <a:rPr lang="ru-RU" sz="1800" dirty="0" smtClean="0"/>
              <a:t> исследователей  подразделяют детей по уровню Д.А.:</a:t>
            </a:r>
          </a:p>
          <a:p>
            <a:pPr algn="ctr"/>
            <a:r>
              <a:rPr lang="ru-RU" sz="1800" b="1" dirty="0" smtClean="0">
                <a:solidFill>
                  <a:srgbClr val="D6000F"/>
                </a:solidFill>
              </a:rPr>
              <a:t>Уровни двигательной активности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175491" y="1340768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135194" y="126876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580112" y="1268760"/>
            <a:ext cx="499735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Скругленная прямоугольная выноска 15"/>
          <p:cNvSpPr/>
          <p:nvPr/>
        </p:nvSpPr>
        <p:spPr>
          <a:xfrm>
            <a:off x="159267" y="2492896"/>
            <a:ext cx="2376264" cy="3193893"/>
          </a:xfrm>
          <a:prstGeom prst="wedgeRoundRect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Для детей характерны высокая подвижность, высокий уровень развития основных видов движений, достаточно богатый двигательный опыт, позволяющий обогащать свою самостоятельную деятельность. Некоторые дети этой группы отличаются повышенной психомоторной возбудимостью, </a:t>
            </a:r>
            <a:r>
              <a:rPr lang="ru-RU" sz="1200" dirty="0" err="1">
                <a:latin typeface="Times New Roman"/>
                <a:ea typeface="Times New Roman"/>
                <a:cs typeface="Times New Roman"/>
              </a:rPr>
              <a:t>гиперактивностью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3275856" y="2446429"/>
            <a:ext cx="2232248" cy="3070803"/>
          </a:xfrm>
          <a:prstGeom prst="wedgeRoundRect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/>
                <a:ea typeface="Times New Roman"/>
                <a:cs typeface="Times New Roman"/>
              </a:rPr>
              <a:t>Дети со средним уровнем двигательной активности имеют средние и высокие показатели физической подготовленности и высокий уровень развития двигательных качеств. Для них характерно разнообразие самостоятельной двигательной деятельности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6444208" y="2446429"/>
            <a:ext cx="2160240" cy="3240360"/>
          </a:xfrm>
          <a:prstGeom prst="wedgeRoundRect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/>
              <a:t>Низкий уровень двигательной активности - малоподвижные дети. У них наблюдается отставание показателей развития основных видов движений и физических качеств от возрастных нормативов, общая пассивность, застенчивость, обидчивость.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06770" y="1988840"/>
            <a:ext cx="2028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/>
                <a:ea typeface="Times New Roman"/>
              </a:rPr>
              <a:t>Высокий уровень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49831" y="2010885"/>
            <a:ext cx="1988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/>
                <a:ea typeface="Times New Roman"/>
              </a:rPr>
              <a:t>Средний уровень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1129" y="2010885"/>
            <a:ext cx="1940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/>
                <a:ea typeface="Times New Roman"/>
              </a:rPr>
              <a:t>Низкий уровень </a:t>
            </a:r>
            <a:endParaRPr lang="ru-RU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46170" y="6002322"/>
            <a:ext cx="8445181" cy="357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275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1" grpId="0" animBg="1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/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Основанием для подобной градации служит соотнесение объёма, продолжительности и интенсивности двигательной активности детей к оптимальным показателям.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8161" y="1566795"/>
            <a:ext cx="7128792" cy="4604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+mj-lt"/>
                <a:ea typeface="Calibri"/>
                <a:cs typeface="Times New Roman"/>
              </a:rPr>
              <a:t>Индивидуальные различия в этих показателях настолько велики, что специалисты рекомендуют условно делить детей на </a:t>
            </a:r>
            <a:r>
              <a:rPr lang="ru-RU" sz="1600" b="1" dirty="0" smtClean="0">
                <a:latin typeface="+mj-lt"/>
                <a:ea typeface="Calibri"/>
                <a:cs typeface="Times New Roman"/>
              </a:rPr>
              <a:t>группы большой, средней и малой подвижности</a:t>
            </a:r>
            <a:r>
              <a:rPr lang="ru-RU" sz="1600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ru-RU" sz="1600" dirty="0" smtClean="0"/>
              <a:t> Это дает определенные ориентиры для руководства двигательной деятельностью детей</a:t>
            </a:r>
            <a:r>
              <a:rPr lang="ru-RU" sz="1600" dirty="0"/>
              <a:t>. Однако </a:t>
            </a:r>
            <a:r>
              <a:rPr lang="ru-RU" sz="1600" dirty="0" smtClean="0"/>
              <a:t>указанные </a:t>
            </a:r>
            <a:r>
              <a:rPr lang="ru-RU" sz="1600" dirty="0"/>
              <a:t>характеристики строятся на усредненном подходе, задача же состоит в определении индивидуального оптимума двигательной активности. Ведь большая подвижность детей, в зависимости от их индивидуальной потребности в движении, может выступать в качестве и оптимальной и чрезмерной, а средняя для кого-то оказаться недостаточной. В этом плане более точно характеризуют степень подвижности понятия: оптимальная двигательной активности (рассматриваемая как индивидуальная норма), недостаточная </a:t>
            </a:r>
            <a:r>
              <a:rPr lang="ru-RU" sz="1600" dirty="0" smtClean="0"/>
              <a:t>(малоподвижность</a:t>
            </a:r>
            <a:r>
              <a:rPr lang="ru-RU" sz="1600" dirty="0"/>
              <a:t>), чрезмерная (</a:t>
            </a:r>
            <a:r>
              <a:rPr lang="ru-RU" sz="1600" dirty="0" err="1"/>
              <a:t>гиперподвижность</a:t>
            </a:r>
            <a:r>
              <a:rPr lang="ru-RU" sz="1600" dirty="0"/>
              <a:t>). Двигательное поведение малоподвижных и </a:t>
            </a:r>
            <a:r>
              <a:rPr lang="ru-RU" sz="1600" dirty="0" err="1"/>
              <a:t>гиперподвижных</a:t>
            </a:r>
            <a:r>
              <a:rPr lang="ru-RU" sz="1600" dirty="0"/>
              <a:t> детей совпадает с характеристиками «медлительных» и «</a:t>
            </a:r>
            <a:r>
              <a:rPr lang="ru-RU" sz="1600" dirty="0" err="1"/>
              <a:t>гиперактивных</a:t>
            </a:r>
            <a:r>
              <a:rPr lang="ru-RU" sz="1600" dirty="0" smtClean="0"/>
              <a:t>».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83397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012459"/>
            <a:ext cx="7467600" cy="487375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Одной из главных задач </a:t>
            </a:r>
            <a:r>
              <a:rPr lang="ru-RU" sz="1800" b="1" dirty="0" smtClean="0"/>
              <a:t>подхода к детям по уровню двигательной активности является вовлечение малоподвижных детей в активную деятельность, а </a:t>
            </a:r>
            <a:r>
              <a:rPr lang="ru-RU" sz="1800" b="1" dirty="0" err="1" smtClean="0"/>
              <a:t>геперактивных</a:t>
            </a:r>
            <a:r>
              <a:rPr lang="ru-RU" sz="1800" b="1" dirty="0" smtClean="0"/>
              <a:t> детей переключить на более спокойную деятельность, которая требует внимания и сосредоточенности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28236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404664"/>
            <a:ext cx="7920880" cy="5688632"/>
          </a:xfrm>
        </p:spPr>
        <p:txBody>
          <a:bodyPr>
            <a:noAutofit/>
          </a:bodyPr>
          <a:lstStyle/>
          <a:p>
            <a:r>
              <a:rPr lang="ru-RU" sz="1400" dirty="0">
                <a:latin typeface="+mj-lt"/>
              </a:rPr>
              <a:t>Для развития двигательной активности детей дошкольного возраста используются различные </a:t>
            </a:r>
            <a:r>
              <a:rPr lang="ru-RU" sz="1400" b="1" dirty="0" smtClean="0">
                <a:latin typeface="+mj-lt"/>
              </a:rPr>
              <a:t>средства. </a:t>
            </a:r>
            <a:r>
              <a:rPr lang="ru-RU" sz="1400" dirty="0" smtClean="0">
                <a:latin typeface="+mj-lt"/>
                <a:ea typeface="Calibri"/>
                <a:cs typeface="Times New Roman"/>
              </a:rPr>
              <a:t>Основным </a:t>
            </a:r>
            <a:r>
              <a:rPr lang="ru-RU" sz="1400" dirty="0">
                <a:latin typeface="+mj-lt"/>
                <a:ea typeface="Calibri"/>
                <a:cs typeface="Times New Roman"/>
              </a:rPr>
              <a:t>средством являются физические упражнения, вспомогательными - естественные силы природы и </a:t>
            </a:r>
            <a:r>
              <a:rPr lang="ru-RU" sz="1400" dirty="0" smtClean="0">
                <a:latin typeface="+mj-lt"/>
                <a:ea typeface="Calibri"/>
                <a:cs typeface="Times New Roman"/>
              </a:rPr>
              <a:t>гигиенические факторы.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Осуществляя руководство двигательной активностью дошкольников используются: </a:t>
            </a:r>
            <a:r>
              <a:rPr lang="ru-RU" sz="1400" b="1" dirty="0"/>
              <a:t>наглядные, словесные и практические, игровые, соревновательные методы обучения</a:t>
            </a:r>
            <a:r>
              <a:rPr lang="ru-RU" sz="1400" dirty="0" smtClean="0"/>
              <a:t>.</a:t>
            </a:r>
          </a:p>
          <a:p>
            <a:r>
              <a:rPr lang="ru-RU" sz="1400" u="sng" dirty="0">
                <a:solidFill>
                  <a:srgbClr val="FF0000"/>
                </a:solidFill>
              </a:rPr>
              <a:t>Наглядный метод </a:t>
            </a:r>
            <a:r>
              <a:rPr lang="ru-RU" sz="1400" dirty="0"/>
              <a:t>обеспечивает яркость чувственного восприятия и двигательных ощущений, необходимых для возникновения у ребенка наиболее полного и конкретного представления о движении, активизирующий развитие его сенсорных способностей.</a:t>
            </a:r>
          </a:p>
          <a:p>
            <a:r>
              <a:rPr lang="ru-RU" sz="1400" u="sng" dirty="0">
                <a:solidFill>
                  <a:srgbClr val="FF0000"/>
                </a:solidFill>
              </a:rPr>
              <a:t>Словесный метод </a:t>
            </a:r>
            <a:r>
              <a:rPr lang="ru-RU" sz="1400" dirty="0"/>
              <a:t>помогает осмысливанию детьми поставленной перед ними задачи и в связи с этим способствует сознательному выполнению двигательных упражнении, играющий большую роль в усвоении содержания и структуры упражнений, самостоятельном их применении в различных ситуациях.</a:t>
            </a:r>
          </a:p>
          <a:p>
            <a:r>
              <a:rPr lang="ru-RU" sz="1400" u="sng" dirty="0">
                <a:solidFill>
                  <a:srgbClr val="FF0000"/>
                </a:solidFill>
              </a:rPr>
              <a:t>Практический метод</a:t>
            </a:r>
            <a:r>
              <a:rPr lang="ru-RU" sz="1400" dirty="0"/>
              <a:t>, связанный с практической двигательной деятельностью детей, обеспечивает действенную проверку правильности восприятия движении на собственных мышечно-моторных ощущениях.</a:t>
            </a:r>
          </a:p>
          <a:p>
            <a:r>
              <a:rPr lang="ru-RU" sz="1400" u="sng" dirty="0">
                <a:solidFill>
                  <a:srgbClr val="FF0000"/>
                </a:solidFill>
              </a:rPr>
              <a:t>Игровой метод</a:t>
            </a:r>
            <a:r>
              <a:rPr lang="ru-RU" sz="1400" dirty="0"/>
              <a:t>, близкий к ведущей деятельности детей дошкольного </a:t>
            </a:r>
            <a:r>
              <a:rPr lang="ru-RU" sz="1400" dirty="0" smtClean="0"/>
              <a:t>возраста</a:t>
            </a:r>
            <a:r>
              <a:rPr lang="ru-RU" sz="1400" dirty="0"/>
              <a:t>.</a:t>
            </a:r>
            <a:r>
              <a:rPr lang="ru-RU" sz="1400" dirty="0" smtClean="0"/>
              <a:t> </a:t>
            </a:r>
            <a:r>
              <a:rPr lang="ru-RU" sz="1400" dirty="0"/>
              <a:t>Он дает возможность одновременного совершенствования разнообразных двигательных навыков, самостоятельности действий, быстрой ответной реакции на изменяющиеся условия, проявления творческой инициативы.</a:t>
            </a:r>
          </a:p>
          <a:p>
            <a:r>
              <a:rPr lang="ru-RU" sz="1400" u="sng" dirty="0">
                <a:solidFill>
                  <a:srgbClr val="FF0000"/>
                </a:solidFill>
              </a:rPr>
              <a:t>Соревновательный метод </a:t>
            </a:r>
            <a:r>
              <a:rPr lang="ru-RU" sz="1400" dirty="0" smtClean="0"/>
              <a:t> </a:t>
            </a:r>
            <a:r>
              <a:rPr lang="ru-RU" sz="1400" dirty="0"/>
              <a:t>Этот метод используется в целях совершенствования уже приобретенных двигательных навыков (но не состязания и борьбы за первенство).</a:t>
            </a:r>
          </a:p>
          <a:p>
            <a:endParaRPr lang="ru-RU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5907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230</TotalTime>
  <Words>1080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Развитие двигательной активности детей дошкольного возраста.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21</cp:revision>
  <dcterms:created xsi:type="dcterms:W3CDTF">2016-11-26T16:16:57Z</dcterms:created>
  <dcterms:modified xsi:type="dcterms:W3CDTF">2016-11-27T17:38:36Z</dcterms:modified>
</cp:coreProperties>
</file>