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8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E3D-2348-436A-841E-CC6BD514BB1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0650-E8A9-4C60-883F-0BA778E23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201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E3D-2348-436A-841E-CC6BD514BB1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0650-E8A9-4C60-883F-0BA778E23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25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E3D-2348-436A-841E-CC6BD514BB1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0650-E8A9-4C60-883F-0BA778E23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045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E3D-2348-436A-841E-CC6BD514BB1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0650-E8A9-4C60-883F-0BA778E23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925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E3D-2348-436A-841E-CC6BD514BB1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0650-E8A9-4C60-883F-0BA778E23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567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E3D-2348-436A-841E-CC6BD514BB1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0650-E8A9-4C60-883F-0BA778E23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420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E3D-2348-436A-841E-CC6BD514BB1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0650-E8A9-4C60-883F-0BA778E23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43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E3D-2348-436A-841E-CC6BD514BB1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0650-E8A9-4C60-883F-0BA778E23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770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E3D-2348-436A-841E-CC6BD514BB1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0650-E8A9-4C60-883F-0BA778E23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57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E3D-2348-436A-841E-CC6BD514BB1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0650-E8A9-4C60-883F-0BA778E23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56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BE3D-2348-436A-841E-CC6BD514BB1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60650-E8A9-4C60-883F-0BA778E23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807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3BE3D-2348-436A-841E-CC6BD514BB15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60650-E8A9-4C60-883F-0BA778E238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748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Балаларның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бәйләнешле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сөйләм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телен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үстерүдә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татар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халык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уеннарының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роле.</a:t>
            </a:r>
            <a:r>
              <a:rPr lang="tt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Казан шәһәре Мәскәү районы 395 нче номерлы балалар бакчасы. </a:t>
            </a:r>
            <a:br>
              <a:rPr lang="tt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Татар теленә өйрәтүче тәрбияче </a:t>
            </a:r>
            <a:br>
              <a:rPr lang="tt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Заһидуллина Регина Наил кызы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1417319" y="3886200"/>
            <a:ext cx="6755081" cy="1752600"/>
          </a:xfrm>
        </p:spPr>
        <p:txBody>
          <a:bodyPr/>
          <a:lstStyle/>
          <a:p>
            <a:r>
              <a:rPr lang="tt-RU" b="1" dirty="0" smtClean="0"/>
              <a:t>  </a:t>
            </a:r>
            <a:endParaRPr lang="tt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t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t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t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t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t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t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455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75"/>
          <a:stretch/>
        </p:blipFill>
        <p:spPr>
          <a:xfrm>
            <a:off x="8153" y="872836"/>
            <a:ext cx="5096218" cy="42843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11482" y="281568"/>
            <a:ext cx="2217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З</a:t>
            </a:r>
            <a:r>
              <a:rPr lang="tt-RU" sz="2800" b="1" i="1" dirty="0" smtClean="0"/>
              <a:t>әңгәр чәчәк</a:t>
            </a:r>
            <a:endParaRPr lang="ru-RU" sz="2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104371" y="804787"/>
            <a:ext cx="371610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/>
              <a:t>Юл читендә зәңгәр чәчәк</a:t>
            </a:r>
          </a:p>
          <a:p>
            <a:r>
              <a:rPr lang="tt-RU" sz="2400" b="1" i="1" dirty="0" smtClean="0"/>
              <a:t>Якты нурлар тарата.</a:t>
            </a:r>
          </a:p>
          <a:p>
            <a:r>
              <a:rPr lang="tt-RU" sz="2400" b="1" i="1" dirty="0" smtClean="0"/>
              <a:t>Безнең кызлар һәм малайлар</a:t>
            </a:r>
          </a:p>
          <a:p>
            <a:r>
              <a:rPr lang="tt-RU" sz="2400" b="1" i="1" dirty="0" smtClean="0"/>
              <a:t>Зәңгәр чәчәк  ярата.</a:t>
            </a:r>
          </a:p>
          <a:p>
            <a:endParaRPr lang="tt-RU" sz="2400" b="1" i="1" dirty="0"/>
          </a:p>
          <a:p>
            <a:r>
              <a:rPr lang="tt-RU" sz="2400" b="1" i="1" dirty="0" smtClean="0"/>
              <a:t>Якын дуслар арасыннан</a:t>
            </a:r>
          </a:p>
          <a:p>
            <a:r>
              <a:rPr lang="tt-RU" sz="2400" b="1" i="1" dirty="0" smtClean="0"/>
              <a:t>Берсен сайлап ал әле.</a:t>
            </a:r>
          </a:p>
          <a:p>
            <a:r>
              <a:rPr lang="tt-RU" sz="2400" b="1" i="1" dirty="0" smtClean="0"/>
              <a:t>Тезләнергә ипле булыр </a:t>
            </a:r>
          </a:p>
          <a:p>
            <a:r>
              <a:rPr lang="tt-RU" sz="2400" b="1" i="1" dirty="0" smtClean="0"/>
              <a:t>Мендәреңне сал әле</a:t>
            </a:r>
          </a:p>
          <a:p>
            <a:endParaRPr lang="tt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955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76873"/>
            <a:ext cx="8568952" cy="45811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04564" y="1160750"/>
            <a:ext cx="5328592" cy="35283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35317" y="1045535"/>
            <a:ext cx="5328592" cy="37588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1" y="5589240"/>
            <a:ext cx="374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i="1" dirty="0" smtClean="0"/>
          </a:p>
          <a:p>
            <a:pPr algn="ctr"/>
            <a:r>
              <a:rPr lang="ru-RU" sz="2000" b="1" i="1" dirty="0" smtClean="0"/>
              <a:t>Без, без, без </a:t>
            </a:r>
            <a:r>
              <a:rPr lang="ru-RU" sz="2000" b="1" i="1" dirty="0" err="1" smtClean="0"/>
              <a:t>идек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уены</a:t>
            </a:r>
            <a:endParaRPr lang="ru-RU" sz="20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788024" y="5850850"/>
            <a:ext cx="3890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000" b="1" i="1" dirty="0" smtClean="0"/>
              <a:t>Физкультминутка</a:t>
            </a:r>
          </a:p>
          <a:p>
            <a:pPr algn="ctr"/>
            <a:r>
              <a:rPr lang="tt-RU" sz="2000" b="1" i="1" dirty="0" smtClean="0"/>
              <a:t>“Очты, очты каргалар очты...”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359369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64" t="174" r="267" b="-174"/>
          <a:stretch/>
        </p:blipFill>
        <p:spPr>
          <a:xfrm rot="5400000">
            <a:off x="76661" y="1083579"/>
            <a:ext cx="5390278" cy="4608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508104" y="908720"/>
            <a:ext cx="35283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/>
              <a:t>Бармак гимнастикасы</a:t>
            </a:r>
          </a:p>
          <a:p>
            <a:r>
              <a:rPr lang="tt-RU" sz="2400" b="1" i="1" dirty="0" smtClean="0"/>
              <a:t>             “Без яздык”</a:t>
            </a:r>
          </a:p>
          <a:p>
            <a:endParaRPr lang="tt-RU" sz="2400" b="1" i="1" dirty="0" smtClean="0"/>
          </a:p>
          <a:p>
            <a:r>
              <a:rPr lang="tt-RU" sz="2400" b="1" i="1" dirty="0" smtClean="0"/>
              <a:t>Без яздык, без яздык,</a:t>
            </a:r>
          </a:p>
          <a:p>
            <a:endParaRPr lang="tt-RU" sz="2400" b="1" i="1" dirty="0" smtClean="0"/>
          </a:p>
          <a:p>
            <a:r>
              <a:rPr lang="tt-RU" sz="2400" b="1" i="1" dirty="0" smtClean="0"/>
              <a:t>Безнең бармаклар талды.</a:t>
            </a:r>
          </a:p>
          <a:p>
            <a:endParaRPr lang="tt-RU" sz="2400" b="1" i="1" dirty="0"/>
          </a:p>
          <a:p>
            <a:r>
              <a:rPr lang="tt-RU" sz="2400" b="1" i="1" dirty="0" smtClean="0"/>
              <a:t>Без хәзер ял итәбез,</a:t>
            </a:r>
          </a:p>
          <a:p>
            <a:endParaRPr lang="tt-RU" sz="2400" b="1" i="1" dirty="0" smtClean="0"/>
          </a:p>
          <a:p>
            <a:r>
              <a:rPr lang="tt-RU" sz="2400" b="1" i="1" dirty="0" smtClean="0"/>
              <a:t>Аннан язып китәбез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52057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87208" cy="7060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tt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Уйныйк,</a:t>
            </a:r>
          </a:p>
          <a:p>
            <a:pPr marL="0" indent="0">
              <a:buNone/>
            </a:pPr>
            <a:r>
              <a:rPr lang="tt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Сөеник, </a:t>
            </a:r>
          </a:p>
          <a:p>
            <a:pPr marL="0" indent="0">
              <a:buNone/>
            </a:pPr>
            <a:r>
              <a:rPr lang="tt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Көлик </a:t>
            </a:r>
          </a:p>
          <a:p>
            <a:pPr marL="0" indent="0">
              <a:buNone/>
            </a:pPr>
            <a:endParaRPr lang="tt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tt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Уйныйк, сөеник, көлик!</a:t>
            </a:r>
          </a:p>
          <a:p>
            <a:pPr marL="0" indent="0" algn="ctr">
              <a:buNone/>
            </a:pPr>
            <a:r>
              <a:rPr lang="tt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Дәртле, җанлы, без күңелле,</a:t>
            </a:r>
          </a:p>
          <a:p>
            <a:pPr marL="0" indent="0" algn="ctr">
              <a:buNone/>
            </a:pPr>
            <a:r>
              <a:rPr lang="tt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Безгә ямьле Җир йөзе,</a:t>
            </a:r>
          </a:p>
          <a:p>
            <a:pPr marL="0" indent="0" algn="ctr">
              <a:buNone/>
            </a:pPr>
            <a:r>
              <a:rPr lang="tt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Безгә карап елмая</a:t>
            </a:r>
          </a:p>
          <a:p>
            <a:pPr marL="0" indent="0" algn="ctr">
              <a:buNone/>
            </a:pPr>
            <a:r>
              <a:rPr lang="tt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Күкнең кояш, ай, йолдызы!</a:t>
            </a:r>
          </a:p>
          <a:p>
            <a:pPr marL="0" indent="0" algn="r">
              <a:buNone/>
            </a:pPr>
            <a:r>
              <a:rPr lang="tt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(С. Миңлекәй)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01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tt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Проектның төре</a:t>
            </a:r>
            <a:r>
              <a:rPr lang="tt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tt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танып белү, бәйләнешле сөйләм телен үстерү.</a:t>
            </a:r>
            <a:br>
              <a:rPr lang="tt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Проектның дәвамлылыгы</a:t>
            </a:r>
            <a:r>
              <a:rPr lang="tt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бер ел.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tt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Максат:</a:t>
            </a:r>
            <a:r>
              <a:rPr lang="tt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Татар халык уеннары аркылы балаларның бәйләнешле сөйләм телен үстерү.</a:t>
            </a:r>
          </a:p>
          <a:p>
            <a:pPr>
              <a:lnSpc>
                <a:spcPct val="150000"/>
              </a:lnSpc>
            </a:pPr>
            <a:r>
              <a:rPr lang="tt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Бурычлар: </a:t>
            </a:r>
            <a:r>
              <a:rPr lang="tt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Татар халык уеннарына кызыксыну уяту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t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- Балаларга физик һәм эстетик тәрбия бирү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t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- Балаларга татар халык уеннарын мөстәкыйль      		уйнарага өйрәтү.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70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tt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Проектның этаплары: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t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Әзерлек этабы</a:t>
            </a:r>
          </a:p>
          <a:p>
            <a:pPr marL="0" indent="0">
              <a:buNone/>
            </a:pP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Проектның темасын сайлау</a:t>
            </a:r>
          </a:p>
          <a:p>
            <a:pPr marL="0" indent="0">
              <a:buNone/>
            </a:pP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кую</a:t>
            </a:r>
          </a:p>
          <a:p>
            <a:pPr marL="0" indent="0">
              <a:buNone/>
            </a:pP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буенча материал җыю</a:t>
            </a:r>
          </a:p>
          <a:p>
            <a:pPr marL="0" indent="0">
              <a:buNone/>
            </a:pP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Татар халык уеннары картотекасы ясау</a:t>
            </a:r>
          </a:p>
          <a:p>
            <a:pPr marL="0" indent="0">
              <a:buNone/>
            </a:pP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Әти-әниләр почмагын тулыландыру</a:t>
            </a:r>
          </a:p>
          <a:p>
            <a:pPr marL="0" indent="0">
              <a:buNone/>
            </a:pP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Әти-әниләрне татар халык уеннары белән таныштыру.</a:t>
            </a:r>
          </a:p>
          <a:p>
            <a:pPr marL="0" indent="0">
              <a:buNone/>
            </a:pP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Татар халык уеннарына кирәк булган атрибутларны булдыру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34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336704"/>
          </a:xfrm>
        </p:spPr>
        <p:txBody>
          <a:bodyPr/>
          <a:lstStyle/>
          <a:p>
            <a:pPr marL="0" indent="0">
              <a:buNone/>
            </a:pPr>
            <a:r>
              <a:rPr lang="tt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Төп этап: </a:t>
            </a:r>
          </a:p>
          <a:p>
            <a:pPr marL="0" indent="0">
              <a:buNone/>
            </a:pP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Балаларны татар халык уеннары белән таныштыру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Уен барышын сөйләү, аңлату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Сүзле уеннарда шигырьләр, җырларны өйрәтү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Шөгыльләрдә  сүзле уеннарны кулланып физкультминуткалар үткәрү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Халык иҗат иткән уенчыклар белән танышу.</a:t>
            </a:r>
          </a:p>
          <a:p>
            <a:pPr marL="0" indent="0">
              <a:buNone/>
            </a:pP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Татар халык уеннарын уйнау.</a:t>
            </a:r>
          </a:p>
          <a:p>
            <a:pPr marL="0" indent="0">
              <a:buNone/>
            </a:pPr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Йомгаклау: “Күңелле Сабантуй уеннары”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6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Перспектив-тематик план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507189"/>
              </p:ext>
            </p:extLst>
          </p:nvPr>
        </p:nvGraphicFramePr>
        <p:xfrm>
          <a:off x="539552" y="1268760"/>
          <a:ext cx="8229599" cy="4814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384"/>
                <a:gridCol w="1008112"/>
                <a:gridCol w="1080120"/>
                <a:gridCol w="1296144"/>
                <a:gridCol w="2123525"/>
                <a:gridCol w="1260851"/>
                <a:gridCol w="1090463"/>
              </a:tblGrid>
              <a:tr h="1278984"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Уенның исеме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Уенның төрләре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Балаларның яшь үзенчәлеге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Тәрбияче белән балаларның бердәм эшчәнлеге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Балаларның</a:t>
                      </a:r>
                      <a:r>
                        <a:rPr lang="tt-RU" sz="1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мөстәкыйль эшчәнлеге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Үткәрелү</a:t>
                      </a:r>
                      <a:r>
                        <a:rPr lang="tt-RU" sz="1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вакыты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Песи һәм тычканнар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Ярыш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3-4 яшь (кечкенәләр</a:t>
                      </a:r>
                      <a:r>
                        <a:rPr lang="tt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төркеме)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Песи ролен тәрбияче башкара, балалар тычканнар булалар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Балаларның мөстәкыйль</a:t>
                      </a:r>
                      <a:r>
                        <a:rPr lang="tt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рәвештә үз урыннарына йөгерүләре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 октябрь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Йорт</a:t>
                      </a:r>
                      <a:r>
                        <a:rPr lang="tt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куяннары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Шуышулы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3-4 яшь (кечкенәләр</a:t>
                      </a:r>
                      <a:r>
                        <a:rPr lang="tt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төркеме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Тәрбияче балаларга команда бирә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Балалар шуышып “өйләренә” кайталар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 декабрь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Хәйләкәр төлке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Сикерүле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4-5 яшь (уртанчылар төркеме)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Балаларда җитезлек, өлгерлек, игътибарлылык сыйфатларын булдыру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Хайваннарны танып белү, тиз йөгерү, сикерү күнекмәләрен булдыру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 ноябрь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122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4248741"/>
              </p:ext>
            </p:extLst>
          </p:nvPr>
        </p:nvGraphicFramePr>
        <p:xfrm>
          <a:off x="457200" y="260350"/>
          <a:ext cx="8229599" cy="618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392"/>
                <a:gridCol w="1080120"/>
                <a:gridCol w="936104"/>
                <a:gridCol w="1368152"/>
                <a:gridCol w="1728192"/>
                <a:gridCol w="1498982"/>
                <a:gridCol w="1175657"/>
              </a:tblGrid>
              <a:tr h="370840"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Ватык</a:t>
                      </a:r>
                      <a:r>
                        <a:rPr lang="tt-RU" sz="1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телефон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Аз</a:t>
                      </a:r>
                      <a:r>
                        <a:rPr lang="tt-RU" sz="1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хәрәкәтле уен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4-5 яшь(уртанчылар төркеме)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Балаларга бер берсе белән диалог төзергә өйрәтү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Игътибарлылык</a:t>
                      </a:r>
                      <a:r>
                        <a:rPr lang="tt-RU" sz="1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сәләтләрен үстерү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Июнь,</a:t>
                      </a:r>
                      <a:r>
                        <a:rPr lang="tt-RU" sz="14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июль айлары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Зәңгәр</a:t>
                      </a:r>
                      <a:r>
                        <a:rPr lang="tt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чәчәк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Җырлы</a:t>
                      </a:r>
                      <a:r>
                        <a:rPr lang="tt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биюле</a:t>
                      </a:r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уен.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4-5яшь (уртанчылар төркеме)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Балаларга татарча шигырь юлларына салынган сүзләрне өйрәтү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Мөстәкыйльбию</a:t>
                      </a:r>
                      <a:r>
                        <a:rPr lang="tt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һәм җырлау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Ноябрь,</a:t>
                      </a:r>
                      <a:r>
                        <a:rPr lang="tt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декабрь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dirty="0" smtClean="0"/>
                        <a:t>6.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Казлар, аккошлар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Йөгерүле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4-5яшь (уртанчылар төркеме)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Уен барышында сүзләрне рольләргә бүлеп өйрәтү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Балалар ролле уеннарны үзләре башкаралар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Июль август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dirty="0" smtClean="0"/>
                        <a:t>7.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Йөзек салыш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Аз хәрәкәтле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5-6 яшь (зурлар төркеме)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Балалар бер-берсенә сорау биреп аралашалар.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Мөстәкыйль</a:t>
                      </a:r>
                      <a:r>
                        <a:rPr lang="tt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аралашалар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Март, апрель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dirty="0" smtClean="0"/>
                        <a:t>8.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Очты, очты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Аз хәрәкәтле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5-6 яшь (зурлар төркеме)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Шогыльләрдә физкультминутка буларак куллану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Алда өйрәнелгән предметларның исемнәрен искә төшерү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</a:t>
                      </a:r>
                      <a:r>
                        <a:rPr lang="tt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дәвамында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dirty="0" smtClean="0"/>
                        <a:t>9.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Түбәтәй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Җырлы</a:t>
                      </a:r>
                      <a:r>
                        <a:rPr lang="tt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биюле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6-7 яшь (мәктәпкә әзерлек төркеме)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Татар бию көенә биергә өйрәтү һәм</a:t>
                      </a:r>
                      <a:r>
                        <a:rPr lang="tt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уендагы сүзләрне кабатлау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Мөстәкыйльбию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 апрель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 кирәк гөл кирәк.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Ярыш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6-7 яшь (мәктәпкә әзерлек төркеме)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Уен барышында сүзләрне рольләргә бүлеп өйрәнү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Балалар уеннарны үзләре башкаралар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Июнь, июль</a:t>
                      </a:r>
                    </a:p>
                    <a:p>
                      <a:r>
                        <a:rPr lang="tt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Ачык һавада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177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1080120"/>
          </a:xfrm>
        </p:spPr>
        <p:txBody>
          <a:bodyPr>
            <a:normAutofit/>
          </a:bodyPr>
          <a:lstStyle/>
          <a:p>
            <a:r>
              <a:rPr lang="tt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Йөзек салыш                                   Төенчек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1"/>
            <a:ext cx="3960440" cy="49685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76671"/>
            <a:ext cx="4248472" cy="496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86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708920"/>
            <a:ext cx="3602506" cy="792088"/>
          </a:xfrm>
        </p:spPr>
        <p:txBody>
          <a:bodyPr>
            <a:normAutofit/>
          </a:bodyPr>
          <a:lstStyle/>
          <a:p>
            <a:r>
              <a:rPr lang="tt-RU" sz="2400" b="1" i="1" dirty="0" smtClean="0"/>
              <a:t>Сукыр тәкә</a:t>
            </a:r>
            <a:endParaRPr lang="ru-RU" sz="24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27243" y="1194786"/>
            <a:ext cx="4005066" cy="2191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501008"/>
            <a:ext cx="3888432" cy="323295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64755" y="990188"/>
            <a:ext cx="4176463" cy="242935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164288" y="4653136"/>
            <a:ext cx="1356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2400" b="1" i="1" dirty="0" smtClean="0"/>
              <a:t>Түбәтәй</a:t>
            </a:r>
            <a:endParaRPr lang="ru-RU" sz="24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468469"/>
            <a:ext cx="18790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t-RU" sz="2400" b="1" i="1" dirty="0" smtClean="0"/>
              <a:t>Чума үрдәк, </a:t>
            </a:r>
          </a:p>
          <a:p>
            <a:pPr algn="ctr"/>
            <a:r>
              <a:rPr lang="tt-RU" sz="2400" b="1" i="1" dirty="0" smtClean="0"/>
              <a:t>чума каз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369348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533</Words>
  <Application>Microsoft Office PowerPoint</Application>
  <PresentationFormat>Экран (4:3)</PresentationFormat>
  <Paragraphs>147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Балаларның бәйләнешле сөйләм телен үстерүдә татар халык уеннарының роле.   Казан шәһәре Мәскәү районы 395 нче номерлы балалар бакчасы.  Татар теленә өйрәтүче тәрбияче  Заһидуллина Регина Наил кызы</vt:lpstr>
      <vt:lpstr>Презентация PowerPoint</vt:lpstr>
      <vt:lpstr>Проектның төре: танып белү, бәйләнешле сөйләм телен үстерү. Проектның дәвамлылыгы: бер ел.</vt:lpstr>
      <vt:lpstr>Презентация PowerPoint</vt:lpstr>
      <vt:lpstr>Презентация PowerPoint</vt:lpstr>
      <vt:lpstr>Перспектив-тематик план</vt:lpstr>
      <vt:lpstr>Презентация PowerPoint</vt:lpstr>
      <vt:lpstr>Йөзек салыш                                   Төенчек</vt:lpstr>
      <vt:lpstr>Сукыр тәкә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Балаларга татар телен өйрәтүдә халык уеннарының әһәмияте.</dc:title>
  <dc:creator>Lashm</dc:creator>
  <cp:lastModifiedBy>Маша</cp:lastModifiedBy>
  <cp:revision>31</cp:revision>
  <dcterms:created xsi:type="dcterms:W3CDTF">2018-03-13T13:32:33Z</dcterms:created>
  <dcterms:modified xsi:type="dcterms:W3CDTF">2019-01-09T11:10:21Z</dcterms:modified>
</cp:coreProperties>
</file>