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80" r:id="rId4"/>
    <p:sldId id="265" r:id="rId5"/>
    <p:sldId id="281" r:id="rId6"/>
    <p:sldId id="283" r:id="rId7"/>
    <p:sldId id="259" r:id="rId8"/>
    <p:sldId id="282" r:id="rId9"/>
    <p:sldId id="261" r:id="rId10"/>
    <p:sldId id="269" r:id="rId11"/>
    <p:sldId id="272" r:id="rId12"/>
    <p:sldId id="262" r:id="rId13"/>
    <p:sldId id="271" r:id="rId14"/>
    <p:sldId id="268" r:id="rId15"/>
    <p:sldId id="270" r:id="rId16"/>
    <p:sldId id="263" r:id="rId17"/>
    <p:sldId id="267" r:id="rId18"/>
    <p:sldId id="26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3CEA-0C11-44C6-92B5-312CBA6DCC60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30624-E638-4A5D-B776-D1839D5DF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29FA-9C81-4CB0-854C-9024BDE7E0F5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0E6EC-8079-47A6-8A92-A130DA38C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863C6-6769-4873-AAA0-433B41A48E5B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55AB-DAAC-40EC-A7F0-7BA8F525D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164138" y="6249988"/>
            <a:ext cx="3786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7598F-57FA-46B5-ADA5-2410B108BE49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93675" y="6249988"/>
            <a:ext cx="37861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C07F7-FBC2-40E4-933F-54AF725F8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10C9C-C069-445F-8EAE-FD65DD9EF516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F7123-FDDF-46A2-A8F8-F18854C85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1036-066D-498B-878F-BAD7F737C903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C71E7-7588-4348-99C1-9D5C348F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7F497-ED67-43A7-97B9-2CECCDBC8883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9A67B-B706-4F3C-A06E-D07A2D957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7E056-4283-4771-8ADD-E7C51E89ADD0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4E71-D80D-494D-BF93-A2B045EF9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958D-9928-4F62-8D77-146BBE847804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85420-DC87-42B8-882C-8DFEBAA3C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E0FC6-5B55-466E-98CF-042D2E5B3C87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60E7A-7270-4F9A-AB9A-1EC7CBE1E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535C0-A7DF-4E60-AB06-489349AFE162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28AAE-04C6-492D-B0C6-ECD53EB76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58C8-E258-4C8B-AD4B-5E39A45F098A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04559-CC0E-432E-82DE-63D7417B3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FD990F-BAE3-4B3D-A8B3-B27DBF79447F}" type="datetimeFigureOut">
              <a:rPr lang="ru-RU"/>
              <a:pPr>
                <a:defRPr/>
              </a:pPr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0A6630-EDFA-4DC3-BAB3-811EDBAC8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3" r:id="rId2"/>
    <p:sldLayoutId id="2147483686" r:id="rId3"/>
    <p:sldLayoutId id="2147483682" r:id="rId4"/>
    <p:sldLayoutId id="2147483681" r:id="rId5"/>
    <p:sldLayoutId id="2147483680" r:id="rId6"/>
    <p:sldLayoutId id="2147483687" r:id="rId7"/>
    <p:sldLayoutId id="2147483688" r:id="rId8"/>
    <p:sldLayoutId id="2147483689" r:id="rId9"/>
    <p:sldLayoutId id="2147483679" r:id="rId10"/>
    <p:sldLayoutId id="2147483690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642938"/>
            <a:ext cx="8643937" cy="3165475"/>
          </a:xfrm>
        </p:spPr>
        <p:txBody>
          <a:bodyPr/>
          <a:lstStyle/>
          <a:p>
            <a:r>
              <a:rPr lang="ru-RU" sz="3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ru-RU" sz="3000" b="1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ФОРМИРОВАНИЕ </a:t>
            </a:r>
            <a:b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КОММУНИКАТИВНЫХ УНИВЕРСАЛЬНЫХ</a:t>
            </a:r>
            <a:b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УЧЕБНЫХ ДЕЙСТВИЙ </a:t>
            </a:r>
            <a:b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3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У МЛАДШИХ ШКОЛЬНИКОВ НА ЛОГОПЕДИЧЕСКИХ ЗАНЯТИЯХ.</a:t>
            </a:r>
            <a:r>
              <a:rPr lang="ru-RU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ru-RU" sz="28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50" y="4143375"/>
            <a:ext cx="5180013" cy="1473200"/>
          </a:xfrm>
        </p:spPr>
        <p:txBody>
          <a:bodyPr/>
          <a:lstStyle/>
          <a:p>
            <a:r>
              <a:rPr lang="ru-RU" sz="1900" b="1" smtClean="0">
                <a:solidFill>
                  <a:schemeClr val="tx1"/>
                </a:solidFill>
              </a:rPr>
              <a:t>Выступление подготовила учитель-логопед</a:t>
            </a:r>
          </a:p>
          <a:p>
            <a:r>
              <a:rPr lang="ru-RU" sz="1900" b="1" smtClean="0">
                <a:solidFill>
                  <a:schemeClr val="tx1"/>
                </a:solidFill>
              </a:rPr>
              <a:t>Зыкова К.В.</a:t>
            </a:r>
          </a:p>
        </p:txBody>
      </p:sp>
      <p:pic>
        <p:nvPicPr>
          <p:cNvPr id="13315" name="Picture 2" descr="E:\ТВОРЧЕСКАЯ ПАПКА\КАРТИНКИ по темам\ДЕТИ\031.jpg"/>
          <p:cNvPicPr>
            <a:picLocks noChangeAspect="1" noChangeArrowheads="1"/>
          </p:cNvPicPr>
          <p:nvPr/>
        </p:nvPicPr>
        <p:blipFill>
          <a:blip r:embed="rId2"/>
          <a:srcRect t="10873" r="5263" b="10295"/>
          <a:stretch>
            <a:fillRect/>
          </a:stretch>
        </p:blipFill>
        <p:spPr bwMode="auto">
          <a:xfrm>
            <a:off x="214313" y="4357688"/>
            <a:ext cx="36179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3563938" y="836613"/>
            <a:ext cx="2520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latin typeface="Candara" pitchFamily="34" charset="0"/>
              </a:rPr>
              <a:t>«Сказка»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79388" y="2060575"/>
            <a:ext cx="60483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ndara" pitchFamily="34" charset="0"/>
              </a:rPr>
              <a:t>Жил маленький зайчик. Мама отпустила его погулять.</a:t>
            </a:r>
          </a:p>
          <a:p>
            <a:r>
              <a:rPr lang="ru-RU" sz="2000" b="1">
                <a:latin typeface="Candara" pitchFamily="34" charset="0"/>
              </a:rPr>
              <a:t>Зайчик пошел гулять. Потом он увидел лису.</a:t>
            </a:r>
          </a:p>
          <a:p>
            <a:r>
              <a:rPr lang="ru-RU" sz="2000" b="1">
                <a:latin typeface="Candara" pitchFamily="34" charset="0"/>
              </a:rPr>
              <a:t>Лиса хотела съесть зайца. </a:t>
            </a:r>
          </a:p>
          <a:p>
            <a:r>
              <a:rPr lang="ru-RU" sz="2000" b="1">
                <a:latin typeface="Candara" pitchFamily="34" charset="0"/>
              </a:rPr>
              <a:t>Но зайчик убежал домой.</a:t>
            </a:r>
          </a:p>
          <a:p>
            <a:r>
              <a:rPr lang="ru-RU" sz="2000" b="1">
                <a:latin typeface="Candara" pitchFamily="34" charset="0"/>
              </a:rPr>
              <a:t>Мама ругала зайчика. Зайчик заплакал.</a:t>
            </a:r>
          </a:p>
          <a:p>
            <a:r>
              <a:rPr lang="ru-RU" sz="2000" b="1">
                <a:latin typeface="Candara" pitchFamily="34" charset="0"/>
              </a:rPr>
              <a:t>Мама пожалела зайчика и поцеловала.</a:t>
            </a:r>
          </a:p>
          <a:p>
            <a:endParaRPr lang="ru-RU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250825" y="836613"/>
            <a:ext cx="8642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andara" pitchFamily="34" charset="0"/>
              </a:rPr>
              <a:t>«Интервью»</a:t>
            </a:r>
          </a:p>
        </p:txBody>
      </p:sp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246063" y="2133600"/>
            <a:ext cx="8647112" cy="147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Candara" pitchFamily="34" charset="0"/>
              </a:rPr>
              <a:t>Меня зовут Алина. Мне 26 лет. Я работаю в магазине, продаю одежду для детей. Мне нравится моя работа. Я мечтаю открыть свой магазин.</a:t>
            </a:r>
          </a:p>
        </p:txBody>
      </p: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179388" y="3716338"/>
            <a:ext cx="8640762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Candara" pitchFamily="34" charset="0"/>
              </a:rPr>
              <a:t>Меня зовут Даниил . Я учусь в институте. Скоро буду работать начальником. Буду главным на заводе. </a:t>
            </a:r>
          </a:p>
        </p:txBody>
      </p:sp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273050" y="4754563"/>
            <a:ext cx="8640763" cy="1430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Candara" pitchFamily="34" charset="0"/>
              </a:rPr>
              <a:t>Владимир Владимирович. Я не президент. Да, я хочу быть президентом. Буду ездить в разные города с охраной. Сейчас я работаю в торговой фирме. Зарплата хорошая. Купил машину.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252538"/>
          </a:xfrm>
        </p:spPr>
        <p:txBody>
          <a:bodyPr>
            <a:normAutofit/>
          </a:bodyPr>
          <a:lstStyle/>
          <a:p>
            <a:r>
              <a:rPr lang="ru-RU" sz="2800" b="1" smtClean="0">
                <a:solidFill>
                  <a:srgbClr val="FF0000"/>
                </a:solidFill>
              </a:rPr>
              <a:t/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800" b="1" smtClean="0">
                <a:solidFill>
                  <a:srgbClr val="FF0000"/>
                </a:solidFill>
              </a:rPr>
              <a:t/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800" b="1" smtClean="0">
                <a:solidFill>
                  <a:schemeClr val="tx1"/>
                </a:solidFill>
              </a:rPr>
              <a:t>Игры, способствующие развитию действий, направленных на учёт позиции собеседника.</a:t>
            </a:r>
            <a:r>
              <a:rPr lang="ru-RU" sz="2800" b="1" smtClean="0">
                <a:solidFill>
                  <a:srgbClr val="FF0000"/>
                </a:solidFill>
              </a:rPr>
              <a:t/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73463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652963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492375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573463"/>
            <a:ext cx="38893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652963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3"/>
          <p:cNvSpPr>
            <a:spLocks noChangeArrowheads="1"/>
          </p:cNvSpPr>
          <p:nvPr/>
        </p:nvSpPr>
        <p:spPr bwMode="auto">
          <a:xfrm>
            <a:off x="971550" y="2597150"/>
            <a:ext cx="2343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«Шифровальщики»</a:t>
            </a:r>
          </a:p>
        </p:txBody>
      </p:sp>
      <p:sp>
        <p:nvSpPr>
          <p:cNvPr id="25609" name="Прямоугольник 4"/>
          <p:cNvSpPr>
            <a:spLocks noChangeArrowheads="1"/>
          </p:cNvSpPr>
          <p:nvPr/>
        </p:nvSpPr>
        <p:spPr bwMode="auto">
          <a:xfrm>
            <a:off x="657225" y="3711575"/>
            <a:ext cx="2986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«Зоологическое домино»</a:t>
            </a:r>
          </a:p>
        </p:txBody>
      </p:sp>
      <p:sp>
        <p:nvSpPr>
          <p:cNvPr id="25610" name="Прямоугольник 5"/>
          <p:cNvSpPr>
            <a:spLocks noChangeArrowheads="1"/>
          </p:cNvSpPr>
          <p:nvPr/>
        </p:nvSpPr>
        <p:spPr bwMode="auto">
          <a:xfrm>
            <a:off x="671513" y="4791075"/>
            <a:ext cx="284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«Во саду ли, в огороде»</a:t>
            </a:r>
          </a:p>
        </p:txBody>
      </p:sp>
      <p:sp>
        <p:nvSpPr>
          <p:cNvPr id="25611" name="Прямоугольник 6"/>
          <p:cNvSpPr>
            <a:spLocks noChangeArrowheads="1"/>
          </p:cNvSpPr>
          <p:nvPr/>
        </p:nvSpPr>
        <p:spPr bwMode="auto">
          <a:xfrm>
            <a:off x="5884863" y="2606675"/>
            <a:ext cx="208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«Комплименты»</a:t>
            </a:r>
          </a:p>
        </p:txBody>
      </p:sp>
      <p:sp>
        <p:nvSpPr>
          <p:cNvPr id="25612" name="Прямоугольник 7"/>
          <p:cNvSpPr>
            <a:spLocks noChangeArrowheads="1"/>
          </p:cNvSpPr>
          <p:nvPr/>
        </p:nvSpPr>
        <p:spPr bwMode="auto">
          <a:xfrm>
            <a:off x="4859338" y="3789363"/>
            <a:ext cx="3805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«Сочинение сказки по кругу»</a:t>
            </a:r>
          </a:p>
        </p:txBody>
      </p:sp>
      <p:sp>
        <p:nvSpPr>
          <p:cNvPr id="25613" name="Прямоугольник 8"/>
          <p:cNvSpPr>
            <a:spLocks noChangeArrowheads="1"/>
          </p:cNvSpPr>
          <p:nvPr/>
        </p:nvSpPr>
        <p:spPr bwMode="auto">
          <a:xfrm>
            <a:off x="4860925" y="4622800"/>
            <a:ext cx="3879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Candara" pitchFamily="34" charset="0"/>
              </a:rPr>
              <a:t>«Составь предложение по </a:t>
            </a:r>
          </a:p>
          <a:p>
            <a:pPr algn="ctr"/>
            <a:r>
              <a:rPr lang="ru-RU" sz="2000" b="1" i="1">
                <a:latin typeface="Candara" pitchFamily="34" charset="0"/>
              </a:rPr>
              <a:t>первым буквам»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781300"/>
            <a:ext cx="4319587" cy="3240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2771775" y="692150"/>
            <a:ext cx="5113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andara" pitchFamily="34" charset="0"/>
              </a:rPr>
              <a:t>«Шифровальщики»</a:t>
            </a:r>
          </a:p>
        </p:txBody>
      </p:sp>
      <p:pic>
        <p:nvPicPr>
          <p:cNvPr id="26629" name="Picture 5" descr="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781300"/>
            <a:ext cx="3313113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2339975" y="692150"/>
            <a:ext cx="4608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andara" pitchFamily="34" charset="0"/>
              </a:rPr>
              <a:t>«Комплименты»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50825" y="2420938"/>
            <a:ext cx="8642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ndara" pitchFamily="34" charset="0"/>
              </a:rPr>
              <a:t>Мне нравится, что ты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3276600" y="765175"/>
            <a:ext cx="3887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323850" y="287338"/>
            <a:ext cx="8280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andara" pitchFamily="34" charset="0"/>
              </a:rPr>
              <a:t>«Составь предложение по </a:t>
            </a:r>
          </a:p>
          <a:p>
            <a:pPr algn="ctr"/>
            <a:r>
              <a:rPr lang="ru-RU" sz="4000" b="1" i="1">
                <a:latin typeface="Candara" pitchFamily="34" charset="0"/>
              </a:rPr>
              <a:t>первым буквам»</a:t>
            </a: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4932363" y="2924175"/>
            <a:ext cx="403225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>
                <a:latin typeface="Candara" pitchFamily="34" charset="0"/>
              </a:rPr>
              <a:t>Жил ленивый кот.</a:t>
            </a:r>
          </a:p>
          <a:p>
            <a:pPr>
              <a:lnSpc>
                <a:spcPct val="150000"/>
              </a:lnSpc>
            </a:pPr>
            <a:r>
              <a:rPr lang="ru-RU" sz="2400" b="1">
                <a:latin typeface="Candara" pitchFamily="34" charset="0"/>
              </a:rPr>
              <a:t>Таня поела эскимо.</a:t>
            </a:r>
          </a:p>
          <a:p>
            <a:pPr>
              <a:lnSpc>
                <a:spcPct val="150000"/>
              </a:lnSpc>
            </a:pPr>
            <a:r>
              <a:rPr lang="ru-RU" sz="2400" b="1">
                <a:latin typeface="Candara" pitchFamily="34" charset="0"/>
              </a:rPr>
              <a:t>Мама читала цыплятам.</a:t>
            </a:r>
          </a:p>
          <a:p>
            <a:pPr>
              <a:lnSpc>
                <a:spcPct val="150000"/>
              </a:lnSpc>
            </a:pPr>
            <a:r>
              <a:rPr lang="ru-RU" sz="2400" b="1">
                <a:latin typeface="Candara" pitchFamily="34" charset="0"/>
              </a:rPr>
              <a:t>Слон ел арбузы.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tx1"/>
                </a:solidFill>
              </a:rPr>
              <a:t>Игры, направленные на кооперацию и сотрудничество.</a:t>
            </a:r>
            <a:r>
              <a:rPr lang="ru-RU" sz="2800" b="1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349500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349500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00438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4425" y="3494088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Прямоугольник 3"/>
          <p:cNvSpPr>
            <a:spLocks noChangeArrowheads="1"/>
          </p:cNvSpPr>
          <p:nvPr/>
        </p:nvSpPr>
        <p:spPr bwMode="auto">
          <a:xfrm>
            <a:off x="1258888" y="2487613"/>
            <a:ext cx="1697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«Кинолента»</a:t>
            </a:r>
          </a:p>
        </p:txBody>
      </p:sp>
      <p:sp>
        <p:nvSpPr>
          <p:cNvPr id="29703" name="Прямоугольник 4"/>
          <p:cNvSpPr>
            <a:spLocks noChangeArrowheads="1"/>
          </p:cNvSpPr>
          <p:nvPr/>
        </p:nvSpPr>
        <p:spPr bwMode="auto">
          <a:xfrm>
            <a:off x="1379538" y="3613150"/>
            <a:ext cx="1460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«Клубочек»</a:t>
            </a:r>
          </a:p>
        </p:txBody>
      </p:sp>
      <p:sp>
        <p:nvSpPr>
          <p:cNvPr id="29704" name="Прямоугольник 5"/>
          <p:cNvSpPr>
            <a:spLocks noChangeArrowheads="1"/>
          </p:cNvSpPr>
          <p:nvPr/>
        </p:nvSpPr>
        <p:spPr bwMode="auto">
          <a:xfrm>
            <a:off x="6188075" y="2505075"/>
            <a:ext cx="1338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«Зеркало»</a:t>
            </a:r>
          </a:p>
        </p:txBody>
      </p:sp>
      <p:pic>
        <p:nvPicPr>
          <p:cNvPr id="2970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646613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6" name="Прямоугольник 6"/>
          <p:cNvSpPr>
            <a:spLocks noChangeArrowheads="1"/>
          </p:cNvSpPr>
          <p:nvPr/>
        </p:nvSpPr>
        <p:spPr bwMode="auto">
          <a:xfrm>
            <a:off x="6210300" y="3640138"/>
            <a:ext cx="1617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«Поварята» </a:t>
            </a:r>
          </a:p>
        </p:txBody>
      </p:sp>
      <p:sp>
        <p:nvSpPr>
          <p:cNvPr id="29707" name="Прямоугольник 7"/>
          <p:cNvSpPr>
            <a:spLocks noChangeArrowheads="1"/>
          </p:cNvSpPr>
          <p:nvPr/>
        </p:nvSpPr>
        <p:spPr bwMode="auto">
          <a:xfrm>
            <a:off x="1379538" y="4784725"/>
            <a:ext cx="1362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«Зоопарк»</a:t>
            </a:r>
          </a:p>
        </p:txBody>
      </p:sp>
      <p:pic>
        <p:nvPicPr>
          <p:cNvPr id="2970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4425" y="4646613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Прямоугольник 8"/>
          <p:cNvSpPr>
            <a:spLocks noChangeArrowheads="1"/>
          </p:cNvSpPr>
          <p:nvPr/>
        </p:nvSpPr>
        <p:spPr bwMode="auto">
          <a:xfrm>
            <a:off x="2624138" y="5830888"/>
            <a:ext cx="3509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ndara" pitchFamily="34" charset="0"/>
              </a:rPr>
              <a:t>«Птица, рыба, зверь, насекомое»</a:t>
            </a:r>
          </a:p>
        </p:txBody>
      </p:sp>
      <p:pic>
        <p:nvPicPr>
          <p:cNvPr id="2971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1413" y="5661025"/>
            <a:ext cx="41767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1" name="Прямоугольник 9"/>
          <p:cNvSpPr>
            <a:spLocks noChangeArrowheads="1"/>
          </p:cNvSpPr>
          <p:nvPr/>
        </p:nvSpPr>
        <p:spPr bwMode="auto">
          <a:xfrm>
            <a:off x="2506663" y="5816600"/>
            <a:ext cx="4121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«Составление рассказа по картинке»</a:t>
            </a:r>
          </a:p>
        </p:txBody>
      </p:sp>
      <p:sp>
        <p:nvSpPr>
          <p:cNvPr id="29712" name="Прямоугольник 10"/>
          <p:cNvSpPr>
            <a:spLocks noChangeArrowheads="1"/>
          </p:cNvSpPr>
          <p:nvPr/>
        </p:nvSpPr>
        <p:spPr bwMode="auto">
          <a:xfrm>
            <a:off x="5953125" y="4792663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«Карлсон сказал»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1692275" y="620713"/>
            <a:ext cx="60356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andara" pitchFamily="34" charset="0"/>
              </a:rPr>
              <a:t>«Составление рассказа по картинке»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ВНИМАНИЕ!</a:t>
            </a:r>
            <a:endParaRPr lang="ru-RU" sz="4800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1746" name="Picture 2" descr="E:\ТВОРЧЕСКАЯ ПАПКА\КАРТИНКИ по темам\ДЕТИ\200.jpg"/>
          <p:cNvPicPr>
            <a:picLocks noChangeAspect="1" noChangeArrowheads="1"/>
          </p:cNvPicPr>
          <p:nvPr/>
        </p:nvPicPr>
        <p:blipFill>
          <a:blip r:embed="rId2"/>
          <a:srcRect l="1775" t="2394" r="52090" b="44946"/>
          <a:stretch>
            <a:fillRect/>
          </a:stretch>
        </p:blipFill>
        <p:spPr bwMode="auto">
          <a:xfrm>
            <a:off x="357188" y="4714875"/>
            <a:ext cx="2127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E:\ТВОРЧЕСКАЯ ПАПКА\КАРТИНКИ по темам\ДЕТИ\200.jpg"/>
          <p:cNvPicPr>
            <a:picLocks noChangeAspect="1" noChangeArrowheads="1"/>
          </p:cNvPicPr>
          <p:nvPr/>
        </p:nvPicPr>
        <p:blipFill>
          <a:blip r:embed="rId2"/>
          <a:srcRect l="15970" t="55054" r="52090" b="-533"/>
          <a:stretch>
            <a:fillRect/>
          </a:stretch>
        </p:blipFill>
        <p:spPr bwMode="auto">
          <a:xfrm>
            <a:off x="7000875" y="428625"/>
            <a:ext cx="17049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268413"/>
            <a:ext cx="7740650" cy="3527425"/>
          </a:xfrm>
        </p:spPr>
        <p:txBody>
          <a:bodyPr/>
          <a:lstStyle/>
          <a:p>
            <a:pPr algn="ctr">
              <a:buFont typeface="Symbol" pitchFamily="18" charset="2"/>
              <a:buNone/>
            </a:pPr>
            <a:r>
              <a:rPr lang="ru-RU" b="1" smtClean="0">
                <a:solidFill>
                  <a:schemeClr val="tx1"/>
                </a:solidFill>
              </a:rPr>
              <a:t>«Дети должны жить в мире красоты, игры, сказки, музыки, рисунка, фантазии, творчества. Этот мир должен окружать ребёнка и тогда, когда мы хотим научить его читать и писать. Да, от того, как будет чувствовать себя ребёнок, поднимаясь на первую ступеньку лестницы познания, что он будет переживать, зависит его дальнейший путь к знаниям».</a:t>
            </a:r>
          </a:p>
          <a:p>
            <a:pPr algn="r">
              <a:buFont typeface="Symbol" pitchFamily="18" charset="2"/>
              <a:buNone/>
            </a:pPr>
            <a:r>
              <a:rPr lang="ru-RU" b="1" smtClean="0">
                <a:solidFill>
                  <a:schemeClr val="tx1"/>
                </a:solidFill>
              </a:rPr>
              <a:t> Сухомлинский В.А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img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954713"/>
            <a:ext cx="1152525" cy="714375"/>
          </a:xfrm>
          <a:prstGeom prst="rect">
            <a:avLst/>
          </a:prstGeom>
          <a:noFill/>
        </p:spPr>
      </p:pic>
      <p:pic>
        <p:nvPicPr>
          <p:cNvPr id="39941" name="Picture 5" descr="img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6219825"/>
            <a:ext cx="720725" cy="447675"/>
          </a:xfrm>
          <a:prstGeom prst="rect">
            <a:avLst/>
          </a:prstGeom>
          <a:noFill/>
        </p:spPr>
      </p:pic>
      <p:sp>
        <p:nvSpPr>
          <p:cNvPr id="39942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Актуальность 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23850" y="1773238"/>
            <a:ext cx="825023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Важнейшим приоритетом начального общего образования становится развитие личности через формирование универсальных учебных действий (познавательные, регулятивные, личностные и коммуникативные).</a:t>
            </a:r>
          </a:p>
          <a:p>
            <a:pPr algn="ctr"/>
            <a:r>
              <a:rPr lang="ru-RU"/>
              <a:t>В рамках обучения большую роль приобретает коммуникативная деятельность учителя-логопеда при взаимодействии с обучающимися. Коммуникация обеспечивает совместную деятельность людей и предполагает не только обмен информацией, но и достижение некой общности: установление контактов, кооперацию (организацию и осуществление общей деятельности), а также процессы межличностного восприятия, включая понимание партнёра. Коммуникативные действия обеспечивают социальную компетентность и сознательную ориентацию учащихся на позиции других людей (прежде всего, партнёра по общению или деятельности), умение слушать и вступать в диалог, участвовать в коллективном обсуждении проблем, интегрироваться в группу сверстников и строить продуктивное взаимодействие и сотрудничество со сверстниками и взрослыми.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088" y="2060575"/>
            <a:ext cx="7408862" cy="3451225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sz="3600" b="1" i="1" smtClean="0">
                <a:solidFill>
                  <a:schemeClr val="tx1"/>
                </a:solidFill>
              </a:rPr>
              <a:t>умение учиться, т. е. способность субъекта к саморазвитию и самосовершенствованию путём сознательного и активного присвоения нового социального опыта.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252538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chemeClr val="tx1"/>
                </a:solidFill>
              </a:rPr>
              <a:t>Универсальные учебные действия -</a:t>
            </a:r>
            <a:r>
              <a:rPr lang="ru-RU" sz="4000" b="1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852738"/>
            <a:ext cx="7777163" cy="3167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539750" y="338138"/>
            <a:ext cx="8147050" cy="1651000"/>
          </a:xfrm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</a:rPr>
              <a:t>Коммуникативные компетенции характерные младшим школьникам: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323850" y="2674938"/>
            <a:ext cx="8424863" cy="3849687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общение со взрослыми и сверстниками;</a:t>
            </a:r>
          </a:p>
          <a:p>
            <a:r>
              <a:rPr lang="ru-RU" smtClean="0">
                <a:solidFill>
                  <a:schemeClr val="tx1"/>
                </a:solidFill>
              </a:rPr>
              <a:t>владение определёнными вербальными и невербальными средствами общения;</a:t>
            </a:r>
          </a:p>
          <a:p>
            <a:r>
              <a:rPr lang="ru-RU" smtClean="0">
                <a:solidFill>
                  <a:schemeClr val="tx1"/>
                </a:solidFill>
              </a:rPr>
              <a:t>приемлемое отношение к процессу сотрудничества;</a:t>
            </a:r>
          </a:p>
          <a:p>
            <a:r>
              <a:rPr lang="ru-RU" smtClean="0">
                <a:solidFill>
                  <a:schemeClr val="tx1"/>
                </a:solidFill>
              </a:rPr>
              <a:t>ориентация на партнёра по общению;</a:t>
            </a:r>
          </a:p>
          <a:p>
            <a:r>
              <a:rPr lang="ru-RU" smtClean="0">
                <a:solidFill>
                  <a:schemeClr val="tx1"/>
                </a:solidFill>
              </a:rPr>
              <a:t>умение слушать собеседника</a:t>
            </a:r>
          </a:p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chemeClr val="tx1"/>
                </a:solidFill>
              </a:rPr>
              <a:t>Коммуникативные УУД обеспечивают возможность научиться: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538" y="2135188"/>
            <a:ext cx="2736850" cy="914400"/>
          </a:xfrm>
          <a:prstGeom prst="rect">
            <a:avLst/>
          </a:prstGeom>
          <a:solidFill>
            <a:schemeClr val="bg2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слушать, слышать и понимать друг друга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5688" y="3382963"/>
            <a:ext cx="2768600" cy="944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25" y="3028950"/>
            <a:ext cx="2768600" cy="94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963" y="3381375"/>
            <a:ext cx="27686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5688" y="2119313"/>
            <a:ext cx="2768600" cy="944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713" y="4365625"/>
            <a:ext cx="2768600" cy="94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392" name="Прямоугольник 4"/>
          <p:cNvSpPr>
            <a:spLocks noChangeArrowheads="1"/>
          </p:cNvSpPr>
          <p:nvPr/>
        </p:nvSpPr>
        <p:spPr bwMode="auto">
          <a:xfrm>
            <a:off x="247650" y="3381375"/>
            <a:ext cx="27717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планировать и согласованно выполнять совместную деятельность</a:t>
            </a:r>
          </a:p>
        </p:txBody>
      </p:sp>
      <p:pic>
        <p:nvPicPr>
          <p:cNvPr id="16393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5214938"/>
            <a:ext cx="2768600" cy="944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9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710113"/>
            <a:ext cx="27686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Прямоугольник 5"/>
          <p:cNvSpPr>
            <a:spLocks noChangeArrowheads="1"/>
          </p:cNvSpPr>
          <p:nvPr/>
        </p:nvSpPr>
        <p:spPr bwMode="auto">
          <a:xfrm>
            <a:off x="357188" y="5424488"/>
            <a:ext cx="2589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распределять роли</a:t>
            </a:r>
          </a:p>
        </p:txBody>
      </p:sp>
      <p:sp>
        <p:nvSpPr>
          <p:cNvPr id="16396" name="Прямоугольник 6"/>
          <p:cNvSpPr>
            <a:spLocks noChangeArrowheads="1"/>
          </p:cNvSpPr>
          <p:nvPr/>
        </p:nvSpPr>
        <p:spPr bwMode="auto">
          <a:xfrm>
            <a:off x="3171825" y="3028950"/>
            <a:ext cx="26765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взаимно контролировать действия друг друга</a:t>
            </a:r>
          </a:p>
        </p:txBody>
      </p:sp>
      <p:sp>
        <p:nvSpPr>
          <p:cNvPr id="16397" name="Прямоугольник 7"/>
          <p:cNvSpPr>
            <a:spLocks noChangeArrowheads="1"/>
          </p:cNvSpPr>
          <p:nvPr/>
        </p:nvSpPr>
        <p:spPr bwMode="auto">
          <a:xfrm>
            <a:off x="3071813" y="4652963"/>
            <a:ext cx="2987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уметь договариваться</a:t>
            </a:r>
          </a:p>
        </p:txBody>
      </p:sp>
      <p:sp>
        <p:nvSpPr>
          <p:cNvPr id="16398" name="Прямоугольник 8"/>
          <p:cNvSpPr>
            <a:spLocks noChangeArrowheads="1"/>
          </p:cNvSpPr>
          <p:nvPr/>
        </p:nvSpPr>
        <p:spPr bwMode="auto">
          <a:xfrm>
            <a:off x="6135688" y="3529013"/>
            <a:ext cx="276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правильно выражать </a:t>
            </a:r>
          </a:p>
          <a:p>
            <a:pPr algn="ctr"/>
            <a:r>
              <a:rPr lang="ru-RU" b="1"/>
              <a:t>свои мысли в речи</a:t>
            </a:r>
          </a:p>
        </p:txBody>
      </p:sp>
      <p:sp>
        <p:nvSpPr>
          <p:cNvPr id="16399" name="Прямоугольник 9"/>
          <p:cNvSpPr>
            <a:spLocks noChangeArrowheads="1"/>
          </p:cNvSpPr>
          <p:nvPr/>
        </p:nvSpPr>
        <p:spPr bwMode="auto">
          <a:xfrm>
            <a:off x="6156325" y="4865688"/>
            <a:ext cx="2925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уважать при сотрудничестве и общении партнера и самого себя</a:t>
            </a:r>
          </a:p>
        </p:txBody>
      </p:sp>
      <p:sp>
        <p:nvSpPr>
          <p:cNvPr id="16400" name="Прямоугольник 10"/>
          <p:cNvSpPr>
            <a:spLocks noChangeArrowheads="1"/>
          </p:cNvSpPr>
          <p:nvPr/>
        </p:nvSpPr>
        <p:spPr bwMode="auto">
          <a:xfrm>
            <a:off x="6215063" y="2286000"/>
            <a:ext cx="276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уметь вести дискуссию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211638" y="1773238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23863" y="2651125"/>
            <a:ext cx="3979862" cy="1346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рост познавательных мотивов детей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708275"/>
            <a:ext cx="4033837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24400"/>
            <a:ext cx="4043363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Прямоугольник 7"/>
          <p:cNvSpPr>
            <a:spLocks noChangeArrowheads="1"/>
          </p:cNvSpPr>
          <p:nvPr/>
        </p:nvSpPr>
        <p:spPr bwMode="auto">
          <a:xfrm>
            <a:off x="395288" y="4797425"/>
            <a:ext cx="40052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ndara" pitchFamily="34" charset="0"/>
              </a:rPr>
              <a:t>планирование, контроль и </a:t>
            </a:r>
          </a:p>
          <a:p>
            <a:pPr algn="ctr"/>
            <a:r>
              <a:rPr lang="ru-RU" sz="2400" b="1">
                <a:latin typeface="Candara" pitchFamily="34" charset="0"/>
              </a:rPr>
              <a:t>оценка учебных действий</a:t>
            </a:r>
          </a:p>
        </p:txBody>
      </p:sp>
      <p:sp>
        <p:nvSpPr>
          <p:cNvPr id="41990" name="Прямоугольник 8"/>
          <p:cNvSpPr>
            <a:spLocks noChangeArrowheads="1"/>
          </p:cNvSpPr>
          <p:nvPr/>
        </p:nvSpPr>
        <p:spPr bwMode="auto">
          <a:xfrm>
            <a:off x="4932363" y="2765425"/>
            <a:ext cx="3708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Candara" pitchFamily="34" charset="0"/>
              </a:rPr>
              <a:t>взаимодействие с педагогом и сверстниками в учебном процессе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4313" y="228600"/>
            <a:ext cx="6357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ndara" pitchFamily="34" charset="0"/>
              </a:rPr>
              <a:t>На логопедических занятиях</a:t>
            </a:r>
          </a:p>
        </p:txBody>
      </p:sp>
      <p:pic>
        <p:nvPicPr>
          <p:cNvPr id="41992" name="Picture 2" descr="E:\ТВОРЧЕСКАЯ ПАПКА\КАРТИНКИ по темам\ДЕТИ\200.jpg"/>
          <p:cNvPicPr>
            <a:picLocks noChangeAspect="1" noChangeArrowheads="1"/>
          </p:cNvPicPr>
          <p:nvPr/>
        </p:nvPicPr>
        <p:blipFill>
          <a:blip r:embed="rId3"/>
          <a:srcRect l="51459" t="2394" r="630" b="44946"/>
          <a:stretch>
            <a:fillRect/>
          </a:stretch>
        </p:blipFill>
        <p:spPr bwMode="auto">
          <a:xfrm>
            <a:off x="6786563" y="428625"/>
            <a:ext cx="19288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932363" y="4724400"/>
            <a:ext cx="3816350" cy="1584325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обоснование своей позиции, высказывание собственного мнения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800" b="1" smtClean="0">
                <a:solidFill>
                  <a:schemeClr val="tx1"/>
                </a:solidFill>
              </a:rPr>
              <a:t>Игры, способствующие развитию коммуникативно-речевых действий. </a:t>
            </a:r>
            <a:br>
              <a:rPr lang="ru-RU" sz="2800" b="1" smtClean="0">
                <a:solidFill>
                  <a:schemeClr val="tx1"/>
                </a:solidFill>
              </a:rPr>
            </a:br>
            <a:endParaRPr lang="ru-RU" sz="2800" b="1" smtClean="0">
              <a:solidFill>
                <a:schemeClr val="tx1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450" y="3460750"/>
            <a:ext cx="38877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150" y="4598988"/>
            <a:ext cx="3887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20938"/>
            <a:ext cx="3887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2988" y="2411413"/>
            <a:ext cx="38893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2988" y="3468688"/>
            <a:ext cx="3889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92675" y="4603750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Прямоугольник 5"/>
          <p:cNvSpPr>
            <a:spLocks noChangeArrowheads="1"/>
          </p:cNvSpPr>
          <p:nvPr/>
        </p:nvSpPr>
        <p:spPr bwMode="auto">
          <a:xfrm>
            <a:off x="365125" y="2549525"/>
            <a:ext cx="3913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«Назови предмет, который…»</a:t>
            </a:r>
          </a:p>
        </p:txBody>
      </p:sp>
      <p:sp>
        <p:nvSpPr>
          <p:cNvPr id="22537" name="Прямоугольник 6"/>
          <p:cNvSpPr>
            <a:spLocks noChangeArrowheads="1"/>
          </p:cNvSpPr>
          <p:nvPr/>
        </p:nvSpPr>
        <p:spPr bwMode="auto">
          <a:xfrm>
            <a:off x="811213" y="3643313"/>
            <a:ext cx="263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«Запрещённая буква»</a:t>
            </a:r>
          </a:p>
        </p:txBody>
      </p:sp>
      <p:sp>
        <p:nvSpPr>
          <p:cNvPr id="22538" name="Прямоугольник 7"/>
          <p:cNvSpPr>
            <a:spLocks noChangeArrowheads="1"/>
          </p:cNvSpPr>
          <p:nvPr/>
        </p:nvSpPr>
        <p:spPr bwMode="auto">
          <a:xfrm>
            <a:off x="1450975" y="4757738"/>
            <a:ext cx="1177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«Рифма»</a:t>
            </a:r>
          </a:p>
        </p:txBody>
      </p:sp>
      <p:sp>
        <p:nvSpPr>
          <p:cNvPr id="22539" name="Прямоугольник 8"/>
          <p:cNvSpPr>
            <a:spLocks noChangeArrowheads="1"/>
          </p:cNvSpPr>
          <p:nvPr/>
        </p:nvSpPr>
        <p:spPr bwMode="auto">
          <a:xfrm>
            <a:off x="5711825" y="2549525"/>
            <a:ext cx="2125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«Доскажи слово»</a:t>
            </a:r>
          </a:p>
        </p:txBody>
      </p:sp>
      <p:sp>
        <p:nvSpPr>
          <p:cNvPr id="22540" name="Прямоугольник 9"/>
          <p:cNvSpPr>
            <a:spLocks noChangeArrowheads="1"/>
          </p:cNvSpPr>
          <p:nvPr/>
        </p:nvSpPr>
        <p:spPr bwMode="auto">
          <a:xfrm>
            <a:off x="6188075" y="3636963"/>
            <a:ext cx="1173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«Сказка»</a:t>
            </a:r>
          </a:p>
        </p:txBody>
      </p:sp>
      <p:sp>
        <p:nvSpPr>
          <p:cNvPr id="22541" name="Прямоугольник 10"/>
          <p:cNvSpPr>
            <a:spLocks noChangeArrowheads="1"/>
          </p:cNvSpPr>
          <p:nvPr/>
        </p:nvSpPr>
        <p:spPr bwMode="auto">
          <a:xfrm>
            <a:off x="6126163" y="4752975"/>
            <a:ext cx="162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«Интервью»</a:t>
            </a:r>
          </a:p>
        </p:txBody>
      </p:sp>
      <p:pic>
        <p:nvPicPr>
          <p:cNvPr id="22542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7338" y="5724525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3" name="Прямоугольник 11"/>
          <p:cNvSpPr>
            <a:spLocks noChangeArrowheads="1"/>
          </p:cNvSpPr>
          <p:nvPr/>
        </p:nvSpPr>
        <p:spPr bwMode="auto">
          <a:xfrm>
            <a:off x="5711825" y="5848350"/>
            <a:ext cx="2470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ndara" pitchFamily="34" charset="0"/>
              </a:rPr>
              <a:t>«Скажи по-другому»</a:t>
            </a:r>
          </a:p>
        </p:txBody>
      </p:sp>
      <p:pic>
        <p:nvPicPr>
          <p:cNvPr id="2254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92675" y="5724525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5" name="TextBox 1"/>
          <p:cNvSpPr txBox="1">
            <a:spLocks noChangeArrowheads="1"/>
          </p:cNvSpPr>
          <p:nvPr/>
        </p:nvSpPr>
        <p:spPr bwMode="auto">
          <a:xfrm>
            <a:off x="317500" y="5832475"/>
            <a:ext cx="3829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Candara" pitchFamily="34" charset="0"/>
              </a:rPr>
              <a:t>«Да – нет, не говорить»</a:t>
            </a:r>
          </a:p>
        </p:txBody>
      </p:sp>
      <p:sp>
        <p:nvSpPr>
          <p:cNvPr id="22546" name="TextBox 3"/>
          <p:cNvSpPr txBox="1">
            <a:spLocks noChangeArrowheads="1"/>
          </p:cNvSpPr>
          <p:nvPr/>
        </p:nvSpPr>
        <p:spPr bwMode="auto">
          <a:xfrm>
            <a:off x="4938713" y="5862638"/>
            <a:ext cx="3811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Candara" pitchFamily="34" charset="0"/>
              </a:rPr>
              <a:t>«Скажи по другому»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CAE57B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</TotalTime>
  <Words>498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Candara</vt:lpstr>
      <vt:lpstr>Arial</vt:lpstr>
      <vt:lpstr>Symbol</vt:lpstr>
      <vt:lpstr>Calibri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 ФОРМИРОВАНИЕ  КОММУНИКАТИВНЫХ УНИВЕРСАЛЬНЫХ УЧЕБНЫХ ДЕЙСТВИЙ  У МЛАДШИХ ШКОЛЬНИКОВ НА ЛОГОПЕДИЧЕСКИХ ЗАНЯТИЯХ. </vt:lpstr>
      <vt:lpstr>Слайд 2</vt:lpstr>
      <vt:lpstr>Актуальность </vt:lpstr>
      <vt:lpstr>Универсальные учебные действия - </vt:lpstr>
      <vt:lpstr>Слайд 5</vt:lpstr>
      <vt:lpstr>Коммуникативные компетенции характерные младшим школьникам:</vt:lpstr>
      <vt:lpstr>Коммуникативные УУД обеспечивают возможность научиться:</vt:lpstr>
      <vt:lpstr>Слайд 8</vt:lpstr>
      <vt:lpstr> Игры, способствующие развитию коммуникативно-речевых действий.  </vt:lpstr>
      <vt:lpstr>Слайд 10</vt:lpstr>
      <vt:lpstr>Слайд 11</vt:lpstr>
      <vt:lpstr>  Игры, способствующие развитию действий, направленных на учёт позиции собеседника.  </vt:lpstr>
      <vt:lpstr>Слайд 13</vt:lpstr>
      <vt:lpstr>Слайд 14</vt:lpstr>
      <vt:lpstr>Слайд 15</vt:lpstr>
      <vt:lpstr>Игры, направленные на кооперацию и сотрудничество.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УНИВЕРСАЛЬНЫХ УЧЕБНЫХ ДЕЙСТВИЙ У МЛАДШИХ ШКОЛЬНИКОВ НА ЛОГОПЕДИЧЕСКИХ ЗАНЯТИЯХ.</dc:title>
  <dc:creator>Константин</dc:creator>
  <cp:lastModifiedBy>Кристина</cp:lastModifiedBy>
  <cp:revision>55</cp:revision>
  <dcterms:created xsi:type="dcterms:W3CDTF">2015-04-12T08:23:03Z</dcterms:created>
  <dcterms:modified xsi:type="dcterms:W3CDTF">2018-01-28T17:28:06Z</dcterms:modified>
</cp:coreProperties>
</file>