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Lst>
  <p:sldIdLst>
    <p:sldId id="273"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5" autoAdjust="0"/>
    <p:restoredTop sz="94689" autoAdjust="0"/>
  </p:normalViewPr>
  <p:slideViewPr>
    <p:cSldViewPr>
      <p:cViewPr varScale="1">
        <p:scale>
          <a:sx n="69" d="100"/>
          <a:sy n="69" d="100"/>
        </p:scale>
        <p:origin x="141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767015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135305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4669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2497158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8668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3418697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10313767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3925353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374010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D7E534-388A-4C32-A6C6-DD0BC90F1CDF}" type="datetimeFigureOut">
              <a:rPr lang="ru-RU" smtClean="0"/>
              <a:t>09.01.2019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3696925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9D7E534-388A-4C32-A6C6-DD0BC90F1CDF}" type="datetimeFigureOut">
              <a:rPr lang="ru-RU" smtClean="0"/>
              <a:t>09.01.2019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112570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9D7E534-388A-4C32-A6C6-DD0BC90F1CDF}" type="datetimeFigureOut">
              <a:rPr lang="ru-RU" smtClean="0"/>
              <a:t>09.01.2019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2996265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9D7E534-388A-4C32-A6C6-DD0BC90F1CDF}" type="datetimeFigureOut">
              <a:rPr lang="ru-RU" smtClean="0"/>
              <a:t>09.01.2019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3855263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7E534-388A-4C32-A6C6-DD0BC90F1CDF}" type="datetimeFigureOut">
              <a:rPr lang="ru-RU" smtClean="0"/>
              <a:t>09.01.2019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2679165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79D7E534-388A-4C32-A6C6-DD0BC90F1CDF}" type="datetimeFigureOut">
              <a:rPr lang="ru-RU" smtClean="0"/>
              <a:t>09.01.2019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3789679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9D7E534-388A-4C32-A6C6-DD0BC90F1CDF}" type="datetimeFigureOut">
              <a:rPr lang="ru-RU" smtClean="0"/>
              <a:t>09.01.2019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719915-070C-4530-AA1A-C0FCCCAA95A3}" type="slidenum">
              <a:rPr lang="ru-RU" smtClean="0"/>
              <a:t>‹#›</a:t>
            </a:fld>
            <a:endParaRPr lang="ru-RU"/>
          </a:p>
        </p:txBody>
      </p:sp>
    </p:spTree>
    <p:extLst>
      <p:ext uri="{BB962C8B-B14F-4D97-AF65-F5344CB8AC3E}">
        <p14:creationId xmlns:p14="http://schemas.microsoft.com/office/powerpoint/2010/main" val="1735017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D7E534-388A-4C32-A6C6-DD0BC90F1CDF}" type="datetimeFigureOut">
              <a:rPr lang="ru-RU" smtClean="0"/>
              <a:t>09.01.2019</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AD719915-070C-4530-AA1A-C0FCCCAA95A3}" type="slidenum">
              <a:rPr lang="ru-RU" smtClean="0"/>
              <a:t>‹#›</a:t>
            </a:fld>
            <a:endParaRPr lang="ru-RU"/>
          </a:p>
        </p:txBody>
      </p:sp>
    </p:spTree>
    <p:extLst>
      <p:ext uri="{BB962C8B-B14F-4D97-AF65-F5344CB8AC3E}">
        <p14:creationId xmlns:p14="http://schemas.microsoft.com/office/powerpoint/2010/main" val="3437657828"/>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268760"/>
            <a:ext cx="6480720" cy="4247317"/>
          </a:xfrm>
          <a:prstGeom prst="rect">
            <a:avLst/>
          </a:prstGeom>
        </p:spPr>
        <p:txBody>
          <a:bodyPr wrap="square">
            <a:spAutoFit/>
          </a:bodyPr>
          <a:lstStyle/>
          <a:p>
            <a:pPr algn="ctr"/>
            <a:r>
              <a:rPr lang="ru-RU" sz="5400" dirty="0" smtClean="0"/>
              <a:t>Всестороннее воспитание и развитие детей в игре</a:t>
            </a:r>
            <a:r>
              <a:rPr lang="ru-RU" sz="5400" b="1" dirty="0" smtClean="0"/>
              <a:t/>
            </a:r>
            <a:br>
              <a:rPr lang="ru-RU" sz="5400" b="1" dirty="0" smtClean="0"/>
            </a:br>
            <a:endParaRPr lang="ru-RU"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6024" y="332657"/>
            <a:ext cx="2890663" cy="576063"/>
          </a:xfrm>
        </p:spPr>
        <p:txBody>
          <a:bodyPr>
            <a:normAutofit/>
          </a:bodyPr>
          <a:lstStyle/>
          <a:p>
            <a:pPr algn="ctr"/>
            <a:r>
              <a:rPr lang="ru-RU" sz="2400" dirty="0" smtClean="0">
                <a:solidFill>
                  <a:schemeClr val="tx1"/>
                </a:solidFill>
              </a:rPr>
              <a:t>Пальчиковые игры</a:t>
            </a:r>
            <a:endParaRPr lang="ru-RU" sz="2400" dirty="0">
              <a:solidFill>
                <a:schemeClr val="tx1"/>
              </a:solidFill>
            </a:endParaRPr>
          </a:p>
        </p:txBody>
      </p:sp>
      <p:pic>
        <p:nvPicPr>
          <p:cNvPr id="5" name="Содержимое 4" descr="C:\Documents and Settings\Администратор\Мои документы\Мои рисунки\презентация\фото для статьи 7 сад\CIMG0316.JPG"/>
          <p:cNvPicPr>
            <a:picLocks noGrp="1"/>
          </p:cNvPicPr>
          <p:nvPr>
            <p:ph idx="1"/>
          </p:nvPr>
        </p:nvPicPr>
        <p:blipFill>
          <a:blip r:embed="rId2" cstate="print"/>
          <a:srcRect/>
          <a:stretch>
            <a:fillRect/>
          </a:stretch>
        </p:blipFill>
        <p:spPr bwMode="auto">
          <a:xfrm>
            <a:off x="4067944" y="620689"/>
            <a:ext cx="4608512" cy="3456383"/>
          </a:xfrm>
          <a:prstGeom prst="rect">
            <a:avLst/>
          </a:prstGeom>
          <a:noFill/>
          <a:ln w="9525">
            <a:noFill/>
            <a:miter lim="800000"/>
            <a:headEnd/>
            <a:tailEnd/>
          </a:ln>
        </p:spPr>
      </p:pic>
      <p:sp>
        <p:nvSpPr>
          <p:cNvPr id="4" name="Текст 3"/>
          <p:cNvSpPr>
            <a:spLocks noGrp="1"/>
          </p:cNvSpPr>
          <p:nvPr>
            <p:ph type="body" sz="half" idx="2"/>
          </p:nvPr>
        </p:nvSpPr>
        <p:spPr>
          <a:xfrm>
            <a:off x="457200" y="1268760"/>
            <a:ext cx="3610744" cy="3384376"/>
          </a:xfrm>
        </p:spPr>
        <p:txBody>
          <a:bodyPr>
            <a:noAutofit/>
          </a:bodyPr>
          <a:lstStyle/>
          <a:p>
            <a:pPr algn="ctr"/>
            <a:r>
              <a:rPr lang="ru-RU" sz="1800" dirty="0">
                <a:solidFill>
                  <a:schemeClr val="tx1"/>
                </a:solidFill>
              </a:rPr>
              <a:t>Пальчиковые игры развивают мелкую моторику, а её развитие стимулирует развитие некоторых зон головного мозга, в частности речевых центров. Развитие мелкой моторики готовит руки ребёнка к разнообразным действиям в будущем: рисованию, письму, различным манипуляциям с предметами и т. д</a:t>
            </a:r>
            <a:r>
              <a:rPr lang="ru-RU" sz="1800" dirty="0" smtClean="0">
                <a:solidFill>
                  <a:schemeClr val="tx1"/>
                </a:solidFill>
              </a:rPr>
              <a:t>.</a:t>
            </a:r>
            <a:endParaRPr lang="ru-RU" sz="1800" dirty="0">
              <a:solidFill>
                <a:schemeClr val="tx1"/>
              </a:solidFill>
            </a:endParaRPr>
          </a:p>
        </p:txBody>
      </p:sp>
      <p:sp>
        <p:nvSpPr>
          <p:cNvPr id="3" name="Прямоугольник 2"/>
          <p:cNvSpPr/>
          <p:nvPr/>
        </p:nvSpPr>
        <p:spPr>
          <a:xfrm>
            <a:off x="323528" y="4725143"/>
            <a:ext cx="7200800" cy="1754326"/>
          </a:xfrm>
          <a:prstGeom prst="rect">
            <a:avLst/>
          </a:prstGeom>
        </p:spPr>
        <p:txBody>
          <a:bodyPr wrap="square">
            <a:spAutoFit/>
          </a:bodyPr>
          <a:lstStyle/>
          <a:p>
            <a:pPr algn="ctr"/>
            <a:r>
              <a:rPr lang="ru-RU" dirty="0"/>
              <a:t>Занятия пальчиковыми играми способствуют расширению словарного запаса.</a:t>
            </a:r>
          </a:p>
          <a:p>
            <a:pPr algn="ctr"/>
            <a:r>
              <a:rPr lang="ru-RU" dirty="0"/>
              <a:t>Также занятия пальчиковыми играми помогают достичь тесного контакта, в том числе и тактильного, между взрослым и ребёнком, что положительно сказывается на дальнейших отношениях между ними.</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 </a:t>
            </a:r>
            <a:r>
              <a:rPr lang="ru-RU" dirty="0" smtClean="0">
                <a:solidFill>
                  <a:schemeClr val="tx1"/>
                </a:solidFill>
              </a:rPr>
              <a:t>Подвижные игры</a:t>
            </a:r>
            <a:endParaRPr lang="ru-RU" dirty="0">
              <a:solidFill>
                <a:schemeClr val="tx1"/>
              </a:solidFill>
            </a:endParaRPr>
          </a:p>
        </p:txBody>
      </p:sp>
      <p:pic>
        <p:nvPicPr>
          <p:cNvPr id="23554" name="Picture 2" descr="G:\игры\DSC_1191.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tretch>
            <a:fillRect/>
          </a:stretch>
        </p:blipFill>
        <p:spPr bwMode="auto">
          <a:xfrm>
            <a:off x="467544" y="1270000"/>
            <a:ext cx="3009106" cy="4513660"/>
          </a:xfrm>
          <a:prstGeom prst="rect">
            <a:avLst/>
          </a:prstGeom>
          <a:noFill/>
        </p:spPr>
      </p:pic>
      <p:pic>
        <p:nvPicPr>
          <p:cNvPr id="23555" name="Picture 3" descr="G:\игры\DSC_0903.JP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tretch>
            <a:fillRect/>
          </a:stretch>
        </p:blipFill>
        <p:spPr bwMode="auto">
          <a:xfrm>
            <a:off x="3721536" y="2636912"/>
            <a:ext cx="3888431" cy="259228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107504" y="260648"/>
            <a:ext cx="7344816"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ea typeface="Calibri" pitchFamily="34" charset="0"/>
                <a:cs typeface="Times New Roman" pitchFamily="18" charset="0"/>
              </a:rPr>
              <a:t>Подвижная игра- является- сильнейшим средством всестороннего развития и воспитания детей с нарушением в развитии. Ребёнок с нарушением в развитии любит играть совершенно так же, как нормальный ребёнок, может играть  в почти любую игру, только надо научить этому, помочь овладеть этой игрой. Важным условием организации игр с детьми с нарушением в развитии является чёткое взаимодействие учителей- педагогов, воспитателей.</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ea typeface="Calibri" pitchFamily="34" charset="0"/>
                <a:cs typeface="Times New Roman" pitchFamily="18" charset="0"/>
              </a:rPr>
              <a:t> Играя в такие игры, как: «Кот и мыши», «Автомобиль и воробушки», «Дождик и солнце», «Лиса и зайцы» и другие, мы развиваем быстроту внимания, быстроту, ориентирование в пространстве.</a:t>
            </a:r>
            <a:endParaRPr kumimoji="0" lang="ru-RU" sz="2400"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3431" y="404664"/>
            <a:ext cx="6347714" cy="1320800"/>
          </a:xfrm>
        </p:spPr>
        <p:txBody>
          <a:bodyPr/>
          <a:lstStyle/>
          <a:p>
            <a:r>
              <a:rPr lang="ru-RU" dirty="0" smtClean="0">
                <a:solidFill>
                  <a:schemeClr val="tx1"/>
                </a:solidFill>
              </a:rPr>
              <a:t>Конструктивные игры</a:t>
            </a:r>
            <a:endParaRPr lang="ru-RU" dirty="0">
              <a:solidFill>
                <a:schemeClr val="tx1"/>
              </a:solidFill>
            </a:endParaRPr>
          </a:p>
        </p:txBody>
      </p:sp>
      <p:pic>
        <p:nvPicPr>
          <p:cNvPr id="26626" name="Picture 2" descr="G:\игры\DSC_0921.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tretch>
            <a:fillRect/>
          </a:stretch>
        </p:blipFill>
        <p:spPr bwMode="auto">
          <a:xfrm>
            <a:off x="523430" y="1401000"/>
            <a:ext cx="4048569" cy="2699046"/>
          </a:xfrm>
          <a:prstGeom prst="rect">
            <a:avLst/>
          </a:prstGeom>
          <a:noFill/>
        </p:spPr>
      </p:pic>
      <p:pic>
        <p:nvPicPr>
          <p:cNvPr id="26627" name="Picture 3" descr="G:\игры\DSC_0115.JP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tretch>
            <a:fillRect/>
          </a:stretch>
        </p:blipFill>
        <p:spPr bwMode="auto">
          <a:xfrm>
            <a:off x="3131841" y="3813030"/>
            <a:ext cx="4349434" cy="289962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404664"/>
            <a:ext cx="4572000" cy="5940088"/>
          </a:xfrm>
          <a:prstGeom prst="rect">
            <a:avLst/>
          </a:prstGeom>
        </p:spPr>
        <p:txBody>
          <a:bodyPr wrap="square">
            <a:spAutoFit/>
          </a:bodyPr>
          <a:lstStyle/>
          <a:p>
            <a:pPr algn="ctr"/>
            <a:r>
              <a:rPr lang="ru-RU" sz="2000" dirty="0" smtClean="0"/>
              <a:t>Конструктивные игры</a:t>
            </a:r>
            <a:r>
              <a:rPr lang="ru-RU" sz="2000" dirty="0"/>
              <a:t> — это  вид </a:t>
            </a:r>
            <a:r>
              <a:rPr lang="ru-RU" sz="2000" dirty="0" smtClean="0"/>
              <a:t>творческих игр, </a:t>
            </a:r>
            <a:r>
              <a:rPr lang="ru-RU" sz="2000" dirty="0"/>
              <a:t>где дети отражают свои впечатления, знания об окружающих предметах, самостоятельно делают разные постройки, сооружения, здания, дороги, но делают это в схематичном, обобщенном виде. В конструктивных играх предметы замещаются другими предметами, то есть постройки возводятся из специальных конструкторов, строительных наборов, природного материала. Именно поэтому конструктивные игры относят к творческим играм. У детей </a:t>
            </a:r>
            <a:r>
              <a:rPr lang="ru-RU" sz="2000" dirty="0" smtClean="0"/>
              <a:t>5 </a:t>
            </a:r>
            <a:r>
              <a:rPr lang="ru-RU" sz="2000" dirty="0"/>
              <a:t>лет конструктивные игры  часто проходят в виде сюжетно-ролевой игры, в которой дети выполняют роль рабочих-строителей.</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3431" y="404664"/>
            <a:ext cx="6347714" cy="1320800"/>
          </a:xfrm>
        </p:spPr>
        <p:txBody>
          <a:bodyPr/>
          <a:lstStyle/>
          <a:p>
            <a:r>
              <a:rPr lang="ru-RU" dirty="0" smtClean="0">
                <a:solidFill>
                  <a:schemeClr val="tx1"/>
                </a:solidFill>
              </a:rPr>
              <a:t>Сюжетно-ролевые игры</a:t>
            </a:r>
            <a:endParaRPr lang="ru-RU" dirty="0">
              <a:solidFill>
                <a:schemeClr val="tx1"/>
              </a:solidFill>
            </a:endParaRPr>
          </a:p>
        </p:txBody>
      </p:sp>
      <p:pic>
        <p:nvPicPr>
          <p:cNvPr id="27650" name="Picture 2" descr="G:\игры\DSC_0136.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tretch>
            <a:fillRect/>
          </a:stretch>
        </p:blipFill>
        <p:spPr bwMode="auto">
          <a:xfrm>
            <a:off x="971600" y="1096965"/>
            <a:ext cx="5136232" cy="3424155"/>
          </a:xfrm>
          <a:prstGeom prst="rect">
            <a:avLst/>
          </a:prstGeom>
          <a:noFill/>
        </p:spPr>
      </p:pic>
      <p:sp>
        <p:nvSpPr>
          <p:cNvPr id="4" name="Содержимое 3"/>
          <p:cNvSpPr>
            <a:spLocks noGrp="1"/>
          </p:cNvSpPr>
          <p:nvPr>
            <p:ph sz="half" idx="2"/>
          </p:nvPr>
        </p:nvSpPr>
        <p:spPr>
          <a:xfrm>
            <a:off x="312912" y="4623395"/>
            <a:ext cx="6768751" cy="2250807"/>
          </a:xfrm>
        </p:spPr>
        <p:txBody>
          <a:bodyPr>
            <a:normAutofit fontScale="85000" lnSpcReduction="10000"/>
          </a:bodyPr>
          <a:lstStyle/>
          <a:p>
            <a:pPr algn="ctr">
              <a:buNone/>
            </a:pPr>
            <a:r>
              <a:rPr lang="ru-RU" sz="2400" dirty="0" smtClean="0"/>
              <a:t>  </a:t>
            </a:r>
            <a:r>
              <a:rPr lang="ru-RU" sz="2600" dirty="0" smtClean="0">
                <a:solidFill>
                  <a:schemeClr val="tx1"/>
                </a:solidFill>
              </a:rPr>
              <a:t>Сюжетно-ролевая игра— </a:t>
            </a:r>
            <a:r>
              <a:rPr lang="ru-RU" sz="2600" dirty="0">
                <a:solidFill>
                  <a:schemeClr val="tx1"/>
                </a:solidFill>
              </a:rPr>
              <a:t>это вид деятельности детей, в процессе которой они в условных ситуациях воспроизводят ту или иную сферу деятельности и общения взрослых с целью усвоения важнейших социальных ролей и выработки навыков формального и неформального </a:t>
            </a:r>
            <a:r>
              <a:rPr lang="ru-RU" sz="2600" dirty="0" smtClean="0">
                <a:solidFill>
                  <a:schemeClr val="tx1"/>
                </a:solidFill>
              </a:rPr>
              <a:t>общения.</a:t>
            </a:r>
            <a:endParaRPr lang="ru-RU" sz="2600"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6347714" cy="1320800"/>
          </a:xfrm>
        </p:spPr>
        <p:txBody>
          <a:bodyPr/>
          <a:lstStyle/>
          <a:p>
            <a:r>
              <a:rPr lang="ru-RU" dirty="0" smtClean="0">
                <a:solidFill>
                  <a:schemeClr val="tx1"/>
                </a:solidFill>
              </a:rPr>
              <a:t>Театрализованные игры</a:t>
            </a:r>
            <a:endParaRPr lang="ru-RU" dirty="0">
              <a:solidFill>
                <a:schemeClr val="tx1"/>
              </a:solidFill>
            </a:endParaRPr>
          </a:p>
        </p:txBody>
      </p:sp>
      <p:pic>
        <p:nvPicPr>
          <p:cNvPr id="28674" name="Picture 2" descr="G:\игры\DSC_1209.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tretch>
            <a:fillRect/>
          </a:stretch>
        </p:blipFill>
        <p:spPr bwMode="auto">
          <a:xfrm>
            <a:off x="251520" y="1125352"/>
            <a:ext cx="4751614" cy="3167744"/>
          </a:xfrm>
          <a:prstGeom prst="rect">
            <a:avLst/>
          </a:prstGeom>
          <a:noFill/>
        </p:spPr>
      </p:pic>
      <p:pic>
        <p:nvPicPr>
          <p:cNvPr id="28675" name="Picture 3" descr="G:\игры\DSC_1215.JP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tretch>
            <a:fillRect/>
          </a:stretch>
        </p:blipFill>
        <p:spPr bwMode="auto">
          <a:xfrm>
            <a:off x="2628974" y="3573016"/>
            <a:ext cx="4927475" cy="328498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solidFill>
                  <a:schemeClr val="tx1"/>
                </a:solidFill>
              </a:rPr>
              <a:t>Театрализованная деятельность позволяет формировать опыт социальных навыков поведения благодаря тому, что каждое литературное произведение или сказка для детей дошкольного возраста всегда имеют нравственную направленность (дружба, доброта, честность, смелость)</a:t>
            </a:r>
            <a:endParaRPr lang="ru-RU" sz="1800" dirty="0">
              <a:solidFill>
                <a:schemeClr val="tx1"/>
              </a:solidFill>
            </a:endParaRPr>
          </a:p>
        </p:txBody>
      </p:sp>
      <p:pic>
        <p:nvPicPr>
          <p:cNvPr id="29698" name="Picture 2" descr="G:\игры\DSC01356.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tretch>
            <a:fillRect/>
          </a:stretch>
        </p:blipFill>
        <p:spPr bwMode="auto">
          <a:xfrm>
            <a:off x="395536" y="2276872"/>
            <a:ext cx="4392488" cy="2928326"/>
          </a:xfrm>
          <a:prstGeom prst="rect">
            <a:avLst/>
          </a:prstGeom>
          <a:noFill/>
        </p:spPr>
      </p:pic>
      <p:pic>
        <p:nvPicPr>
          <p:cNvPr id="29699" name="Picture 3" descr="G:\игры\DSC_0054.JP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tretch>
            <a:fillRect/>
          </a:stretch>
        </p:blipFill>
        <p:spPr bwMode="auto">
          <a:xfrm>
            <a:off x="3563888" y="3742365"/>
            <a:ext cx="4673451" cy="311563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949" y="476672"/>
            <a:ext cx="6347713" cy="1320800"/>
          </a:xfrm>
        </p:spPr>
        <p:txBody>
          <a:bodyPr>
            <a:noAutofit/>
          </a:bodyPr>
          <a:lstStyle/>
          <a:p>
            <a:r>
              <a:rPr lang="ru-RU" sz="2000" dirty="0">
                <a:solidFill>
                  <a:schemeClr val="tx1"/>
                </a:solidFill>
              </a:rPr>
              <a:t>Игра - один  из тех видов детской деятельности, которые используются взрослыми в целях воспитания дошкольников, обучения их различным действиям с предметами, способам и средствам общения. </a:t>
            </a:r>
          </a:p>
        </p:txBody>
      </p:sp>
      <p:pic>
        <p:nvPicPr>
          <p:cNvPr id="1026" name="Picture 2" descr="G:\игры\P1010562.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tretch>
            <a:fillRect/>
          </a:stretch>
        </p:blipFill>
        <p:spPr bwMode="auto">
          <a:xfrm>
            <a:off x="1196182" y="2160588"/>
            <a:ext cx="5175249" cy="388143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92696"/>
            <a:ext cx="3008313" cy="3528392"/>
          </a:xfrm>
        </p:spPr>
        <p:txBody>
          <a:bodyPr>
            <a:noAutofit/>
          </a:bodyPr>
          <a:lstStyle/>
          <a:p>
            <a:pPr algn="ctr"/>
            <a:r>
              <a:rPr lang="ru-RU" sz="1800" b="0" dirty="0" smtClean="0">
                <a:solidFill>
                  <a:schemeClr val="tx1"/>
                </a:solidFill>
              </a:rPr>
              <a:t>В игре ребёнок развивается, как </a:t>
            </a:r>
            <a:r>
              <a:rPr lang="ru-RU" sz="1800" b="0" dirty="0" smtClean="0">
                <a:solidFill>
                  <a:schemeClr val="tx1"/>
                </a:solidFill>
                <a:latin typeface="+mn-lt"/>
              </a:rPr>
              <a:t>личность</a:t>
            </a:r>
            <a:r>
              <a:rPr lang="ru-RU" sz="1800" b="0" dirty="0" smtClean="0">
                <a:solidFill>
                  <a:schemeClr val="tx1"/>
                </a:solidFill>
              </a:rPr>
              <a:t> у него формируются те стороны психики, от которых впоследствии будут зависеть успешность его трудовой и учебной деятельности, его отношения с людьми.</a:t>
            </a:r>
            <a:r>
              <a:rPr lang="ru-RU" sz="1800" dirty="0" smtClean="0">
                <a:solidFill>
                  <a:schemeClr val="tx1"/>
                </a:solidFill>
              </a:rPr>
              <a:t/>
            </a:r>
            <a:br>
              <a:rPr lang="ru-RU" sz="1800" dirty="0" smtClean="0">
                <a:solidFill>
                  <a:schemeClr val="tx1"/>
                </a:solidFill>
              </a:rPr>
            </a:br>
            <a:endParaRPr lang="ru-RU" sz="1800" dirty="0">
              <a:solidFill>
                <a:schemeClr val="tx1"/>
              </a:solidFill>
            </a:endParaRPr>
          </a:p>
        </p:txBody>
      </p:sp>
      <p:pic>
        <p:nvPicPr>
          <p:cNvPr id="2050" name="Picture 2" descr="G:\игры\DSC_0725.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3059832" y="1328295"/>
            <a:ext cx="4783658" cy="3189105"/>
          </a:xfrm>
          <a:prstGeom prst="rect">
            <a:avLst/>
          </a:prstGeom>
          <a:noFill/>
        </p:spPr>
      </p:pic>
      <p:sp>
        <p:nvSpPr>
          <p:cNvPr id="4" name="Текст 3"/>
          <p:cNvSpPr>
            <a:spLocks noGrp="1"/>
          </p:cNvSpPr>
          <p:nvPr>
            <p:ph type="body" sz="half" idx="2"/>
          </p:nvPr>
        </p:nvSpPr>
        <p:spPr>
          <a:xfrm>
            <a:off x="386412" y="4365104"/>
            <a:ext cx="7427168" cy="1440160"/>
          </a:xfrm>
        </p:spPr>
        <p:txBody>
          <a:bodyPr>
            <a:normAutofit fontScale="55000" lnSpcReduction="20000"/>
          </a:bodyPr>
          <a:lstStyle/>
          <a:p>
            <a:endParaRPr lang="ru-RU" dirty="0"/>
          </a:p>
          <a:p>
            <a:endParaRPr lang="ru-RU" dirty="0" smtClean="0"/>
          </a:p>
          <a:p>
            <a:pPr algn="ctr"/>
            <a:r>
              <a:rPr lang="ru-RU" sz="3300" dirty="0">
                <a:solidFill>
                  <a:schemeClr val="tx1"/>
                </a:solidFill>
              </a:rPr>
              <a:t>В игре происходит формирование восприятия, мышления, памяти, речи - тех фундаментальных психических процессов, без достаточного развития которых нельзя говорить о воспитании гармоничной личности.</a:t>
            </a:r>
            <a:endParaRPr lang="ru-RU" sz="3300" b="1" dirty="0">
              <a:solidFill>
                <a:schemeClr val="tx1"/>
              </a:solidFill>
            </a:endParaRPr>
          </a:p>
          <a:p>
            <a:endParaRPr lang="ru-RU" sz="3300" b="1" dirty="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052736"/>
            <a:ext cx="6552728" cy="3785653"/>
          </a:xfrm>
          <a:prstGeom prst="rect">
            <a:avLst/>
          </a:prstGeom>
        </p:spPr>
        <p:txBody>
          <a:bodyPr wrap="square">
            <a:spAutoFit/>
          </a:bodyPr>
          <a:lstStyle/>
          <a:p>
            <a:pPr algn="ctr"/>
            <a:r>
              <a:rPr lang="ru-RU" sz="6000" dirty="0"/>
              <a:t>В </a:t>
            </a:r>
            <a:r>
              <a:rPr lang="ru-RU" sz="6000" dirty="0" smtClean="0"/>
              <a:t>нашем детском </a:t>
            </a:r>
            <a:r>
              <a:rPr lang="ru-RU" sz="6000" dirty="0"/>
              <a:t>саду мы используем разные виды игр</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dirty="0" smtClean="0">
                <a:solidFill>
                  <a:schemeClr val="tx1"/>
                </a:solidFill>
              </a:rPr>
              <a:t>Дидактические игры</a:t>
            </a:r>
            <a:r>
              <a:rPr lang="ru-RU" b="1" dirty="0">
                <a:solidFill>
                  <a:schemeClr val="tx1"/>
                </a:solidFill>
              </a:rPr>
              <a:t/>
            </a:r>
            <a:br>
              <a:rPr lang="ru-RU" b="1" dirty="0">
                <a:solidFill>
                  <a:schemeClr val="tx1"/>
                </a:solidFill>
              </a:rPr>
            </a:br>
            <a:endParaRPr lang="ru-RU" dirty="0">
              <a:solidFill>
                <a:schemeClr val="tx1"/>
              </a:solidFill>
            </a:endParaRPr>
          </a:p>
        </p:txBody>
      </p:sp>
      <p:pic>
        <p:nvPicPr>
          <p:cNvPr id="4" name="Содержимое 3" descr="C:\Documents and Settings\Администратор\Мои документы\Мои рисунки\ПРЕДСТАВЛЕНИЯ СКАЗКИ И РЯБИНЫ\РЯБИНКА  СОЛНЦЕ\DSC01120.JP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395536" y="1412776"/>
            <a:ext cx="3744416" cy="3024336"/>
          </a:xfrm>
          <a:prstGeom prst="rect">
            <a:avLst/>
          </a:prstGeom>
          <a:noFill/>
          <a:ln w="9525">
            <a:noFill/>
            <a:miter lim="800000"/>
            <a:headEnd/>
            <a:tailEnd/>
          </a:ln>
        </p:spPr>
      </p:pic>
      <p:pic>
        <p:nvPicPr>
          <p:cNvPr id="3074" name="Picture 2" descr="G:\игры\DSC_000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39952" y="3068959"/>
            <a:ext cx="4403229" cy="337206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6840760" cy="5040560"/>
          </a:xfrm>
        </p:spPr>
        <p:txBody>
          <a:bodyPr>
            <a:noAutofit/>
          </a:bodyPr>
          <a:lstStyle/>
          <a:p>
            <a:r>
              <a:rPr lang="ru-RU" sz="2400" dirty="0" smtClean="0"/>
              <a:t>	</a:t>
            </a:r>
            <a:r>
              <a:rPr lang="ru-RU" sz="2400" dirty="0" smtClean="0">
                <a:solidFill>
                  <a:schemeClr val="tx1"/>
                </a:solidFill>
              </a:rPr>
              <a:t>В </a:t>
            </a:r>
            <a:r>
              <a:rPr lang="ru-RU" sz="2400" dirty="0">
                <a:solidFill>
                  <a:schemeClr val="tx1"/>
                </a:solidFill>
              </a:rPr>
              <a:t>работе нашего ДОУ большое место занимают дидактические игры. Они используются в НОД и  в самостоятельной деятельности детей. Выполняя функцию средства обучения. </a:t>
            </a:r>
            <a:r>
              <a:rPr lang="ru-RU" sz="2400" dirty="0" smtClean="0">
                <a:solidFill>
                  <a:schemeClr val="tx1"/>
                </a:solidFill>
              </a:rPr>
              <a:t>Дидактическая игра помогает </a:t>
            </a:r>
            <a:r>
              <a:rPr lang="ru-RU" sz="2400" dirty="0">
                <a:solidFill>
                  <a:schemeClr val="tx1"/>
                </a:solidFill>
              </a:rPr>
              <a:t>усвоению, закреплению знаний, овладению способами познавательной деятельности. Дети осваивают признаки предметов, учатся классифицировать, обобщать, сравнивать</a:t>
            </a:r>
            <a:r>
              <a:rPr lang="ru-RU" sz="2400" dirty="0" smtClean="0">
                <a:solidFill>
                  <a:schemeClr val="tx1"/>
                </a:solidFill>
              </a:rPr>
              <a:t>.</a:t>
            </a:r>
            <a:br>
              <a:rPr lang="ru-RU" sz="2400" dirty="0" smtClean="0">
                <a:solidFill>
                  <a:schemeClr val="tx1"/>
                </a:solidFill>
              </a:rPr>
            </a:br>
            <a:r>
              <a:rPr lang="ru-RU" sz="2400" dirty="0" smtClean="0">
                <a:solidFill>
                  <a:schemeClr val="tx1"/>
                </a:solidFill>
              </a:rPr>
              <a:t/>
            </a:r>
            <a:br>
              <a:rPr lang="ru-RU" sz="2400" dirty="0" smtClean="0">
                <a:solidFill>
                  <a:schemeClr val="tx1"/>
                </a:solidFill>
              </a:rPr>
            </a:br>
            <a:r>
              <a:rPr lang="ru-RU" sz="2400" dirty="0" smtClean="0">
                <a:solidFill>
                  <a:schemeClr val="tx1"/>
                </a:solidFill>
              </a:rPr>
              <a:t>	По </a:t>
            </a:r>
            <a:r>
              <a:rPr lang="ru-RU" sz="2400" dirty="0">
                <a:solidFill>
                  <a:schemeClr val="tx1"/>
                </a:solidFill>
              </a:rPr>
              <a:t>характеру используемого материала дидактические игры принято делить на: игры с предметами, настольно-печатные и словесные.</a:t>
            </a:r>
            <a:r>
              <a:rPr lang="ru-RU" sz="2400" b="1" dirty="0">
                <a:solidFill>
                  <a:schemeClr val="tx1"/>
                </a:solidFill>
              </a:rPr>
              <a:t/>
            </a:r>
            <a:br>
              <a:rPr lang="ru-RU" sz="2400" b="1" dirty="0">
                <a:solidFill>
                  <a:schemeClr val="tx1"/>
                </a:solidFill>
              </a:rPr>
            </a:br>
            <a:r>
              <a:rPr lang="ru-RU" sz="2400" b="1" dirty="0"/>
              <a:t/>
            </a:r>
            <a:br>
              <a:rPr lang="ru-RU" sz="2400" b="1" dirty="0"/>
            </a:br>
            <a:endParaRPr lang="ru-RU"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dirty="0">
                <a:solidFill>
                  <a:schemeClr val="tx1"/>
                </a:solidFill>
              </a:rPr>
              <a:t>игры с предметами</a:t>
            </a:r>
            <a:r>
              <a:rPr lang="ru-RU" dirty="0"/>
              <a:t/>
            </a:r>
            <a:br>
              <a:rPr lang="ru-RU" dirty="0"/>
            </a:br>
            <a:endParaRPr lang="ru-RU" dirty="0"/>
          </a:p>
        </p:txBody>
      </p:sp>
      <p:pic>
        <p:nvPicPr>
          <p:cNvPr id="19458" name="Picture 2" descr="G:\игры\DSC_0731.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tretch>
            <a:fillRect/>
          </a:stretch>
        </p:blipFill>
        <p:spPr bwMode="auto">
          <a:xfrm>
            <a:off x="251520" y="1844824"/>
            <a:ext cx="3856987" cy="2984005"/>
          </a:xfrm>
          <a:prstGeom prst="rect">
            <a:avLst/>
          </a:prstGeom>
          <a:noFill/>
        </p:spPr>
      </p:pic>
      <p:sp>
        <p:nvSpPr>
          <p:cNvPr id="19460" name="Rectangle 4"/>
          <p:cNvSpPr>
            <a:spLocks noGrp="1" noChangeArrowheads="1"/>
          </p:cNvSpPr>
          <p:nvPr>
            <p:ph sz="half" idx="2"/>
          </p:nvPr>
        </p:nvSpPr>
        <p:spPr bwMode="auto">
          <a:xfrm>
            <a:off x="4143709" y="1979618"/>
            <a:ext cx="365152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В этих играх дети осваивают действия с предметами и тем самым познают  их разнообразные свойства. Они начинают практически понимать различия , например, между кубом и шаром, между объёмными предметами  и плоскими.</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8680"/>
            <a:ext cx="6336704" cy="1143000"/>
          </a:xfrm>
        </p:spPr>
        <p:txBody>
          <a:bodyPr>
            <a:normAutofit fontScale="90000"/>
          </a:bodyPr>
          <a:lstStyle/>
          <a:p>
            <a:r>
              <a:rPr lang="ru-RU" sz="3100" dirty="0">
                <a:solidFill>
                  <a:schemeClr val="tx1"/>
                </a:solidFill>
              </a:rPr>
              <a:t>Настольно-печатные игры и дидактические игрушки</a:t>
            </a:r>
            <a:r>
              <a:rPr lang="ru-RU" b="1" dirty="0">
                <a:solidFill>
                  <a:schemeClr val="tx1"/>
                </a:solidFill>
              </a:rPr>
              <a:t/>
            </a:r>
            <a:br>
              <a:rPr lang="ru-RU" b="1" dirty="0">
                <a:solidFill>
                  <a:schemeClr val="tx1"/>
                </a:solidFill>
              </a:rPr>
            </a:br>
            <a:endParaRPr lang="ru-RU" dirty="0">
              <a:solidFill>
                <a:schemeClr val="tx1"/>
              </a:solidFill>
            </a:endParaRPr>
          </a:p>
        </p:txBody>
      </p:sp>
      <p:sp>
        <p:nvSpPr>
          <p:cNvPr id="3" name="Содержимое 2"/>
          <p:cNvSpPr>
            <a:spLocks noGrp="1"/>
          </p:cNvSpPr>
          <p:nvPr>
            <p:ph sz="half" idx="1"/>
          </p:nvPr>
        </p:nvSpPr>
        <p:spPr/>
        <p:txBody>
          <a:bodyPr>
            <a:normAutofit fontScale="92500" lnSpcReduction="20000"/>
          </a:bodyPr>
          <a:lstStyle/>
          <a:p>
            <a:pPr algn="ctr">
              <a:buNone/>
            </a:pPr>
            <a:r>
              <a:rPr lang="ru-RU" sz="2400" dirty="0">
                <a:solidFill>
                  <a:schemeClr val="tx1"/>
                </a:solidFill>
              </a:rPr>
              <a:t>В процессе этих игр дети усваивают и закрепляют знания в практических действиях не с предметами, а с их изображением на картинках. Дети играют в разные игры: парные картинки, лото, домино, складные кубики, разрезные картинки.</a:t>
            </a:r>
          </a:p>
          <a:p>
            <a:endParaRPr lang="ru-RU" dirty="0"/>
          </a:p>
        </p:txBody>
      </p:sp>
      <p:pic>
        <p:nvPicPr>
          <p:cNvPr id="21506" name="Picture 2" descr="G:\игры\P1010571.JPG"/>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tretch>
            <a:fillRect/>
          </a:stretch>
        </p:blipFill>
        <p:spPr bwMode="auto">
          <a:xfrm>
            <a:off x="3957391" y="2160588"/>
            <a:ext cx="2911968" cy="388143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Словесно-дидактические игры</a:t>
            </a:r>
            <a:br>
              <a:rPr lang="ru-RU" dirty="0"/>
            </a:br>
            <a:endParaRPr lang="ru-RU" dirty="0"/>
          </a:p>
        </p:txBody>
      </p:sp>
      <p:pic>
        <p:nvPicPr>
          <p:cNvPr id="22531" name="Picture 3" descr="G:\игры\DSC_0069.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tretch>
            <a:fillRect/>
          </a:stretch>
        </p:blipFill>
        <p:spPr bwMode="auto">
          <a:xfrm>
            <a:off x="609600" y="3072077"/>
            <a:ext cx="3087688" cy="2058459"/>
          </a:xfrm>
          <a:prstGeom prst="rect">
            <a:avLst/>
          </a:prstGeom>
          <a:noFill/>
        </p:spPr>
      </p:pic>
      <p:sp>
        <p:nvSpPr>
          <p:cNvPr id="4" name="Содержимое 3"/>
          <p:cNvSpPr>
            <a:spLocks noGrp="1"/>
          </p:cNvSpPr>
          <p:nvPr>
            <p:ph sz="half" idx="2"/>
          </p:nvPr>
        </p:nvSpPr>
        <p:spPr/>
        <p:txBody>
          <a:bodyPr>
            <a:normAutofit fontScale="62500" lnSpcReduction="20000"/>
          </a:bodyPr>
          <a:lstStyle/>
          <a:p>
            <a:pPr algn="ctr">
              <a:buNone/>
            </a:pPr>
            <a:r>
              <a:rPr lang="ru-RU" sz="2900" dirty="0"/>
              <a:t>Они формируют слуховое внимание. Умение прислушиваться к звукам речи. Повторять звукосочетания и слова. </a:t>
            </a:r>
            <a:r>
              <a:rPr lang="ru-RU" sz="2900" dirty="0" smtClean="0"/>
              <a:t>Игровые </a:t>
            </a:r>
            <a:r>
              <a:rPr lang="ru-RU" sz="2900" dirty="0"/>
              <a:t>действия в словесных играх побуждаются к  многократному повторению одного и того же звукосочетания, что упражняет в правильном произношении звуков и слов.</a:t>
            </a:r>
            <a:endParaRPr lang="ru-RU" sz="2900" b="1" dirty="0"/>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118</TotalTime>
  <Words>505</Words>
  <Application>Microsoft Office PowerPoint</Application>
  <PresentationFormat>Экран (4:3)</PresentationFormat>
  <Paragraphs>29</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Times New Roman</vt:lpstr>
      <vt:lpstr>Trebuchet MS</vt:lpstr>
      <vt:lpstr>Wingdings 3</vt:lpstr>
      <vt:lpstr>Аспект</vt:lpstr>
      <vt:lpstr>Презентация PowerPoint</vt:lpstr>
      <vt:lpstr>Игра - один  из тех видов детской деятельности, которые используются взрослыми в целях воспитания дошкольников, обучения их различным действиям с предметами, способам и средствам общения. </vt:lpstr>
      <vt:lpstr>В игре ребёнок развивается, как личность у него формируются те стороны психики, от которых впоследствии будут зависеть успешность его трудовой и учебной деятельности, его отношения с людьми. </vt:lpstr>
      <vt:lpstr>Презентация PowerPoint</vt:lpstr>
      <vt:lpstr>Дидактические игры </vt:lpstr>
      <vt:lpstr> В работе нашего ДОУ большое место занимают дидактические игры. Они используются в НОД и  в самостоятельной деятельности детей. Выполняя функцию средства обучения. Дидактическая игра помогает усвоению, закреплению знаний, овладению способами познавательной деятельности. Дети осваивают признаки предметов, учатся классифицировать, обобщать, сравнивать.   По характеру используемого материала дидактические игры принято делить на: игры с предметами, настольно-печатные и словесные.  </vt:lpstr>
      <vt:lpstr>игры с предметами </vt:lpstr>
      <vt:lpstr>Настольно-печатные игры и дидактические игрушки </vt:lpstr>
      <vt:lpstr>Словесно-дидактические игры </vt:lpstr>
      <vt:lpstr>Пальчиковые игры</vt:lpstr>
      <vt:lpstr> Подвижные игры</vt:lpstr>
      <vt:lpstr>Презентация PowerPoint</vt:lpstr>
      <vt:lpstr>Конструктивные игры</vt:lpstr>
      <vt:lpstr>Презентация PowerPoint</vt:lpstr>
      <vt:lpstr>Сюжетно-ролевые игры</vt:lpstr>
      <vt:lpstr>Театрализованные игры</vt:lpstr>
      <vt:lpstr>Театрализованная деятельность позволяет формировать опыт социальных навыков поведения благодаря тому, что каждое литературное произведение или сказка для детей дошкольного возраста всегда имеют нравственную направленность (дружба, доброта, честность, смелость)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Всестороннее воспитание детей в игре</dc:title>
  <dc:creator>Константин</dc:creator>
  <cp:lastModifiedBy>HP</cp:lastModifiedBy>
  <cp:revision>12</cp:revision>
  <dcterms:created xsi:type="dcterms:W3CDTF">2015-03-15T14:40:38Z</dcterms:created>
  <dcterms:modified xsi:type="dcterms:W3CDTF">2019-01-09T11:34:08Z</dcterms:modified>
</cp:coreProperties>
</file>