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74" r:id="rId2"/>
    <p:sldId id="257" r:id="rId3"/>
    <p:sldId id="258" r:id="rId4"/>
    <p:sldId id="262" r:id="rId5"/>
    <p:sldId id="281" r:id="rId6"/>
    <p:sldId id="282" r:id="rId7"/>
    <p:sldId id="283" r:id="rId8"/>
    <p:sldId id="284" r:id="rId9"/>
    <p:sldId id="260" r:id="rId10"/>
    <p:sldId id="270" r:id="rId11"/>
    <p:sldId id="271" r:id="rId12"/>
    <p:sldId id="276" r:id="rId13"/>
    <p:sldId id="285" r:id="rId14"/>
    <p:sldId id="279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111" autoAdjust="0"/>
    <p:restoredTop sz="93819" autoAdjust="0"/>
  </p:normalViewPr>
  <p:slideViewPr>
    <p:cSldViewPr>
      <p:cViewPr varScale="1">
        <p:scale>
          <a:sx n="102" d="100"/>
          <a:sy n="102" d="100"/>
        </p:scale>
        <p:origin x="-9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4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089E8-05A4-4298-A985-1C1C56660E28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6923E-063F-4F23-8D3F-F5AEB89542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37173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23.03.2016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18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3571876"/>
            <a:ext cx="3943320" cy="2857520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 marR="0" algn="r">
              <a:buNone/>
            </a:pPr>
            <a:r>
              <a:rPr lang="en-US" sz="2800" dirty="0" smtClean="0"/>
              <a:t>                                                          </a:t>
            </a:r>
            <a:r>
              <a:rPr lang="ru-RU" sz="2800" dirty="0" smtClean="0"/>
              <a:t>          </a:t>
            </a:r>
            <a:r>
              <a:rPr lang="ru-RU" sz="1800" dirty="0" err="1" smtClean="0"/>
              <a:t>Зубрякова</a:t>
            </a:r>
            <a:r>
              <a:rPr lang="ru-RU" sz="1800" dirty="0" smtClean="0"/>
              <a:t> </a:t>
            </a:r>
            <a:r>
              <a:rPr lang="ru-RU" sz="1800" dirty="0" smtClean="0"/>
              <a:t>Ольга,</a:t>
            </a:r>
          </a:p>
          <a:p>
            <a:pPr marR="0" algn="r">
              <a:buNone/>
            </a:pPr>
            <a:r>
              <a:rPr lang="ru-RU" sz="1800" dirty="0" smtClean="0"/>
              <a:t>7 Б класс</a:t>
            </a:r>
          </a:p>
          <a:p>
            <a:pPr marR="0" algn="ctr">
              <a:buNone/>
            </a:pPr>
            <a:endParaRPr lang="ru-RU" sz="1800" dirty="0" smtClean="0"/>
          </a:p>
          <a:p>
            <a:pPr marR="0" algn="ctr">
              <a:buNone/>
            </a:pPr>
            <a:endParaRPr lang="ru-RU" sz="1800" dirty="0" smtClean="0"/>
          </a:p>
          <a:p>
            <a:pPr marR="0" algn="ctr">
              <a:buNone/>
            </a:pPr>
            <a:endParaRPr lang="ru-RU" sz="1800" dirty="0" smtClean="0"/>
          </a:p>
          <a:p>
            <a:pPr marR="0" algn="r">
              <a:buNone/>
            </a:pPr>
            <a:r>
              <a:rPr lang="ru-RU" sz="1800" dirty="0" smtClean="0"/>
              <a:t>Руководители</a:t>
            </a:r>
          </a:p>
          <a:p>
            <a:pPr marR="0" algn="r">
              <a:buNone/>
            </a:pPr>
            <a:r>
              <a:rPr lang="ru-RU" sz="1800" dirty="0" err="1" smtClean="0"/>
              <a:t>Козачек</a:t>
            </a:r>
            <a:r>
              <a:rPr lang="ru-RU" sz="1800" dirty="0" smtClean="0"/>
              <a:t> В. В., учитель трудового обучения</a:t>
            </a:r>
          </a:p>
          <a:p>
            <a:pPr marR="0" algn="r">
              <a:buNone/>
            </a:pPr>
            <a:r>
              <a:rPr lang="ru-RU" sz="1800" dirty="0" smtClean="0"/>
              <a:t>Зубрякова Е. А., учитель информатики</a:t>
            </a:r>
            <a:endParaRPr lang="en-US" sz="1800" dirty="0" smtClean="0"/>
          </a:p>
          <a:p>
            <a:pPr marR="0" algn="ctr">
              <a:buNone/>
            </a:pPr>
            <a:endParaRPr lang="en-US" sz="1800" dirty="0" smtClean="0"/>
          </a:p>
          <a:p>
            <a:pPr marR="0" algn="r">
              <a:buNone/>
            </a:pPr>
            <a:endParaRPr lang="ru-RU" sz="1200" dirty="0" smtClean="0"/>
          </a:p>
          <a:p>
            <a:pPr marR="0">
              <a:buNone/>
            </a:pPr>
            <a:endParaRPr lang="en-US" sz="3200" dirty="0" smtClean="0"/>
          </a:p>
          <a:p>
            <a:pPr marR="0" algn="ctr">
              <a:buNone/>
            </a:pPr>
            <a:endParaRPr lang="ru-RU" sz="2000" dirty="0" smtClean="0"/>
          </a:p>
          <a:p>
            <a:pPr>
              <a:buNone/>
            </a:pPr>
            <a:endParaRPr lang="ru-RU" sz="4000" b="1" dirty="0">
              <a:solidFill>
                <a:schemeClr val="accent3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00259" y="1412776"/>
            <a:ext cx="377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endParaRPr lang="ru-RU" sz="5400" b="1" cap="none" spc="0" dirty="0">
              <a:ln/>
              <a:solidFill>
                <a:srgbClr val="00800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620688"/>
            <a:ext cx="6696744" cy="15696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История Российской открытки:</a:t>
            </a:r>
          </a:p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8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виды, филокартия, изготовление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8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2" descr="DSC_01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438277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0" y="0"/>
            <a:ext cx="8229600" cy="5857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Артистические </a:t>
            </a:r>
            <a:r>
              <a:rPr lang="ru-RU" dirty="0" smtClean="0">
                <a:solidFill>
                  <a:schemeClr val="tx1"/>
                </a:solidFill>
              </a:rPr>
              <a:t>карточки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Дикие </a:t>
            </a:r>
            <a:r>
              <a:rPr lang="ru-RU" sz="2800" dirty="0" smtClean="0">
                <a:solidFill>
                  <a:schemeClr val="tx1"/>
                </a:solidFill>
              </a:rPr>
              <a:t>животные </a:t>
            </a:r>
          </a:p>
          <a:p>
            <a:endParaRPr lang="ru-RU" dirty="0" smtClean="0"/>
          </a:p>
        </p:txBody>
      </p:sp>
      <p:pic>
        <p:nvPicPr>
          <p:cNvPr id="6146" name="Picture 2" descr="C:\Documents and Settings\Пользователь\Рабочий стол\МАН\Изображение 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3501008"/>
            <a:ext cx="3648113" cy="2736304"/>
          </a:xfrm>
          <a:prstGeom prst="rect">
            <a:avLst/>
          </a:prstGeom>
          <a:noFill/>
        </p:spPr>
      </p:pic>
      <p:pic>
        <p:nvPicPr>
          <p:cNvPr id="6150" name="Picture 6" descr="C:\Documents and Settings\Пользователь\Рабочий стол\МАН\Изображение 0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92696"/>
            <a:ext cx="3479518" cy="201622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286380" y="548680"/>
            <a:ext cx="38576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Различные виды транспорта</a:t>
            </a:r>
          </a:p>
        </p:txBody>
      </p:sp>
      <p:pic>
        <p:nvPicPr>
          <p:cNvPr id="15" name="Picture 2" descr="C:\Documents and Settings\Пользователь\Рабочий стол\МАН\IMG_17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59" y="1772816"/>
            <a:ext cx="2478021" cy="4392488"/>
          </a:xfrm>
          <a:prstGeom prst="rect">
            <a:avLst/>
          </a:prstGeom>
          <a:noFill/>
        </p:spPr>
      </p:pic>
      <p:pic>
        <p:nvPicPr>
          <p:cNvPr id="16" name="Picture 2" descr="C:\Documents and Settings\Пользователь\Рабочий стол\МАН\IMG_17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772816"/>
            <a:ext cx="214726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          Виды </a:t>
            </a:r>
            <a:r>
              <a:rPr lang="ru-RU" sz="2800" dirty="0" smtClean="0">
                <a:solidFill>
                  <a:schemeClr val="tx1"/>
                </a:solidFill>
              </a:rPr>
              <a:t>городов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</a:t>
            </a:r>
            <a:r>
              <a:rPr lang="ru-RU" dirty="0" smtClean="0">
                <a:solidFill>
                  <a:schemeClr val="tx1"/>
                </a:solidFill>
              </a:rPr>
              <a:t>Памятники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" name="Picture 7" descr="C:\Documents and Settings\Пользователь\Рабочий стол\МАН\Изображение 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01007"/>
            <a:ext cx="3744416" cy="308466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427984" y="2924944"/>
            <a:ext cx="2000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3200" dirty="0" smtClean="0"/>
              <a:t>Детские</a:t>
            </a:r>
            <a:endParaRPr lang="ru-RU" sz="3200" dirty="0"/>
          </a:p>
        </p:txBody>
      </p:sp>
      <p:pic>
        <p:nvPicPr>
          <p:cNvPr id="1026" name="Picture 2" descr="C:\Documents and Settings\Пользователь\Рабочий стол\МАН\IMG_17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48680"/>
            <a:ext cx="1584176" cy="2321045"/>
          </a:xfrm>
          <a:prstGeom prst="rect">
            <a:avLst/>
          </a:prstGeom>
          <a:noFill/>
        </p:spPr>
      </p:pic>
      <p:pic>
        <p:nvPicPr>
          <p:cNvPr id="1028" name="Picture 4" descr="C:\Documents and Settings\Пользователь\Рабочий стол\МАН\Изображение 0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571480"/>
            <a:ext cx="3590824" cy="2286016"/>
          </a:xfrm>
          <a:prstGeom prst="rect">
            <a:avLst/>
          </a:prstGeom>
          <a:noFill/>
        </p:spPr>
      </p:pic>
      <p:pic>
        <p:nvPicPr>
          <p:cNvPr id="13" name="Picture 3" descr="C:\Documents and Settings\Пользователь\Рабочий стол\МАН\Изображение 0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501008"/>
            <a:ext cx="4104456" cy="307859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357950" y="0"/>
            <a:ext cx="23893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Аэропорты </a:t>
            </a:r>
            <a:endParaRPr lang="ru-RU" sz="3200" dirty="0"/>
          </a:p>
        </p:txBody>
      </p:sp>
      <p:pic>
        <p:nvPicPr>
          <p:cNvPr id="14" name="Picture 3" descr="C:\Documents and Settings\Пользователь\Рабочий стол\МАН\IMG_17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620688"/>
            <a:ext cx="2232248" cy="2791943"/>
          </a:xfrm>
          <a:prstGeom prst="rect">
            <a:avLst/>
          </a:prstGeom>
          <a:noFill/>
        </p:spPr>
      </p:pic>
      <p:pic>
        <p:nvPicPr>
          <p:cNvPr id="16" name="Picture 7" descr="C:\Documents and Settings\Пользователь\Рабочий стол\МАН\Изображение 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3501007"/>
            <a:ext cx="3744416" cy="3084661"/>
          </a:xfrm>
          <a:prstGeom prst="rect">
            <a:avLst/>
          </a:prstGeom>
          <a:noFill/>
        </p:spPr>
      </p:pic>
      <p:pic>
        <p:nvPicPr>
          <p:cNvPr id="19" name="Picture 3" descr="C:\Documents and Settings\Пользователь\Рабочий стол\МАН\Изображение 0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48472" y="3501008"/>
            <a:ext cx="4104456" cy="30785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u="sng" dirty="0" smtClean="0">
                <a:solidFill>
                  <a:schemeClr val="tx1"/>
                </a:solidFill>
              </a:rPr>
              <a:t>Опрос  учащихся нашей школы</a:t>
            </a:r>
            <a:br>
              <a:rPr lang="ru-RU" sz="3200" b="1" u="sng" dirty="0" smtClean="0">
                <a:solidFill>
                  <a:schemeClr val="tx1"/>
                </a:solidFill>
              </a:rPr>
            </a:br>
            <a:endParaRPr lang="ru-RU" sz="3200" b="1" u="sng" dirty="0" smtClean="0">
              <a:solidFill>
                <a:schemeClr val="tx1"/>
              </a:solidFill>
            </a:endParaRPr>
          </a:p>
        </p:txBody>
      </p:sp>
      <p:sp>
        <p:nvSpPr>
          <p:cNvPr id="45059" name="Rectangle 3"/>
          <p:cNvSpPr>
            <a:spLocks noGrp="1"/>
          </p:cNvSpPr>
          <p:nvPr>
            <p:ph idx="1"/>
          </p:nvPr>
        </p:nvSpPr>
        <p:spPr>
          <a:xfrm>
            <a:off x="571472" y="857232"/>
            <a:ext cx="8393016" cy="5500726"/>
          </a:xfrm>
          <a:ln>
            <a:noFill/>
          </a:ln>
          <a:effectLst/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   </a:t>
            </a:r>
            <a:endParaRPr lang="ru-RU" sz="2000" u="sng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 </a:t>
            </a:r>
            <a:r>
              <a:rPr lang="ru-RU" sz="2000" u="sng" dirty="0" smtClean="0">
                <a:solidFill>
                  <a:schemeClr val="tx1"/>
                </a:solidFill>
              </a:rPr>
              <a:t>Вопросы: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</a:rPr>
              <a:t>За последний год пользовались ли вы открытками?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</a:rPr>
              <a:t>Пользуется открытка популярностью?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</a:rPr>
              <a:t>Как часто вы получаете открытки?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</a:rPr>
              <a:t>На какие праздники вам дарят, и вы дарите открытки?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</a:rPr>
              <a:t>Какие открытки вы чаще используете: почтовые или электронные?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</a:rPr>
              <a:t>Являетесь ли вы филокартистом (собиратель открыток)?</a:t>
            </a:r>
          </a:p>
          <a:p>
            <a:pP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      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     </a:t>
            </a:r>
            <a:r>
              <a:rPr lang="ru-RU" sz="2000" u="sng" dirty="0" smtClean="0">
                <a:solidFill>
                  <a:schemeClr val="tx1"/>
                </a:solidFill>
              </a:rPr>
              <a:t>Вывод: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На основании проведённого в школе социального опроса учеников, подведём итоги: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</a:rPr>
              <a:t>89% учеников пользовались за последний год открытками любого вида.</a:t>
            </a:r>
          </a:p>
          <a:p>
            <a:pPr lvl="0"/>
            <a:r>
              <a:rPr lang="ru-RU" sz="1800" b="1" dirty="0" smtClean="0">
                <a:solidFill>
                  <a:schemeClr val="tx1"/>
                </a:solidFill>
              </a:rPr>
              <a:t>11% учеников вообще не пользуются открытками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</a:rPr>
              <a:t>15% учеников </a:t>
            </a:r>
            <a:r>
              <a:rPr lang="en-US" sz="1800" dirty="0" smtClean="0">
                <a:solidFill>
                  <a:schemeClr val="tx1"/>
                </a:solidFill>
              </a:rPr>
              <a:t>c</a:t>
            </a:r>
            <a:r>
              <a:rPr lang="ru-RU" sz="1800" dirty="0" smtClean="0">
                <a:solidFill>
                  <a:schemeClr val="tx1"/>
                </a:solidFill>
              </a:rPr>
              <a:t>читают открытку не популярной.</a:t>
            </a:r>
          </a:p>
          <a:p>
            <a:pPr lvl="0"/>
            <a:r>
              <a:rPr lang="ru-RU" sz="1800" dirty="0" smtClean="0">
                <a:solidFill>
                  <a:schemeClr val="tx1"/>
                </a:solidFill>
              </a:rPr>
              <a:t>5% учеников пользуются почтовыми открытками, а 80% - электронными.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SC_01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785794"/>
            <a:ext cx="6960266" cy="5445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19" y="260646"/>
          <a:ext cx="8712969" cy="6025326"/>
        </p:xfrm>
        <a:graphic>
          <a:graphicData uri="http://schemas.openxmlformats.org/drawingml/2006/table">
            <a:tbl>
              <a:tblPr/>
              <a:tblGrid>
                <a:gridCol w="526633"/>
                <a:gridCol w="4225896"/>
                <a:gridCol w="1008112"/>
                <a:gridCol w="1368152"/>
                <a:gridCol w="1584176"/>
              </a:tblGrid>
              <a:tr h="5968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используемых</a:t>
                      </a: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материалов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Цена (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Расход материалов на изделие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Затраты на материалы (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руб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8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картон с бабочками 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½ листа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12,5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картон с листьями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  <a:cs typeface="Times New Roman"/>
                        </a:rPr>
                        <a:t>½ листа</a:t>
                      </a:r>
                      <a:endParaRPr lang="ru-RU" sz="2400" b="1" i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12,5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1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картон сердечками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½ листа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12,5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11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лист А3 зеленый (основа под цветы)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80 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¼ листа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02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лист с изображением цветов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½ листа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0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лист с надписью «Счастливый момент»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½ листа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94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лист с карточкой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1/10 </a:t>
                      </a:r>
                      <a:r>
                        <a:rPr lang="ru-RU" sz="2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листа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517"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90,50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13\Downloads\0024-024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5329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Целью работы является 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Систематизация  материала в хронологической последовательности появления и развития открытки.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Изучение истории происхождения и развития Российской открытки.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Классификация открытки по: назначению, форме (размеру) и виду.</a:t>
            </a: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Создание открытки и подсчет затраченных средств на закупку материала для ее изготовления.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Хронологическая последовательность развития  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    </a:t>
            </a:r>
            <a:r>
              <a:rPr lang="ru-RU" sz="2800" b="1" dirty="0" smtClean="0">
                <a:solidFill>
                  <a:schemeClr val="tx1"/>
                </a:solidFill>
              </a:rPr>
              <a:t>открытки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4" y="1052736"/>
          <a:ext cx="8496944" cy="5504300"/>
        </p:xfrm>
        <a:graphic>
          <a:graphicData uri="http://schemas.openxmlformats.org/drawingml/2006/table">
            <a:tbl>
              <a:tblPr/>
              <a:tblGrid>
                <a:gridCol w="459294"/>
                <a:gridCol w="1071686"/>
                <a:gridCol w="1377883"/>
                <a:gridCol w="5588081"/>
              </a:tblGrid>
              <a:tr h="280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год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страна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событие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17 в</a:t>
                      </a: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32865" marR="3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Россия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Были 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завезены </a:t>
                      </a: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картинки из 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Германии –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  <a:hlinkClick r:id="rId2" action="ppaction://hlinksldjump"/>
                        </a:rPr>
                        <a:t>Лубочные картинки</a:t>
                      </a:r>
                      <a:endParaRPr lang="ru-RU" sz="12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1795 г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Англия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Была выпущена серия рождественских открыток, выполненная по рисункам англ. художника  Добсона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3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19 в</a:t>
                      </a: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32865" marR="3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Англия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Стали пользоваться поздравительными карточками, посвященные Пасхе, Рождеству, дню св. Патрика.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1865 г</a:t>
                      </a: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32865" marR="3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Германия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Почтовый советник Генрих фон Стефан предложил выпускать “почтовыё листок”, где одна сторона предназначалась для адреса , другая для текста- но предложение отклонили. 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3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   1 октября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1869г</a:t>
                      </a: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32865" marR="3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Австро-Венгрия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Была выпущена 1 “корреспондентская карточка”с отпечатанной маркой. Это и была первая почтовая открытка.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1872г.</a:t>
                      </a:r>
                    </a:p>
                  </a:txBody>
                  <a:tcPr marL="32865" marR="3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Россия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Были введены в обращение открытые письма. Они были не иллюстрированные.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1872г.</a:t>
                      </a:r>
                    </a:p>
                  </a:txBody>
                  <a:tcPr marL="32865" marR="3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Россия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Появились три вида почтовых карточек: универсальные - чёрные, которые можно было отправлять как внутри города, таки в другие города; коричневые - для отправки внутри города и зелёные – иногородние. 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1871г.</a:t>
                      </a:r>
                    </a:p>
                  </a:txBody>
                  <a:tcPr marL="32865" marR="3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Англия, Дания, 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Бельгия</a:t>
                      </a: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+mn-lt"/>
                          <a:ea typeface="Calibri"/>
                          <a:cs typeface="Times New Roman"/>
                        </a:rPr>
                        <a:t>  Почтовые ведомства 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стали продавать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открытки.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1894г.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Россия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Министром внутренних дел было разрешено выпускать “бланки открытых писем частного изготовления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”.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1994г.</a:t>
                      </a:r>
                    </a:p>
                  </a:txBody>
                  <a:tcPr marL="32865" marR="3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Испания</a:t>
                      </a: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Появление музыкальной открытки. 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        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65" marR="328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142852"/>
            <a:ext cx="5112568" cy="7143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Лубочные картинки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857620" y="5929330"/>
            <a:ext cx="2714644" cy="64294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«</a:t>
            </a:r>
            <a:r>
              <a:rPr lang="ru-RU" sz="2000" dirty="0" smtClean="0">
                <a:solidFill>
                  <a:schemeClr val="tx1"/>
                </a:solidFill>
              </a:rPr>
              <a:t>Книжная </a:t>
            </a:r>
            <a:r>
              <a:rPr lang="ru-RU" sz="2000" dirty="0" smtClean="0">
                <a:solidFill>
                  <a:schemeClr val="tx1"/>
                </a:solidFill>
              </a:rPr>
              <a:t>лавка»         В.Васнецов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Пользователь\Рабочий стол\МАН\Художник Виктор Васнецов, в работе Книжная лавка как раз и изобразил сцену на ярмарке, где можно видеть разложенные на прилавке лубочные картинки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1131" y="2857496"/>
            <a:ext cx="2267622" cy="30295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6500810" y="3214686"/>
            <a:ext cx="2143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«Как мыши кота погребают», 1760</a:t>
            </a:r>
            <a:endParaRPr lang="ru-RU" sz="2000" dirty="0"/>
          </a:p>
        </p:txBody>
      </p:sp>
      <p:pic>
        <p:nvPicPr>
          <p:cNvPr id="1029" name="Picture 5" descr="C:\Documents and Settings\Пользователь\Рабочий стол\485px-Mice-burying-the-cat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285860"/>
            <a:ext cx="3143240" cy="1847058"/>
          </a:xfrm>
          <a:prstGeom prst="rect">
            <a:avLst/>
          </a:prstGeom>
          <a:noFill/>
        </p:spPr>
      </p:pic>
      <p:pic>
        <p:nvPicPr>
          <p:cNvPr id="10" name="Рисунок 2" descr="первое русское открытое письм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127" y="1928802"/>
            <a:ext cx="350809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14282" y="1214422"/>
            <a:ext cx="33917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Первое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Русское открытое письмо,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1872 г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84124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открытки царской России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ages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24744"/>
            <a:ext cx="4392488" cy="2923001"/>
          </a:xfrm>
          <a:ln w="50800">
            <a:solidFill>
              <a:schemeClr val="tx1"/>
            </a:solidFill>
          </a:ln>
        </p:spPr>
      </p:pic>
      <p:pic>
        <p:nvPicPr>
          <p:cNvPr id="6" name="Содержимое 5" descr="image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259632" y="3433934"/>
            <a:ext cx="4392488" cy="3424066"/>
          </a:xfrm>
          <a:ln w="47625">
            <a:solidFill>
              <a:schemeClr val="tx1"/>
            </a:solidFill>
          </a:ln>
        </p:spPr>
      </p:pic>
      <p:pic>
        <p:nvPicPr>
          <p:cNvPr id="8" name="Рисунок 7" descr="загружен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1124744"/>
            <a:ext cx="2889802" cy="4536504"/>
          </a:xfrm>
          <a:prstGeom prst="rect">
            <a:avLst/>
          </a:prstGeom>
          <a:ln w="4762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0" descr="революционная откры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928670"/>
            <a:ext cx="1944216" cy="207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12" descr="революционная открытка 19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000108"/>
            <a:ext cx="288941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85786" y="3500438"/>
          <a:ext cx="7416824" cy="3159687"/>
        </p:xfrm>
        <a:graphic>
          <a:graphicData uri="http://schemas.openxmlformats.org/drawingml/2006/table">
            <a:tbl>
              <a:tblPr/>
              <a:tblGrid>
                <a:gridCol w="4295066"/>
                <a:gridCol w="3121758"/>
              </a:tblGrid>
              <a:tr h="31596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Открытка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подборки "Догнать и перегнать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технико-экономическом отношении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передовые капиталистические страны"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колодца.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М. Авилов Издательство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АХР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9701" name="Рисунок 16" descr="м авил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714752"/>
            <a:ext cx="2880320" cy="1978242"/>
          </a:xfrm>
          <a:prstGeom prst="rect">
            <a:avLst/>
          </a:prstGeom>
          <a:noFill/>
        </p:spPr>
      </p:pic>
      <p:pic>
        <p:nvPicPr>
          <p:cNvPr id="29702" name="Рисунок 15" descr="догнать и перегнат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714752"/>
            <a:ext cx="2808312" cy="19208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85852" y="214290"/>
            <a:ext cx="6755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Открытки времен революции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3071810"/>
            <a:ext cx="3203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Довоенные открытки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785794"/>
          <a:ext cx="8892480" cy="5822193"/>
        </p:xfrm>
        <a:graphic>
          <a:graphicData uri="http://schemas.openxmlformats.org/drawingml/2006/table">
            <a:tbl>
              <a:tblPr/>
              <a:tblGrid>
                <a:gridCol w="4446240"/>
                <a:gridCol w="4446240"/>
              </a:tblGrid>
              <a:tr h="27262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Ленинград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дни Отечественной войны.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Отражение врага.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Н.Тырса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"Искусство" (1944г.)</a:t>
                      </a: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Ленинград в дни                 Отечественной войны.  </a:t>
                      </a:r>
                    </a:p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Тушение авиабомб.</a:t>
                      </a:r>
                      <a:endParaRPr lang="ru-RU" sz="16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А.Пахомов. </a:t>
                      </a:r>
                    </a:p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"Искусство" (1944 год)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899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Бой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Тихвине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И.Владимиров. "Искусство" (1944г.)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Новогодний привет </a:t>
                      </a: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героическим </a:t>
                      </a: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защитникам Родины! </a:t>
                      </a: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«Искусство»  (1941г.)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1748" name="Рисунок 18" descr="блокада ленинграда откры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2"/>
            <a:ext cx="3168352" cy="1844494"/>
          </a:xfrm>
          <a:prstGeom prst="rect">
            <a:avLst/>
          </a:prstGeom>
          <a:noFill/>
        </p:spPr>
      </p:pic>
      <p:pic>
        <p:nvPicPr>
          <p:cNvPr id="31747" name="Рисунок 19" descr="блокада ленинграда открыт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28670"/>
            <a:ext cx="2236102" cy="2448272"/>
          </a:xfrm>
          <a:prstGeom prst="rect">
            <a:avLst/>
          </a:prstGeom>
          <a:noFill/>
        </p:spPr>
      </p:pic>
      <p:pic>
        <p:nvPicPr>
          <p:cNvPr id="31746" name="Рисунок 20" descr="бои за тихви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714752"/>
            <a:ext cx="3384376" cy="1963168"/>
          </a:xfrm>
          <a:prstGeom prst="rect">
            <a:avLst/>
          </a:prstGeom>
          <a:noFill/>
        </p:spPr>
      </p:pic>
      <p:pic>
        <p:nvPicPr>
          <p:cNvPr id="31745" name="Рисунок 21" descr="новогодний привет открыт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643314"/>
            <a:ext cx="2629361" cy="27363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142852"/>
            <a:ext cx="7198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Открытки времен Великой Отечественной войны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C:\Documents and Settings\Пользователь\Рабочий стол\МАН\Изображение 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09894" cy="5198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42910" y="285728"/>
            <a:ext cx="8162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Детские 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ткрытки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послевоенных лет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Филокартия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5785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u="sng" dirty="0" smtClean="0">
                <a:solidFill>
                  <a:schemeClr val="tx1"/>
                </a:solidFill>
              </a:rPr>
              <a:t>Основные темы коллекционирования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3100" dirty="0" smtClean="0">
                <a:solidFill>
                  <a:schemeClr val="tx1"/>
                </a:solidFill>
              </a:rPr>
              <a:t>Виды городов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Этнографические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«типы Малороссии», «типы Кавказа».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Царская семья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Художественные открытки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Различные виды техники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Аэропорты      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Сельское хозяйство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Дикие животные 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Домашние животные 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Архитектура 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Искусство </a:t>
            </a:r>
          </a:p>
          <a:p>
            <a:endParaRPr lang="ru-RU" sz="3100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1287</TotalTime>
  <Words>615</Words>
  <Application>Microsoft Office PowerPoint</Application>
  <PresentationFormat>Экран (4:3)</PresentationFormat>
  <Paragraphs>221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 </vt:lpstr>
      <vt:lpstr> Хронологическая последовательность развития          открытки.</vt:lpstr>
      <vt:lpstr>Лубочные картинки</vt:lpstr>
      <vt:lpstr>открытки царской России</vt:lpstr>
      <vt:lpstr>Слайд 6</vt:lpstr>
      <vt:lpstr>Слайд 7</vt:lpstr>
      <vt:lpstr>Слайд 8</vt:lpstr>
      <vt:lpstr>Филокартия </vt:lpstr>
      <vt:lpstr>Слайд 10</vt:lpstr>
      <vt:lpstr> </vt:lpstr>
      <vt:lpstr>Опрос  учащихся нашей школы 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открытки</dc:title>
  <dc:creator>Екатерина</dc:creator>
  <cp:lastModifiedBy>4</cp:lastModifiedBy>
  <cp:revision>130</cp:revision>
  <dcterms:modified xsi:type="dcterms:W3CDTF">2016-03-23T01:00:58Z</dcterms:modified>
</cp:coreProperties>
</file>