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0"/>
  </p:notesMasterIdLst>
  <p:sldIdLst>
    <p:sldId id="256" r:id="rId2"/>
    <p:sldId id="257" r:id="rId3"/>
    <p:sldId id="286" r:id="rId4"/>
    <p:sldId id="258" r:id="rId5"/>
    <p:sldId id="273" r:id="rId6"/>
    <p:sldId id="285" r:id="rId7"/>
    <p:sldId id="259" r:id="rId8"/>
    <p:sldId id="287" r:id="rId9"/>
    <p:sldId id="260" r:id="rId10"/>
    <p:sldId id="284" r:id="rId11"/>
    <p:sldId id="261" r:id="rId12"/>
    <p:sldId id="262" r:id="rId13"/>
    <p:sldId id="263" r:id="rId14"/>
    <p:sldId id="283" r:id="rId15"/>
    <p:sldId id="279" r:id="rId16"/>
    <p:sldId id="282" r:id="rId17"/>
    <p:sldId id="264" r:id="rId18"/>
    <p:sldId id="288" r:id="rId19"/>
    <p:sldId id="281" r:id="rId20"/>
    <p:sldId id="265" r:id="rId21"/>
    <p:sldId id="280" r:id="rId22"/>
    <p:sldId id="289" r:id="rId23"/>
    <p:sldId id="266" r:id="rId24"/>
    <p:sldId id="290" r:id="rId25"/>
    <p:sldId id="291" r:id="rId26"/>
    <p:sldId id="292" r:id="rId27"/>
    <p:sldId id="267" r:id="rId28"/>
    <p:sldId id="293" r:id="rId29"/>
    <p:sldId id="294" r:id="rId30"/>
    <p:sldId id="268" r:id="rId31"/>
    <p:sldId id="295" r:id="rId32"/>
    <p:sldId id="296" r:id="rId33"/>
    <p:sldId id="297" r:id="rId34"/>
    <p:sldId id="298" r:id="rId35"/>
    <p:sldId id="299" r:id="rId36"/>
    <p:sldId id="269" r:id="rId37"/>
    <p:sldId id="272" r:id="rId38"/>
    <p:sldId id="276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0" autoAdjust="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23A6F-8312-4CCD-B7DB-4157B7324A8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6C5F0-2882-489D-B9BE-59650083B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82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93E14-7C64-43E3-BAEF-739FD21FF1BF}" type="slidenum">
              <a:rPr lang="ru-RU"/>
              <a:pPr/>
              <a:t>18</a:t>
            </a:fld>
            <a:endParaRPr 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ACFC1D-7CD6-4B5B-8429-66C11D9AA9A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C9264-7644-4BE5-9384-479C5971F81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74742-9F6B-4E67-8F7D-9D5718FAB7C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1EF99-BDDF-44F6-8D88-8CE8E2EFC80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8A6D2-337A-461D-B1CD-520638122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FB558-40F0-4079-9504-1A76193F08E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E69BC-0E4B-49F5-99C1-89083807AB8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2C8F0-03F2-427C-9AFC-6A9008DD64F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00F2C-50F6-401D-810A-ACE64118147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97C2B-B4D0-4D54-BDD3-F69631AA8F2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88D36-FC30-44ED-B4A2-FAFF1C4DF44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1A58C-B675-47B6-A339-5680A07A1BB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1AAD0-7DE4-4168-A424-C53C8E43EB0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467D4772-48FE-48E3-91D9-5AF8C87AD01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380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История развития вычислительной техники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143248"/>
            <a:ext cx="3500462" cy="3430999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2286000"/>
          <a:ext cx="8429625" cy="1399858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1642 год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Блез Паскаль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Суммирование чисел с автоматическим переносом разряда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285750" y="714375"/>
            <a:ext cx="7543800" cy="1000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9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Внесем записи в таблицу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leibn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3"/>
            <a:ext cx="4021138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195513" y="5949950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500063" y="5857875"/>
            <a:ext cx="4589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Готфрид Вильгельм Лейбниц</a:t>
            </a:r>
          </a:p>
        </p:txBody>
      </p:sp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5000625" y="1143000"/>
            <a:ext cx="3571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Лейбниц – создатель первого арифмометра. Сначала он хотел только улучшить  машину Паскаля. В результате в 1694 году в Ганновере появилась новая машина, о которой сам изобретатель писал: «Мне посчастливилось построить такую арифметическую машину, которая бесконечно отличается от машины Паскаля, так как … дает возможность совершать и умножение, и деление над огромными числами мгновенно».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Одн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30257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500063" y="4214813"/>
            <a:ext cx="3786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Вильгодт Теофил Однер</a:t>
            </a:r>
          </a:p>
        </p:txBody>
      </p:sp>
      <p:pic>
        <p:nvPicPr>
          <p:cNvPr id="12292" name="Picture 6" descr="mash_od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642938"/>
            <a:ext cx="4681538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4786313" y="3929063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Арифмометр</a:t>
            </a:r>
          </a:p>
        </p:txBody>
      </p:sp>
      <p:sp>
        <p:nvSpPr>
          <p:cNvPr id="12294" name="Прямоугольник 7"/>
          <p:cNvSpPr>
            <a:spLocks noChangeArrowheads="1"/>
          </p:cNvSpPr>
          <p:nvPr/>
        </p:nvSpPr>
        <p:spPr bwMode="auto">
          <a:xfrm>
            <a:off x="571500" y="4857750"/>
            <a:ext cx="82153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Модели арифмометров различались в основном по степени автоматизации (от неавтоматических, способных самостоятельно выполнять только сложение и вычитание, до полностью автоматических, снабженных механизмами автоматического умножения, деления и некоторыми другими) и по конструкции (наиболее распространены были модели на основе колеса Однера и валика Лейбница).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арифмометр Фелик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55054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143125" y="3500438"/>
            <a:ext cx="475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Арифмометр «Феликс»</a:t>
            </a:r>
          </a:p>
        </p:txBody>
      </p:sp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500063" y="4357688"/>
            <a:ext cx="8429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«Феликс» — самый распространённый в СССР арифмометр. Выпускался с 1929 по 1978 гг. на заводах счётных машин в Курске, в Пензе и в Москве.</a:t>
            </a:r>
          </a:p>
          <a:p>
            <a:endParaRPr lang="ru-RU"/>
          </a:p>
          <a:p>
            <a:r>
              <a:rPr lang="ru-RU"/>
              <a:t>Эта счётная машина относится к рычажным арифмометрам Однера. Она позволяет работать с операндами длиной до 9 знаков и получать ответ длиной до 13 знаков (до 8 для частного).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2143125"/>
          <a:ext cx="8429625" cy="2039938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1642 год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Блез Паскаль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Суммирование чисел с автоматическим переносом разряда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1670-1694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Готфрид Лейбниц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Умножение и деление чисел мгновенно, не прибегая к последовательному сложению и вычитанию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85750" y="571500"/>
            <a:ext cx="7543800" cy="1000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9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Внесем записи в таблицу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7788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Начало </a:t>
            </a:r>
            <a:r>
              <a:rPr lang="en-US" smtClean="0">
                <a:solidFill>
                  <a:srgbClr val="0033CC"/>
                </a:solidFill>
              </a:rPr>
              <a:t>XIX</a:t>
            </a:r>
            <a:r>
              <a:rPr lang="ru-RU" smtClean="0">
                <a:solidFill>
                  <a:srgbClr val="0033CC"/>
                </a:solidFill>
              </a:rPr>
              <a:t> века</a:t>
            </a:r>
          </a:p>
        </p:txBody>
      </p:sp>
      <p:pic>
        <p:nvPicPr>
          <p:cNvPr id="15363" name="Picture 5" descr="перфокар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341438"/>
            <a:ext cx="3281363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4857750" y="59293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Перфокарты</a:t>
            </a: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857250" y="3714750"/>
            <a:ext cx="2457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Жозеф Мари Жаккар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1214438"/>
            <a:ext cx="2143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285750" y="42862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1804 году Жозеф Мари Жаккар разработал ткацкий станок, в котором вышиваемый узор определялся перфокартами. Серия карт могла быть заменена, и смена узора не требовала изменений в механике станка. Это было важной вехой в истории программирования.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7543800" cy="877887"/>
          </a:xfrm>
        </p:spPr>
        <p:txBody>
          <a:bodyPr/>
          <a:lstStyle/>
          <a:p>
            <a:pPr eaLnBrk="1" hangingPunct="1"/>
            <a:r>
              <a:rPr lang="ru-RU" smtClean="0"/>
              <a:t>Внесем записи в таблицу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2500313"/>
          <a:ext cx="8429625" cy="2714626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1642 год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Блез Паскаль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Суммирование чисел с автоматическим переносом разряда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1670-1694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Готфрид Лейбниц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Умножение и деление чисел мгновенно, не прибегая к последовательному сложению и вычитанию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1804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Перфокарта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Жозеф Мари Жаккар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3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Кусочек картона с отверстиями, которые кодировали информацию. Использовались для хранения и обработки информации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54380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1820 – 1856 годы</a:t>
            </a:r>
          </a:p>
        </p:txBody>
      </p:sp>
      <p:pic>
        <p:nvPicPr>
          <p:cNvPr id="17411" name="Picture 4" descr="CharlesBabb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714375"/>
            <a:ext cx="28940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аналитическая маш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857250"/>
            <a:ext cx="3929062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00063" y="4071938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Чарльз Бэббидж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4214813" y="4286250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Аналитическая машина</a:t>
            </a:r>
          </a:p>
        </p:txBody>
      </p:sp>
      <p:sp>
        <p:nvSpPr>
          <p:cNvPr id="17415" name="Прямоугольник 8"/>
          <p:cNvSpPr>
            <a:spLocks noChangeArrowheads="1"/>
          </p:cNvSpPr>
          <p:nvPr/>
        </p:nvSpPr>
        <p:spPr bwMode="auto">
          <a:xfrm>
            <a:off x="285750" y="4714875"/>
            <a:ext cx="85725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700" dirty="0"/>
              <a:t>С целью автоматизации вычислительных процессов он начал проектировать  </a:t>
            </a:r>
            <a:r>
              <a:rPr lang="ru-RU" sz="1700" b="1" dirty="0"/>
              <a:t>разностную машину</a:t>
            </a:r>
            <a:r>
              <a:rPr lang="ru-RU" sz="1700" dirty="0"/>
              <a:t>. Эта машина должна была уметь вычислять значения многочленов до шестой степени с точностью до 18-го знака. Несмотря на то что разностная машина не была построена её изобретателем, для будущего развития вычислительной техники главным явилось другое: в ходе работы у Бэббиджа возникла идея создания универсальной вычислительной машины, которую он назвал аналитической и которая стала прообразом современного цифрового компьютера.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57158" y="3786190"/>
            <a:ext cx="8429684" cy="2214578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ru-RU" sz="1700" b="1" i="1" dirty="0" smtClean="0">
                <a:latin typeface="+mj-lt"/>
              </a:rPr>
              <a:t>		Аналитическую машину</a:t>
            </a:r>
            <a:r>
              <a:rPr lang="ru-RU" sz="1700" dirty="0" smtClean="0">
                <a:latin typeface="+mj-lt"/>
              </a:rPr>
              <a:t> Бэббиджа построили энтузиасты из Лондонского музея науки. Она состоит из четырех тысяч железных, бронзовых и стальных деталей и весит три тонны. Правда, пользоваться ею очень тяжело - при каждом вычислении приходится несколько сотен (а то и тысяч) раз крутить ручку автомата. Числа записываются (набираются) на дисках, расположенных по вертикали и установленных в положения от 0 до 9. Двигатель приводится в действие последовательностью </a:t>
            </a:r>
            <a:r>
              <a:rPr lang="ru-RU" sz="1700" b="1" i="1" dirty="0" smtClean="0">
                <a:latin typeface="+mj-lt"/>
              </a:rPr>
              <a:t>перфокарт</a:t>
            </a:r>
            <a:r>
              <a:rPr lang="ru-RU" sz="1700" dirty="0" smtClean="0">
                <a:latin typeface="+mj-lt"/>
              </a:rPr>
              <a:t>, содержащих инструкции (программу). </a:t>
            </a:r>
          </a:p>
          <a:p>
            <a:endParaRPr lang="ru-RU" sz="1700" dirty="0" smtClean="0">
              <a:latin typeface="+mj-lt"/>
            </a:endParaRPr>
          </a:p>
        </p:txBody>
      </p:sp>
      <p:pic>
        <p:nvPicPr>
          <p:cNvPr id="17414" name="Picture 7" descr="com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4292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11" descr="Реконструированная аналитическая машин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53002" y="357166"/>
            <a:ext cx="4291894" cy="3143272"/>
          </a:xfr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 advAuto="10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77887"/>
          </a:xfrm>
        </p:spPr>
        <p:txBody>
          <a:bodyPr/>
          <a:lstStyle/>
          <a:p>
            <a:pPr eaLnBrk="1" hangingPunct="1"/>
            <a:r>
              <a:rPr lang="ru-RU" smtClean="0"/>
              <a:t>Внесем записи в таблицу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1285875"/>
          <a:ext cx="8429625" cy="5061586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1642 год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Блез Паскаль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Суммирование чисел с автоматическим переносом разряда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1670-1694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Готфрид Лейбниц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Умножение и деление чисел мгновенно, не прибегая к последовательному сложению и вычитанию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1804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Перфокарта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Жозеф Мари Жаккар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3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Кусочек картона с отверстиями, которые кодировали информацию. Использовались для хранения и обработки информации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1834 — 1851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Аналитическая машина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Чарльз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Беббидж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Были предусмотрены все основные элементы, присущие современному компьютеру.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 — устройство, где хранятся исходные числа и промежуточные результаты. В современном компьютере это память.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Фабрика - арифметическое устройство, в котором осуществляются операции над числами, взятыми из Склада. В современном компьютере это процессор.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Блоки ввода исходных данных - устройства ввода.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Печать результатов — устройство вывода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33CC"/>
                </a:solidFill>
              </a:rPr>
              <a:t>Первое счетное средство</a:t>
            </a:r>
          </a:p>
        </p:txBody>
      </p:sp>
      <p:pic>
        <p:nvPicPr>
          <p:cNvPr id="4099" name="Picture 5" descr="1853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88"/>
            <a:ext cx="3949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81809" y="1928802"/>
            <a:ext cx="5590719" cy="35394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spc="50" dirty="0">
                <a:ln w="11430"/>
                <a:latin typeface="Century Schoolbook" pitchFamily="18" charset="0"/>
              </a:rPr>
              <a:t>Древнейший метод счета предметов заключался в сопоставлении предметов некоторой группы с предметами другой группы, играющей роль счетного эталона. У большинства народов первым таким эталоном были пальцы.</a:t>
            </a:r>
          </a:p>
        </p:txBody>
      </p:sp>
      <p:pic>
        <p:nvPicPr>
          <p:cNvPr id="5" name="Picture 5" descr="com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7"/>
          <p:cNvSpPr>
            <a:spLocks noGrp="1"/>
          </p:cNvSpPr>
          <p:nvPr>
            <p:ph type="title"/>
          </p:nvPr>
        </p:nvSpPr>
        <p:spPr>
          <a:xfrm>
            <a:off x="857224" y="4857760"/>
            <a:ext cx="7543800" cy="1643054"/>
          </a:xfrm>
        </p:spPr>
        <p:txBody>
          <a:bodyPr/>
          <a:lstStyle/>
          <a:p>
            <a:pPr algn="just" eaLnBrk="1" hangingPunct="1"/>
            <a:r>
              <a:rPr lang="ru-RU" sz="1800" dirty="0" smtClean="0"/>
              <a:t>	Первый статистический табулятор был построен американцем Германом Холлеритом, с целью ускорить обработку результатов переписи населения, которая проводилась в США в 1890 г. В 1897 г. Холлерит организовал фирму, которая в дальнейшем стала называться IBM. </a:t>
            </a: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642938"/>
            <a:ext cx="2428875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9"/>
          <p:cNvSpPr>
            <a:spLocks noChangeArrowheads="1"/>
          </p:cNvSpPr>
          <p:nvPr/>
        </p:nvSpPr>
        <p:spPr bwMode="auto">
          <a:xfrm>
            <a:off x="1428750" y="4357688"/>
            <a:ext cx="2063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Герман Холлерит</a:t>
            </a:r>
          </a:p>
        </p:txBody>
      </p:sp>
      <p:pic>
        <p:nvPicPr>
          <p:cNvPr id="1946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1643063"/>
            <a:ext cx="2928937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Прямоугольник 11"/>
          <p:cNvSpPr>
            <a:spLocks noChangeArrowheads="1"/>
          </p:cNvSpPr>
          <p:nvPr/>
        </p:nvSpPr>
        <p:spPr bwMode="auto">
          <a:xfrm>
            <a:off x="4857750" y="4071938"/>
            <a:ext cx="3497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Ранний табулятор фирмы </a:t>
            </a:r>
            <a:r>
              <a:rPr lang="en-US"/>
              <a:t>IBM.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714375"/>
          <a:ext cx="8429625" cy="5488306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1642 год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Блез Паскаль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Суммирование чисел с автоматическим переносом разряда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1670-1694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Арифмометр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Готфрид Лейбниц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Умножение и деление чисел мгновенно, не прибегая к последовательному сложению и вычитанию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1804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Перфокарта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Жозеф Мари Жаккар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3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Кусочек картона с отверстиями, которые кодировали информацию. Использовались для хранения и обработки информации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1834 — 1851 гг.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Аналитическая машина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Чарльз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Беббидж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Были предусмотрены все основные элементы, присущие современному компьютеру.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 — устройство, где хранятся исходные числа и промежуточные результаты. В современном компьютере это память.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Фабрика - арифметическое устройство, в котором осуществляются операции над числами, взятыми из Склада. В современном компьютере это процессор.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Блоки ввода исходных данных - устройства ввода.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8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Печать результатов — устройство вывода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XIX век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Табулятор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 Холлерит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Устройство, использованное при переписи населения для обработки ее результатов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457200" y="122238"/>
            <a:ext cx="7543800" cy="8778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900" b="1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Внесем записи в таблицу</a:t>
            </a:r>
            <a:endParaRPr lang="ru-RU" sz="39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9966"/>
                </a:solidFill>
              </a:rPr>
              <a:t>К</a:t>
            </a:r>
            <a:r>
              <a:rPr lang="ru-RU"/>
              <a:t>омпьютерная </a:t>
            </a:r>
            <a:r>
              <a:rPr lang="ru-RU">
                <a:solidFill>
                  <a:srgbClr val="FF9966"/>
                </a:solidFill>
              </a:rPr>
              <a:t>Э</a:t>
            </a:r>
            <a:r>
              <a:rPr lang="ru-RU"/>
              <a:t>поха 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059113" y="1341438"/>
            <a:ext cx="52578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Через 63 года после смерти Ч.</a:t>
            </a:r>
            <a:r>
              <a:rPr lang="en-US"/>
              <a:t> </a:t>
            </a:r>
            <a:r>
              <a:rPr lang="ru-RU"/>
              <a:t>Беббиджа нашелся "некто" взявший на себя задачу создать машину, подобную - по принципу действия, той, которой отдал жизнь Ч.</a:t>
            </a:r>
            <a:r>
              <a:rPr lang="en-US"/>
              <a:t> </a:t>
            </a:r>
            <a:r>
              <a:rPr lang="ru-RU"/>
              <a:t>Беббидж. </a:t>
            </a:r>
          </a:p>
          <a:p>
            <a:r>
              <a:rPr lang="ru-RU"/>
              <a:t>Им оказался немецкий студент </a:t>
            </a:r>
            <a:r>
              <a:rPr lang="ru-RU" b="1">
                <a:solidFill>
                  <a:srgbClr val="106290"/>
                </a:solidFill>
              </a:rPr>
              <a:t>Конрад Цузе</a:t>
            </a:r>
            <a:r>
              <a:rPr lang="ru-RU"/>
              <a:t> (1910 - 1985). Работу по созданию машины он начал в 1934г., за год до получения инженерного диплома. </a:t>
            </a:r>
          </a:p>
        </p:txBody>
      </p:sp>
      <p:pic>
        <p:nvPicPr>
          <p:cNvPr id="26630" name="Picture 6" descr="Zuse_computt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412875"/>
            <a:ext cx="1766887" cy="2520950"/>
          </a:xfrm>
          <a:noFill/>
          <a:ln w="6350">
            <a:solidFill>
              <a:srgbClr val="000000"/>
            </a:solidFill>
          </a:ln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755650" y="4221163"/>
            <a:ext cx="76327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В 1937г. машина </a:t>
            </a:r>
            <a:r>
              <a:rPr lang="en-US" dirty="0"/>
              <a:t>Z</a:t>
            </a:r>
            <a:r>
              <a:rPr lang="ru-RU" dirty="0"/>
              <a:t>1 (что означало </a:t>
            </a:r>
            <a:r>
              <a:rPr lang="ru-RU" dirty="0" err="1"/>
              <a:t>Цузе</a:t>
            </a:r>
            <a:r>
              <a:rPr lang="ru-RU" dirty="0"/>
              <a:t> 1) была готова и заработала! Машина занимала всего два квадратных метра на столе в квартире изобретателя! </a:t>
            </a:r>
          </a:p>
          <a:p>
            <a:pPr algn="just"/>
            <a:r>
              <a:rPr lang="ru-RU" dirty="0"/>
              <a:t>К.</a:t>
            </a:r>
            <a:r>
              <a:rPr lang="en-US" dirty="0"/>
              <a:t> </a:t>
            </a:r>
            <a:r>
              <a:rPr lang="ru-RU" dirty="0" err="1"/>
              <a:t>Цузе</a:t>
            </a:r>
            <a:r>
              <a:rPr lang="ru-RU" dirty="0"/>
              <a:t> первым в мире использовал при построении вычислительной машины двоичную систему исчисления (1937г.), создал первую в мире релейную вычислительную машину с программным управлением (1941г.) и цифровую специализированную управляющую вычислительную машину (1943г.).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Первое поколение ЭВМ</a:t>
            </a:r>
          </a:p>
        </p:txBody>
      </p:sp>
      <p:pic>
        <p:nvPicPr>
          <p:cNvPr id="21507" name="Picture 4" descr="ЭВМ 1 поко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84313"/>
            <a:ext cx="65992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4071938" y="785813"/>
            <a:ext cx="4857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2500" dirty="0">
                <a:latin typeface="Calibri" pitchFamily="34" charset="0"/>
              </a:rPr>
              <a:t>1942-1943 гг. В Англии при участии Алана Тьюринга была создана вычислительная машина </a:t>
            </a:r>
            <a:r>
              <a:rPr lang="ru-RU" sz="2400" dirty="0">
                <a:latin typeface="Calibri" pitchFamily="34" charset="0"/>
              </a:rPr>
              <a:t>"</a:t>
            </a:r>
            <a:r>
              <a:rPr lang="en-US" sz="2400" dirty="0"/>
              <a:t>Colossus</a:t>
            </a:r>
            <a:r>
              <a:rPr lang="ru-RU" sz="2500" dirty="0">
                <a:latin typeface="Calibri" pitchFamily="34" charset="0"/>
              </a:rPr>
              <a:t>". В ней было уже 2000 электронных ламп. Машина предназначалась для расшифровки радиограмм германского Вермахта. </a:t>
            </a:r>
          </a:p>
        </p:txBody>
      </p:sp>
      <p:pic>
        <p:nvPicPr>
          <p:cNvPr id="15363" name="Picture 9" descr="Алан Тьюринг Коло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928688"/>
            <a:ext cx="3708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214313" y="3714750"/>
            <a:ext cx="52959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500" dirty="0">
                <a:latin typeface="Calibri" pitchFamily="34" charset="0"/>
              </a:rPr>
              <a:t>1943 г. Под руководством американца </a:t>
            </a:r>
            <a:r>
              <a:rPr lang="ru-RU" sz="2500" dirty="0" err="1">
                <a:latin typeface="Calibri" pitchFamily="34" charset="0"/>
              </a:rPr>
              <a:t>Говарда</a:t>
            </a:r>
            <a:r>
              <a:rPr lang="ru-RU" sz="2500" dirty="0">
                <a:latin typeface="Calibri" pitchFamily="34" charset="0"/>
              </a:rPr>
              <a:t> </a:t>
            </a:r>
            <a:r>
              <a:rPr lang="ru-RU" sz="2500" dirty="0" err="1">
                <a:latin typeface="Calibri" pitchFamily="34" charset="0"/>
              </a:rPr>
              <a:t>Айкена</a:t>
            </a:r>
            <a:r>
              <a:rPr lang="ru-RU" sz="2500" dirty="0">
                <a:latin typeface="Calibri" pitchFamily="34" charset="0"/>
              </a:rPr>
              <a:t>, по заказу и при поддержке фирмы IBM создан Mark-1 - первый программно-управляемый компьютер. Он был построен на электромеханических реле, а программа обработки данных вводилась с перфоленты. </a:t>
            </a:r>
          </a:p>
        </p:txBody>
      </p:sp>
      <p:pic>
        <p:nvPicPr>
          <p:cNvPr id="15365" name="Picture 11" descr="mark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000500"/>
            <a:ext cx="316865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642938" y="0"/>
            <a:ext cx="7643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latin typeface="Times New Roman" pitchFamily="18" charset="0"/>
                <a:cs typeface="Times New Roman" pitchFamily="18" charset="0"/>
              </a:rPr>
              <a:t>Colossus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и Mark-1   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000125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ЭВМ первого поколения</a:t>
            </a:r>
            <a:b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1946 – 1958 г.г.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6286500" cy="257175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Arial" pitchFamily="34" charset="0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Основной элемент –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электронная лампа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Из-за того, что высота стеклянной лампы - 7см, машины были огромных размеров. Каждые 7-8 мин. одна из ламп выходила из строя, а так как в компьютере их было 15 - 20 тысяч, то для поиска и замены поврежденной лампы требовалось очень много времени.</a:t>
            </a: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smtClean="0"/>
          </a:p>
        </p:txBody>
      </p:sp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285750" y="3929063"/>
            <a:ext cx="628650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	Ввод чисел в машины производился с помощью перфокарт, а программное управление осуществлялось, например в ENIAC, с помощью штекеров и наборных полей. Когда все лампы работали, инженерный персонал мог настроить ENIAC на какую-нибудь задачу, вручную изменив подключение 6 000 проводов. </a:t>
            </a:r>
          </a:p>
        </p:txBody>
      </p:sp>
      <p:pic>
        <p:nvPicPr>
          <p:cNvPr id="16390" name="Picture 11" descr="Рисунок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1071563"/>
            <a:ext cx="1335088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86250"/>
            <a:ext cx="192881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115300" cy="9398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Машины первого поколения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8501063" cy="21431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Машины этого поколения: «БЭСМ», «ENIAC», «МЭСМ», «IBM -701», «Стрела», «М-2», «М-3», «Урал», «Урал-2», «Минск-1», «Минск-12», «М-20». Эти машины занимали большую площадь и использовали много электроэнергии. </a:t>
            </a: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285750" y="3143250"/>
            <a:ext cx="3000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быстродействие не превышало 2—3 тыс. операций в секунду, оперативная память не превышала 2 Кб. </a:t>
            </a:r>
          </a:p>
        </p:txBody>
      </p:sp>
      <p:pic>
        <p:nvPicPr>
          <p:cNvPr id="7" name="Picture 3" descr="Eni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875" y="2571750"/>
            <a:ext cx="4892675" cy="3735388"/>
          </a:xfrm>
          <a:prstGeom prst="rect">
            <a:avLst/>
          </a:prstGeom>
          <a:ln>
            <a:solidFill>
              <a:schemeClr val="hlink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Второе поколение ЭВМ</a:t>
            </a:r>
          </a:p>
        </p:txBody>
      </p:sp>
      <p:pic>
        <p:nvPicPr>
          <p:cNvPr id="22531" name="Picture 4" descr="ЭВМ 2 поко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628775"/>
            <a:ext cx="6983413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ЭВМ второго поколения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1959 – 1967 г.г.</a:t>
            </a:r>
            <a:endParaRPr lang="ru-RU" sz="4000" dirty="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5572125" cy="485775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Основной элемент –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полупроводниковые транзисторы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b="1" dirty="0" smtClean="0">
                <a:latin typeface="Batang"/>
              </a:rPr>
              <a:t>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Первый транзистор способен был заменить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40 электронных ламп и работал с большой скоростью. </a:t>
            </a:r>
          </a:p>
          <a:p>
            <a:pPr indent="0" algn="just">
              <a:lnSpc>
                <a:spcPct val="8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качестве носителей информации использовались магнитные ленты и магнитные сердечники, появились высокопроизводительные устройства для работы с магнитными лентами, магнитные барабаны и первые магнитные диски.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Большое внимание начали уделять созданию системного программного обеспечения, компиляторов и средств ввода-вывода.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10" descr="tranz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1428750"/>
            <a:ext cx="1654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3832225"/>
            <a:ext cx="23574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00010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Машины второго поколения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3" y="2000250"/>
            <a:ext cx="3786218" cy="4357688"/>
          </a:xfrm>
        </p:spPr>
        <p:txBody>
          <a:bodyPr>
            <a:normAutofit/>
          </a:bodyPr>
          <a:lstStyle/>
          <a:p>
            <a:pPr marL="0" indent="0" defTabSz="895350">
              <a:lnSpc>
                <a:spcPct val="80000"/>
              </a:lnSpc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СССР в 1967 году вступила в строй наиболее мощная в Европе ЭВМ второго поколения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БЭСМ-6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(Быстродействующая Электронная Счетная Машина 6). Также в то же время были созданы ЭВМ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Минск-2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Урал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-14”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defTabSz="895350">
              <a:lnSpc>
                <a:spcPct val="80000"/>
              </a:lnSpc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Появление полупроводниковых элементов в электронных схемах существенно увеличило емкость оперативной памяти, надежность и быстродействие ЭВМ. Уменьшились размеры, масса и потребляемая мощность. </a:t>
            </a:r>
          </a:p>
          <a:p>
            <a:pPr marL="0" indent="0" defTabSz="895350">
              <a:lnSpc>
                <a:spcPct val="80000"/>
              </a:lnSpc>
              <a:buFont typeface="Arial" pitchFamily="34" charset="0"/>
              <a:buNone/>
            </a:pPr>
            <a:endParaRPr lang="ru-RU" sz="2000" dirty="0" smtClean="0"/>
          </a:p>
        </p:txBody>
      </p:sp>
      <p:pic>
        <p:nvPicPr>
          <p:cNvPr id="19461" name="Picture 11" descr="БЭСМ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8288" y="2071688"/>
            <a:ext cx="48926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285720" y="928670"/>
            <a:ext cx="8286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Машины предназначались для решения различных трудоемких научно-технических задач, а также для управления технологическими процессами в производстве. </a:t>
            </a: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CC"/>
                </a:solidFill>
              </a:rPr>
              <a:t>Счет с помощью предметов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500438" y="2725065"/>
            <a:ext cx="4929187" cy="3847207"/>
          </a:xfrm>
        </p:spPr>
        <p:txBody>
          <a:bodyPr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Например, у народов доколумбовой Америки был весьма развит узелковый счет. Более того, система узелков выполняла также роль своего рода хроник и летописей, имея достаточно сложную структуру. Однако, использование ее требовало хорошей тренировки памяти. </a:t>
            </a:r>
          </a:p>
        </p:txBody>
      </p:sp>
      <p:pic>
        <p:nvPicPr>
          <p:cNvPr id="6149" name="Рисунок 4" descr="ysel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286125"/>
            <a:ext cx="35718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Прямоугольник 5"/>
          <p:cNvSpPr>
            <a:spLocks noChangeArrowheads="1"/>
          </p:cNvSpPr>
          <p:nvPr/>
        </p:nvSpPr>
        <p:spPr bwMode="auto">
          <a:xfrm>
            <a:off x="500063" y="1285875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сделать процесс счета более удобным, первобытный человек начал использовать  вместо пальцев другие приспособления. Фиксация результатов счета производилась различными способами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нанесение насечек, счетные палочки, узелки и др.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Третье поколение ЭВМ</a:t>
            </a:r>
          </a:p>
        </p:txBody>
      </p:sp>
      <p:pic>
        <p:nvPicPr>
          <p:cNvPr id="23555" name="Picture 4" descr="ЭВМ 3 поко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12875"/>
            <a:ext cx="73152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ЭВМ третьего поколения</a:t>
            </a:r>
            <a:b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1968– 1974 г.г.</a:t>
            </a: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5643563" cy="142875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Основной элемент – </a:t>
            </a:r>
            <a:r>
              <a:rPr lang="ru-RU" sz="1700" i="1" smtClean="0">
                <a:latin typeface="Times New Roman" pitchFamily="18" charset="0"/>
                <a:cs typeface="Times New Roman" pitchFamily="18" charset="0"/>
              </a:rPr>
              <a:t>интегральная схема</a:t>
            </a: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None/>
            </a:pP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В 1958 году Роберт Нойс изобрел малую кремниевую интегральную схему, в которой на небольшой площади можно было размещать десятки транзисторов</a:t>
            </a:r>
            <a:endParaRPr lang="ru-RU" sz="1400" smtClean="0"/>
          </a:p>
        </p:txBody>
      </p:sp>
      <p:pic>
        <p:nvPicPr>
          <p:cNvPr id="20485" name="Picture 15" descr="Kris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857375"/>
            <a:ext cx="259238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214313" y="5286375"/>
            <a:ext cx="5357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57625"/>
            <a:ext cx="32146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Прямоугольник 7"/>
          <p:cNvSpPr>
            <a:spLocks noChangeArrowheads="1"/>
          </p:cNvSpPr>
          <p:nvPr/>
        </p:nvSpPr>
        <p:spPr bwMode="auto">
          <a:xfrm>
            <a:off x="142875" y="2357438"/>
            <a:ext cx="5643563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Одна ИС способна заменить десятки тысяч транзисторов. Один кристалл выполняет такую же работу, как и 30-ти тонный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Эниак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А компьютер с использованием ИС достигает производительности в 10 000 000 операций в секунд.</a:t>
            </a:r>
          </a:p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 конце 60-х годов появляется полупроводниковая память, которая и по сей день используется в персональных компьютерах в качестве оперативной </a:t>
            </a:r>
          </a:p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1964 г., фирма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IBM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объявила о создании  шести моделей семейства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IBM 360 (System360)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ставших первыми компьютерами третьего поколения.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4930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Машины третьего поколения</a:t>
            </a:r>
          </a:p>
        </p:txBody>
      </p:sp>
      <p:sp>
        <p:nvSpPr>
          <p:cNvPr id="21508" name="Прямоугольник 7"/>
          <p:cNvSpPr>
            <a:spLocks noChangeArrowheads="1"/>
          </p:cNvSpPr>
          <p:nvPr/>
        </p:nvSpPr>
        <p:spPr bwMode="auto">
          <a:xfrm>
            <a:off x="357158" y="1214422"/>
            <a:ext cx="564360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Машины третьего поколения имеют развитые операционные системы. Они обладают возможностями мультипрограммирования, т.е. одновременного выполнения нескольких программ. Многие задачи управления памятью, устройствами и ресурсами стала брать на себя операционная система или же непосредственно сама машина.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Примеры машин третьего поколения –  семейства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IBM-360, IBM-370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ЕС ЭВМ (Единая система ЭВМ), СМ ЭВМ (Семейство малых ЭВМ) и др. Быстродействие машин внутри семейства изменяется от нескольких десятков тысяч до миллионов операций в секунду. Емкость оперативной памяти достигает нескольких сотен тысяч слов.      </a:t>
            </a:r>
          </a:p>
        </p:txBody>
      </p:sp>
      <p:pic>
        <p:nvPicPr>
          <p:cNvPr id="21509" name="Picture 15" descr="Рисунок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500188"/>
            <a:ext cx="251936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6" descr="Рисунок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6075" y="4071938"/>
            <a:ext cx="244792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ЭВМ четвертого поколения</a:t>
            </a:r>
            <a:b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1975 – по настоящее время</a:t>
            </a: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75" cy="45259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Основной элемент –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большая интегральная схема.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начала 80-х, благодаря появлению персональных компьютеров, вычислительная техника становится массовой и общедоступной.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точки зрения структуры машины этого поколения представляют собой многопроцессорные и многомашинные комплексы, работающие на общую память и общее поле внешних устройств. Емкость оперативной памяти порядка 1 – 64 Мбайт.</a:t>
            </a:r>
          </a:p>
        </p:txBody>
      </p:sp>
      <p:pic>
        <p:nvPicPr>
          <p:cNvPr id="22533" name="Picture 26" descr="Рисунок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4572000"/>
            <a:ext cx="30241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5" descr="Рисунок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3" y="1928813"/>
            <a:ext cx="2735262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5572125" y="1571625"/>
            <a:ext cx="2786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«Эльбрус»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6000750" y="4286250"/>
            <a:ext cx="2357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«Макинтош»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 descr="П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3819525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928670"/>
          </a:xfrm>
        </p:spPr>
        <p:txBody>
          <a:bodyPr/>
          <a:lstStyle/>
          <a:p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Персональные компьютеры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285860"/>
            <a:ext cx="4972050" cy="2400300"/>
          </a:xfrm>
        </p:spPr>
        <p:txBody>
          <a:bodyPr>
            <a:normAutofit/>
          </a:bodyPr>
          <a:lstStyle/>
          <a:p>
            <a:pPr marL="273050" indent="0" algn="just">
              <a:lnSpc>
                <a:spcPct val="80000"/>
              </a:lnSpc>
              <a:buFont typeface="Arial" pitchFamily="34" charset="0"/>
              <a:buNone/>
            </a:pPr>
            <a:r>
              <a:rPr lang="ru-RU" sz="2300" dirty="0" smtClean="0">
                <a:latin typeface="Calibri" pitchFamily="34" charset="0"/>
              </a:rPr>
              <a:t>Современные персональные компьютеры компактны и обладают в тысячи раз большим быстродействием по сравнению с первыми персональными компьютерами (могут выполнять несколько миллиардов операций в секунду).</a:t>
            </a:r>
          </a:p>
        </p:txBody>
      </p:sp>
      <p:pic>
        <p:nvPicPr>
          <p:cNvPr id="23558" name="Picture 8" descr="ноутб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649663"/>
            <a:ext cx="41783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Прямоугольник 6"/>
          <p:cNvSpPr>
            <a:spLocks noChangeArrowheads="1"/>
          </p:cNvSpPr>
          <p:nvPr/>
        </p:nvSpPr>
        <p:spPr bwMode="auto">
          <a:xfrm>
            <a:off x="285750" y="3929063"/>
            <a:ext cx="435768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</a:rPr>
              <a:t>Ежегодно в мире производится почти 200 миллионов компьютеров, доступных по цене для массового потребителя. 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Большие компьютеры и суперкомпьютеры продолжают развиваться. Но теперь они уже не доминируют, как было раньше.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229600" cy="98107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Перспективы развития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компьютерной техники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4357694"/>
            <a:ext cx="5324475" cy="2000250"/>
          </a:xfrm>
        </p:spPr>
        <p:txBody>
          <a:bodyPr/>
          <a:lstStyle/>
          <a:p>
            <a:pPr indent="127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Примерно в 2020-2025 годах должны появиться молекулярные компьютеры, квантовые компьютеры, </a:t>
            </a:r>
            <a:r>
              <a:rPr lang="ru-RU" sz="2000" dirty="0" err="1" smtClean="0">
                <a:latin typeface="Calibri" pitchFamily="34" charset="0"/>
                <a:cs typeface="Times New Roman" pitchFamily="18" charset="0"/>
              </a:rPr>
              <a:t>биокомпьютеры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и оптические компьютеры. Компьютер будущего облегчит и упростит жизнь человека в десятки раз.</a:t>
            </a:r>
          </a:p>
        </p:txBody>
      </p:sp>
      <p:pic>
        <p:nvPicPr>
          <p:cNvPr id="24580" name="Picture 5" descr="co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357313"/>
            <a:ext cx="3451225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3851275" y="1643063"/>
            <a:ext cx="46497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Calibri" pitchFamily="34" charset="0"/>
                <a:cs typeface="Times New Roman" pitchFamily="18" charset="0"/>
              </a:rPr>
              <a:t>По словам учёных и исследователей, в ближайшем будущем персональные компьютеры кардинально изменятся, так как уже сегодня ведутся разработки новейших технологий, которые ранее никогда не применялись.</a:t>
            </a: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3929063"/>
            <a:ext cx="3071812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-285776"/>
            <a:ext cx="7543800" cy="12954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33CC"/>
                </a:solidFill>
              </a:rPr>
              <a:t>Компьютеры будущего</a:t>
            </a:r>
          </a:p>
        </p:txBody>
      </p:sp>
      <p:pic>
        <p:nvPicPr>
          <p:cNvPr id="24581" name="Picture 5" descr="http://pcterra.org/images/pro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00108"/>
            <a:ext cx="3857652" cy="29655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143380"/>
            <a:ext cx="8001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Компьютерная техника развивается с сумасшедшей скоростью и иногда очень сложно уследить или идти за ней в ногу. 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Но высокие </a:t>
            </a:r>
            <a:r>
              <a:rPr lang="ru-RU" dirty="0">
                <a:latin typeface="Calibri" pitchFamily="34" charset="0"/>
              </a:rPr>
              <a:t>технологии – это наше будущее и это успех всего человечества. На этом процесс развития далеко не остановлен.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Ежедневно </a:t>
            </a:r>
            <a:r>
              <a:rPr lang="ru-RU" dirty="0">
                <a:latin typeface="Calibri" pitchFamily="34" charset="0"/>
              </a:rPr>
              <a:t>выпускаются новые и более совершенны модели компьютерной техники. 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b="1" dirty="0" smtClean="0">
                <a:latin typeface="Calibri" pitchFamily="34" charset="0"/>
              </a:rPr>
              <a:t>А </a:t>
            </a:r>
            <a:r>
              <a:rPr lang="ru-RU" b="1" dirty="0">
                <a:latin typeface="Calibri" pitchFamily="34" charset="0"/>
              </a:rPr>
              <a:t>что будет через 100 лет?</a:t>
            </a:r>
            <a:r>
              <a:rPr lang="ru-RU" dirty="0">
                <a:latin typeface="Calibri" pitchFamily="34" charset="0"/>
              </a:rPr>
              <a:t> Даже подумать страшно</a:t>
            </a:r>
            <a:r>
              <a:rPr lang="ru-RU" dirty="0" smtClean="0">
                <a:latin typeface="Calibri" pitchFamily="34" charset="0"/>
              </a:rPr>
              <a:t>…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66" name="Group 70"/>
          <p:cNvGraphicFramePr>
            <a:graphicFrameLocks noGrp="1"/>
          </p:cNvGraphicFramePr>
          <p:nvPr>
            <p:ph idx="1"/>
          </p:nvPr>
        </p:nvGraphicFramePr>
        <p:xfrm>
          <a:off x="214283" y="1285859"/>
          <a:ext cx="8715435" cy="3717777"/>
        </p:xfrm>
        <a:graphic>
          <a:graphicData uri="http://schemas.openxmlformats.org/drawingml/2006/table">
            <a:tbl>
              <a:tblPr/>
              <a:tblGrid>
                <a:gridCol w="1245062"/>
                <a:gridCol w="1245062"/>
                <a:gridCol w="1245062"/>
                <a:gridCol w="1245062"/>
                <a:gridCol w="1417988"/>
                <a:gridCol w="1072137"/>
                <a:gridCol w="1245062"/>
              </a:tblGrid>
              <a:tr h="171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Поколе-ния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ЭВМ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Годы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исполь-зования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Габа-риты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Основ-ной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эле-мент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Надеж-ность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Произ-води-тель-ность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Носи-тели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инфор-мации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8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0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06" name="Text Box 71"/>
          <p:cNvSpPr txBox="1">
            <a:spLocks noChangeArrowheads="1"/>
          </p:cNvSpPr>
          <p:nvPr/>
        </p:nvSpPr>
        <p:spPr bwMode="auto">
          <a:xfrm>
            <a:off x="0" y="5734050"/>
            <a:ext cx="874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Пользуясь учебником, заполните таблицу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Прочитать материал учебника п. 1.1, ответить на контрольные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06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век до н.э.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25"/>
            <a:ext cx="8229600" cy="5329238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</a:pPr>
            <a:r>
              <a:rPr lang="ru-RU" sz="2800" smtClean="0"/>
              <a:t>В это время в Греции и Египте получил распространение абак, который позволил выполнять простые арифметические операции перемещением счетных элементов. В Китае абак называли – суанпан, в Японии соробан</a:t>
            </a:r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endParaRPr lang="ru-RU" smtClean="0"/>
          </a:p>
          <a:p>
            <a:pPr marL="0" indent="365125" eaLnBrk="1" hangingPunct="1">
              <a:buFont typeface="Wingdings" pitchFamily="2" charset="2"/>
              <a:buNone/>
            </a:pPr>
            <a:r>
              <a:rPr lang="ru-RU" smtClean="0"/>
              <a:t>.</a:t>
            </a:r>
          </a:p>
        </p:txBody>
      </p:sp>
      <p:pic>
        <p:nvPicPr>
          <p:cNvPr id="5124" name="Picture 4" descr="1112_cont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286125"/>
            <a:ext cx="320992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6"/>
          <p:cNvSpPr>
            <a:spLocks noChangeArrowheads="1"/>
          </p:cNvSpPr>
          <p:nvPr/>
        </p:nvSpPr>
        <p:spPr bwMode="auto">
          <a:xfrm>
            <a:off x="4286250" y="3214688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/>
              <a:t>	Абак — греческое слово и переводится как счетная доска. Идея его </a:t>
            </a:r>
            <a:r>
              <a:rPr lang="ru-RU" sz="2400" dirty="0" smtClean="0"/>
              <a:t>устройства </a:t>
            </a:r>
            <a:r>
              <a:rPr lang="ru-RU" sz="2400" dirty="0"/>
              <a:t>заключается в наличии специального </a:t>
            </a:r>
            <a:r>
              <a:rPr lang="ru-RU" sz="2400" dirty="0" err="1"/>
              <a:t>вычисли-тельного</a:t>
            </a:r>
            <a:r>
              <a:rPr lang="ru-RU" sz="2400" dirty="0"/>
              <a:t> поля, где по определенным правилам перемещают счетные </a:t>
            </a:r>
            <a:r>
              <a:rPr lang="ru-RU" sz="2400" dirty="0" err="1"/>
              <a:t>эле-менты</a:t>
            </a:r>
            <a:r>
              <a:rPr lang="ru-RU" sz="24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мраморные сч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376872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счеты"/>
          <p:cNvPicPr>
            <a:picLocks noChangeAspect="1" noChangeArrowheads="1"/>
          </p:cNvPicPr>
          <p:nvPr/>
        </p:nvPicPr>
        <p:blipFill>
          <a:blip r:embed="rId3" cstate="print"/>
          <a:srcRect l="19771" t="3778" r="20708" b="5499"/>
          <a:stretch>
            <a:fillRect/>
          </a:stretch>
        </p:blipFill>
        <p:spPr bwMode="auto">
          <a:xfrm>
            <a:off x="5214942" y="1428736"/>
            <a:ext cx="256166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857224" y="214290"/>
            <a:ext cx="6551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33CC"/>
                </a:solidFill>
              </a:rPr>
              <a:t>Рубеж </a:t>
            </a:r>
            <a:r>
              <a:rPr lang="en-US" sz="4000" b="1" dirty="0">
                <a:solidFill>
                  <a:srgbClr val="0033CC"/>
                </a:solidFill>
              </a:rPr>
              <a:t>XVI – XVII </a:t>
            </a:r>
            <a:r>
              <a:rPr lang="ru-RU" sz="4000" b="1" dirty="0">
                <a:solidFill>
                  <a:srgbClr val="0033CC"/>
                </a:solidFill>
              </a:rPr>
              <a:t>веков</a:t>
            </a:r>
          </a:p>
        </p:txBody>
      </p:sp>
      <p:sp>
        <p:nvSpPr>
          <p:cNvPr id="6149" name="Заголовок 6"/>
          <p:cNvSpPr>
            <a:spLocks noGrp="1"/>
          </p:cNvSpPr>
          <p:nvPr>
            <p:ph type="title"/>
          </p:nvPr>
        </p:nvSpPr>
        <p:spPr>
          <a:xfrm>
            <a:off x="285720" y="714356"/>
            <a:ext cx="7543800" cy="928687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Абак заменили счётами.</a:t>
            </a:r>
          </a:p>
        </p:txBody>
      </p:sp>
      <p:pic>
        <p:nvPicPr>
          <p:cNvPr id="6" name="Picture 4" descr="J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636"/>
            <a:ext cx="46863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214414" y="4286256"/>
            <a:ext cx="290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Абак (</a:t>
            </a:r>
            <a:r>
              <a:rPr lang="en-US" sz="2000" b="1" dirty="0"/>
              <a:t>V-IV </a:t>
            </a:r>
            <a:r>
              <a:rPr lang="ru-RU" sz="2000" b="1" dirty="0"/>
              <a:t>век до н.э.)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071538" y="6143644"/>
            <a:ext cx="33670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Японские счеты </a:t>
            </a:r>
            <a:r>
              <a:rPr lang="ru-RU" sz="2000" b="1" dirty="0" err="1"/>
              <a:t>соробан</a:t>
            </a:r>
            <a:endParaRPr lang="ru-RU" sz="2000" b="1" dirty="0"/>
          </a:p>
        </p:txBody>
      </p:sp>
      <p:pic>
        <p:nvPicPr>
          <p:cNvPr id="9" name="Picture 3" descr="Суан-па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429132"/>
            <a:ext cx="2211372" cy="1628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500694" y="6215082"/>
            <a:ext cx="35036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Китайские счеты </a:t>
            </a:r>
            <a:r>
              <a:rPr lang="ru-RU" sz="2000" b="1" dirty="0" err="1"/>
              <a:t>суан-пан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3500438"/>
          <a:ext cx="8429625" cy="973138"/>
        </p:xfrm>
        <a:graphic>
          <a:graphicData uri="http://schemas.openxmlformats.org/drawingml/2006/table">
            <a:tbl>
              <a:tblPr/>
              <a:tblGrid>
                <a:gridCol w="1263650"/>
                <a:gridCol w="1323975"/>
                <a:gridCol w="1819275"/>
                <a:gridCol w="4022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Изобретатель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и функции устройства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век до н.э.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простых арифметических операций простым перемещением счетных элементов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57188" y="1928813"/>
            <a:ext cx="7543800" cy="1000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9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Внесем записи в таблицу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6635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Начало </a:t>
            </a:r>
            <a:r>
              <a:rPr lang="en-US" smtClean="0">
                <a:solidFill>
                  <a:srgbClr val="0033CC"/>
                </a:solidFill>
              </a:rPr>
              <a:t>XVII</a:t>
            </a:r>
            <a:r>
              <a:rPr lang="ru-RU" smtClean="0">
                <a:solidFill>
                  <a:srgbClr val="0033CC"/>
                </a:solidFill>
              </a:rPr>
              <a:t> века</a:t>
            </a:r>
          </a:p>
        </p:txBody>
      </p:sp>
      <p:pic>
        <p:nvPicPr>
          <p:cNvPr id="8196" name="Picture 5" descr="Неп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785794"/>
            <a:ext cx="33623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Прямоугольник 7"/>
          <p:cNvSpPr>
            <a:spLocks noChangeArrowheads="1"/>
          </p:cNvSpPr>
          <p:nvPr/>
        </p:nvSpPr>
        <p:spPr bwMode="auto">
          <a:xfrm>
            <a:off x="285750" y="4714884"/>
            <a:ext cx="85725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50" b="1" dirty="0"/>
              <a:t>Джон Непер </a:t>
            </a:r>
            <a:r>
              <a:rPr lang="ru-RU" sz="1450" dirty="0"/>
              <a:t>заметил, что умножение и деление чисел может быть выполнено сложением и вычитанием, соответственно, логарифмов этих чисел. Введенные в 1614 г. Дж. Непером логарифмы оказали революционизирующее влияние на все последующее развитие счета, чему в значительной степени способствовало появление целого ряда логарифмических </a:t>
            </a:r>
            <a:r>
              <a:rPr lang="ru-RU" sz="1450" dirty="0" smtClean="0"/>
              <a:t>таблиц. Однако</a:t>
            </a:r>
            <a:r>
              <a:rPr lang="ru-RU" sz="1450" dirty="0"/>
              <a:t>, в практической работе использование логарифмических таблиц имеет ряд неудобств, поэтому Дж. Непер в качестве альтернативного метода предложил специальные счетные палочки (названные впоследствии палочками Непера), позволявшие производить операции умножения и деления непосредственно над исходными числами. </a:t>
            </a:r>
          </a:p>
        </p:txBody>
      </p:sp>
      <p:pic>
        <p:nvPicPr>
          <p:cNvPr id="7" name="Рисунок 4" descr="palne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56" y="1357298"/>
            <a:ext cx="464343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5"/>
          <p:cNvSpPr>
            <a:spLocks noChangeArrowheads="1"/>
          </p:cNvSpPr>
          <p:nvPr/>
        </p:nvSpPr>
        <p:spPr bwMode="auto">
          <a:xfrm>
            <a:off x="5735660" y="4214818"/>
            <a:ext cx="1979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Палочки Непера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8" descr="1258-f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357298"/>
            <a:ext cx="3805826" cy="295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9ac61eb24d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4321175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428728" y="357166"/>
            <a:ext cx="53578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/>
              <a:t>Логарифмическая линейка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286256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Действительные числа могут быть представлены интервалами длины на линейке, и это легло в основу вычислений с помощью </a:t>
            </a:r>
            <a:r>
              <a:rPr lang="ru-RU" b="1" dirty="0" smtClean="0"/>
              <a:t>логарифмической линейки</a:t>
            </a:r>
            <a:r>
              <a:rPr lang="ru-RU" dirty="0" smtClean="0"/>
              <a:t>, что позволило выполнять умножение и деление намного быстрее. Логарифмические линейки использовались несколькими поколениями инженеров и других профессионалов, вплоть до появления карманных калькуляторов. Инженеры программы «Аполлон» отправили человека на Луну, выполнив на логарифмических линейках все вычисления, многие из которых требовали точности в 3 - 4 знака.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543800" cy="9286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33CC"/>
                </a:solidFill>
              </a:rPr>
              <a:t>1642 год</a:t>
            </a:r>
            <a:r>
              <a:rPr lang="ru-RU" smtClean="0"/>
              <a:t> </a:t>
            </a:r>
          </a:p>
        </p:txBody>
      </p:sp>
      <p:pic>
        <p:nvPicPr>
          <p:cNvPr id="9219" name="Picture 4" descr="PascalineRe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1285875"/>
            <a:ext cx="4418013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0_155a5_e1e565af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928688"/>
            <a:ext cx="38354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285750" y="5786438"/>
            <a:ext cx="374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Блез Паскаль</a:t>
            </a: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4357688" y="4429125"/>
            <a:ext cx="45720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900" b="1"/>
              <a:t>Машина Паскаля</a:t>
            </a:r>
            <a:r>
              <a:rPr lang="ru-RU" sz="1900"/>
              <a:t> осуществляла сложение чисел на специальных дисках-колесиках. Десятичные цифры пятизначного числа задавались поворотами дисков, на которых были нанесены цифровые деления. Результат читался в окошечках.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298</TotalTime>
  <Words>1847</Words>
  <Application>Microsoft Office PowerPoint</Application>
  <PresentationFormat>Экран (4:3)</PresentationFormat>
  <Paragraphs>233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Сеть</vt:lpstr>
      <vt:lpstr>История развития вычислительной техники</vt:lpstr>
      <vt:lpstr>Первое счетное средство</vt:lpstr>
      <vt:lpstr>Счет с помощью предметов</vt:lpstr>
      <vt:lpstr>V век до н.э.</vt:lpstr>
      <vt:lpstr>Абак заменили счётами.</vt:lpstr>
      <vt:lpstr>Презентация PowerPoint</vt:lpstr>
      <vt:lpstr>Начало XVII века</vt:lpstr>
      <vt:lpstr>Презентация PowerPoint</vt:lpstr>
      <vt:lpstr>1642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Начало XIX века</vt:lpstr>
      <vt:lpstr>Внесем записи в таблицу</vt:lpstr>
      <vt:lpstr>1820 – 1856 годы</vt:lpstr>
      <vt:lpstr>Презентация PowerPoint</vt:lpstr>
      <vt:lpstr>Внесем записи в таблицу</vt:lpstr>
      <vt:lpstr> Первый статистический табулятор был построен американцем Германом Холлеритом, с целью ускорить обработку результатов переписи населения, которая проводилась в США в 1890 г. В 1897 г. Холлерит организовал фирму, которая в дальнейшем стала называться IBM.  </vt:lpstr>
      <vt:lpstr>Презентация PowerPoint</vt:lpstr>
      <vt:lpstr>Компьютерная Эпоха </vt:lpstr>
      <vt:lpstr>Первое поколение ЭВМ</vt:lpstr>
      <vt:lpstr>Презентация PowerPoint</vt:lpstr>
      <vt:lpstr>ЭВМ первого поколения 1946 – 1958 г.г.</vt:lpstr>
      <vt:lpstr>Машины первого поколения</vt:lpstr>
      <vt:lpstr>Второе поколение ЭВМ</vt:lpstr>
      <vt:lpstr>ЭВМ второго поколения 1959 – 1967 г.г.</vt:lpstr>
      <vt:lpstr>Машины второго поколения</vt:lpstr>
      <vt:lpstr>Третье поколение ЭВМ</vt:lpstr>
      <vt:lpstr>ЭВМ третьего поколения 1968– 1974 г.г.</vt:lpstr>
      <vt:lpstr>Машины третьего поколения</vt:lpstr>
      <vt:lpstr>ЭВМ четвертого поколения 1975 – по настоящее время</vt:lpstr>
      <vt:lpstr>Персональные компьютеры</vt:lpstr>
      <vt:lpstr>Перспективы развития компьютерной техники</vt:lpstr>
      <vt:lpstr>Компьютеры будущего</vt:lpstr>
      <vt:lpstr>Презентация PowerPoint</vt:lpstr>
      <vt:lpstr>Домашнее задание</vt:lpstr>
    </vt:vector>
  </TitlesOfParts>
  <Company>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вычислительной техники</dc:title>
  <dc:creator>comp</dc:creator>
  <cp:lastModifiedBy>Владимир</cp:lastModifiedBy>
  <cp:revision>32</cp:revision>
  <dcterms:created xsi:type="dcterms:W3CDTF">2010-09-08T02:31:28Z</dcterms:created>
  <dcterms:modified xsi:type="dcterms:W3CDTF">2019-01-09T02:56:59Z</dcterms:modified>
</cp:coreProperties>
</file>