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7" r:id="rId2"/>
    <p:sldId id="264" r:id="rId3"/>
    <p:sldId id="266" r:id="rId4"/>
    <p:sldId id="268" r:id="rId5"/>
    <p:sldId id="275" r:id="rId6"/>
    <p:sldId id="274" r:id="rId7"/>
    <p:sldId id="269" r:id="rId8"/>
    <p:sldId id="270" r:id="rId9"/>
    <p:sldId id="276" r:id="rId10"/>
    <p:sldId id="278" r:id="rId11"/>
    <p:sldId id="262" r:id="rId12"/>
    <p:sldId id="279" r:id="rId13"/>
    <p:sldId id="265"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248" autoAdjust="0"/>
    <p:restoredTop sz="90895" autoAdjust="0"/>
  </p:normalViewPr>
  <p:slideViewPr>
    <p:cSldViewPr>
      <p:cViewPr>
        <p:scale>
          <a:sx n="69" d="100"/>
          <a:sy n="69" d="100"/>
        </p:scale>
        <p:origin x="-928" y="-48"/>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AFA2E67-B410-4884-8465-FB8397DAB757}" type="datetimeFigureOut">
              <a:rPr lang="ru-RU" smtClean="0"/>
              <a:pPr/>
              <a:t>09.01.2019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5BB68D7-9FC0-420B-B013-A1A27B86F268}"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ransition advTm="3603">
    <p:strips/>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1AFA2E67-B410-4884-8465-FB8397DAB757}" type="datetimeFigureOut">
              <a:rPr lang="ru-RU" smtClean="0"/>
              <a:pPr/>
              <a:t>09.01.2019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5BB68D7-9FC0-420B-B013-A1A27B86F268}" type="slidenum">
              <a:rPr lang="ru-RU" smtClean="0"/>
              <a:pPr/>
              <a:t>‹#›</a:t>
            </a:fld>
            <a:endParaRPr lang="ru-RU"/>
          </a:p>
        </p:txBody>
      </p:sp>
    </p:spTree>
  </p:cSld>
  <p:clrMapOvr>
    <a:masterClrMapping/>
  </p:clrMapOvr>
  <p:transition advTm="3603">
    <p:strips/>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AFA2E67-B410-4884-8465-FB8397DAB757}" type="datetimeFigureOut">
              <a:rPr lang="ru-RU" smtClean="0"/>
              <a:pPr/>
              <a:t>09.01.2019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5BB68D7-9FC0-420B-B013-A1A27B86F268}" type="slidenum">
              <a:rPr lang="ru-RU" smtClean="0"/>
              <a:pPr/>
              <a:t>‹#›</a:t>
            </a:fld>
            <a:endParaRPr lang="ru-RU"/>
          </a:p>
        </p:txBody>
      </p:sp>
    </p:spTree>
  </p:cSld>
  <p:clrMapOvr>
    <a:masterClrMapping/>
  </p:clrMapOvr>
  <p:transition advTm="3603">
    <p:strips/>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AFA2E67-B410-4884-8465-FB8397DAB757}" type="datetimeFigureOut">
              <a:rPr lang="ru-RU" smtClean="0"/>
              <a:pPr/>
              <a:t>09.01.2019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5BB68D7-9FC0-420B-B013-A1A27B86F268}"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ransition advTm="3603">
    <p:strips/>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AFA2E67-B410-4884-8465-FB8397DAB757}" type="datetimeFigureOut">
              <a:rPr lang="ru-RU" smtClean="0"/>
              <a:pPr/>
              <a:t>09.01.2019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5BB68D7-9FC0-420B-B013-A1A27B86F268}" type="slidenum">
              <a:rPr lang="ru-RU" smtClean="0"/>
              <a:pPr/>
              <a:t>‹#›</a:t>
            </a:fld>
            <a:endParaRPr lang="ru-RU"/>
          </a:p>
        </p:txBody>
      </p:sp>
    </p:spTree>
  </p:cSld>
  <p:clrMapOvr>
    <a:masterClrMapping/>
  </p:clrMapOvr>
  <p:transition advTm="3603">
    <p:strips/>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AFA2E67-B410-4884-8465-FB8397DAB757}" type="datetimeFigureOut">
              <a:rPr lang="ru-RU" smtClean="0"/>
              <a:pPr/>
              <a:t>09.01.2019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5BB68D7-9FC0-420B-B013-A1A27B86F268}"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ransition advTm="3603">
    <p:strips/>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AFA2E67-B410-4884-8465-FB8397DAB757}" type="datetimeFigureOut">
              <a:rPr lang="ru-RU" smtClean="0"/>
              <a:pPr/>
              <a:t>09.01.2019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5BB68D7-9FC0-420B-B013-A1A27B86F268}"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ransition advTm="3603">
    <p:strips/>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AFA2E67-B410-4884-8465-FB8397DAB757}" type="datetimeFigureOut">
              <a:rPr lang="ru-RU" smtClean="0"/>
              <a:pPr/>
              <a:t>09.01.2019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5BB68D7-9FC0-420B-B013-A1A27B86F268}" type="slidenum">
              <a:rPr lang="ru-RU" smtClean="0"/>
              <a:pPr/>
              <a:t>‹#›</a:t>
            </a:fld>
            <a:endParaRPr lang="ru-RU"/>
          </a:p>
        </p:txBody>
      </p:sp>
    </p:spTree>
  </p:cSld>
  <p:clrMapOvr>
    <a:masterClrMapping/>
  </p:clrMapOvr>
  <p:transition advTm="3603">
    <p:strips/>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FA2E67-B410-4884-8465-FB8397DAB757}" type="datetimeFigureOut">
              <a:rPr lang="ru-RU" smtClean="0"/>
              <a:pPr/>
              <a:t>09.01.2019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45BB68D7-9FC0-420B-B013-A1A27B86F268}" type="slidenum">
              <a:rPr lang="ru-RU" smtClean="0"/>
              <a:pPr/>
              <a:t>‹#›</a:t>
            </a:fld>
            <a:endParaRPr lang="ru-RU"/>
          </a:p>
        </p:txBody>
      </p:sp>
    </p:spTree>
  </p:cSld>
  <p:clrMapOvr>
    <a:masterClrMapping/>
  </p:clrMapOvr>
  <p:transition advTm="3603">
    <p:strips/>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AFA2E67-B410-4884-8465-FB8397DAB757}" type="datetimeFigureOut">
              <a:rPr lang="ru-RU" smtClean="0"/>
              <a:pPr/>
              <a:t>09.01.2019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5BB68D7-9FC0-420B-B013-A1A27B86F268}" type="slidenum">
              <a:rPr lang="ru-RU" smtClean="0"/>
              <a:pPr/>
              <a:t>‹#›</a:t>
            </a:fld>
            <a:endParaRPr lang="ru-RU"/>
          </a:p>
        </p:txBody>
      </p:sp>
    </p:spTree>
  </p:cSld>
  <p:clrMapOvr>
    <a:masterClrMapping/>
  </p:clrMapOvr>
  <p:transition advTm="3603">
    <p:strips/>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AFA2E67-B410-4884-8465-FB8397DAB757}" type="datetimeFigureOut">
              <a:rPr lang="ru-RU" smtClean="0"/>
              <a:pPr/>
              <a:t>09.01.2019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5BB68D7-9FC0-420B-B013-A1A27B86F268}"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ransition advTm="3603">
    <p:strips/>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1AFA2E67-B410-4884-8465-FB8397DAB757}" type="datetimeFigureOut">
              <a:rPr lang="ru-RU" smtClean="0"/>
              <a:pPr/>
              <a:t>09.01.2019</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45BB68D7-9FC0-420B-B013-A1A27B86F2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advTm="3603">
    <p:strips/>
  </p:transition>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3"/>
          </p:nvPr>
        </p:nvSpPr>
        <p:spPr>
          <a:xfrm>
            <a:off x="323528" y="404664"/>
            <a:ext cx="8568952" cy="5976664"/>
          </a:xfrm>
        </p:spPr>
        <p:txBody>
          <a:bodyPr>
            <a:normAutofit lnSpcReduction="10000"/>
          </a:bodyPr>
          <a:lstStyle/>
          <a:p>
            <a:pPr lvl="1">
              <a:buNone/>
            </a:pPr>
            <a:r>
              <a:rPr lang="ru-RU" sz="2400" b="1" dirty="0" smtClean="0">
                <a:latin typeface="Times New Roman" pitchFamily="18" charset="0"/>
                <a:cs typeface="Times New Roman" pitchFamily="18" charset="0"/>
              </a:rPr>
              <a:t>                          </a:t>
            </a:r>
          </a:p>
          <a:p>
            <a:pPr lvl="1">
              <a:buNone/>
            </a:pPr>
            <a:r>
              <a:rPr lang="ru-RU" sz="2400" b="1" dirty="0" smtClean="0">
                <a:latin typeface="Times New Roman" pitchFamily="18" charset="0"/>
                <a:cs typeface="Times New Roman" pitchFamily="18" charset="0"/>
              </a:rPr>
              <a:t>                          Исследовательский проект</a:t>
            </a:r>
          </a:p>
          <a:p>
            <a:pPr>
              <a:buNone/>
            </a:pPr>
            <a:r>
              <a:rPr lang="ru-RU" sz="2400" b="1" dirty="0" smtClean="0">
                <a:latin typeface="Times New Roman" pitchFamily="18" charset="0"/>
                <a:cs typeface="Times New Roman" pitchFamily="18" charset="0"/>
              </a:rPr>
              <a:t>                                                 на тему </a:t>
            </a:r>
          </a:p>
          <a:p>
            <a:pPr>
              <a:buNone/>
            </a:pPr>
            <a:r>
              <a:rPr lang="ru-RU" sz="3200" dirty="0" smtClean="0">
                <a:solidFill>
                  <a:srgbClr val="006600"/>
                </a:solidFill>
                <a:latin typeface="Times New Roman" pitchFamily="18" charset="0"/>
                <a:cs typeface="Times New Roman" pitchFamily="18" charset="0"/>
              </a:rPr>
              <a:t>        </a:t>
            </a:r>
            <a:r>
              <a:rPr lang="ru-RU" sz="3200" b="1" dirty="0" smtClean="0">
                <a:solidFill>
                  <a:srgbClr val="006600"/>
                </a:solidFill>
                <a:latin typeface="Times New Roman" pitchFamily="18" charset="0"/>
                <a:cs typeface="Times New Roman" pitchFamily="18" charset="0"/>
              </a:rPr>
              <a:t> «ВЛИЯНИЕ СОТОВОГО ТЕЛЕФОНА </a:t>
            </a:r>
          </a:p>
          <a:p>
            <a:pPr>
              <a:buNone/>
            </a:pPr>
            <a:r>
              <a:rPr lang="ru-RU" sz="3200" b="1" dirty="0" smtClean="0">
                <a:solidFill>
                  <a:srgbClr val="006600"/>
                </a:solidFill>
                <a:latin typeface="Times New Roman" pitchFamily="18" charset="0"/>
                <a:cs typeface="Times New Roman" pitchFamily="18" charset="0"/>
              </a:rPr>
              <a:t>                 НА ЗДОРОВЬЕ ЧЕЛОВЕКА»  </a:t>
            </a:r>
          </a:p>
          <a:p>
            <a:pPr>
              <a:buNone/>
            </a:pPr>
            <a:endParaRPr lang="ru-RU" dirty="0" smtClean="0">
              <a:latin typeface="Times New Roman" pitchFamily="18" charset="0"/>
              <a:cs typeface="Times New Roman" pitchFamily="18" charset="0"/>
            </a:endParaRPr>
          </a:p>
          <a:p>
            <a:pPr algn="r">
              <a:buNone/>
            </a:pP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Выполнил: ученик </a:t>
            </a:r>
            <a:r>
              <a:rPr lang="ru-RU" b="1" dirty="0" smtClean="0">
                <a:latin typeface="Times New Roman" pitchFamily="18" charset="0"/>
                <a:cs typeface="Times New Roman" pitchFamily="18" charset="0"/>
              </a:rPr>
              <a:t>4 «А» класса</a:t>
            </a:r>
          </a:p>
          <a:p>
            <a:pPr algn="r">
              <a:buNone/>
            </a:pPr>
            <a:r>
              <a:rPr lang="ru-RU" b="1"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МБОУ «СОШ № 14»</a:t>
            </a:r>
          </a:p>
          <a:p>
            <a:pPr algn="r">
              <a:buNone/>
            </a:pPr>
            <a:r>
              <a:rPr lang="ru-RU" b="1" dirty="0" smtClean="0">
                <a:latin typeface="Times New Roman" pitchFamily="18" charset="0"/>
                <a:cs typeface="Times New Roman" pitchFamily="18" charset="0"/>
              </a:rPr>
              <a:t> г. Сергиева Посада</a:t>
            </a:r>
            <a:endParaRPr lang="ru-RU" b="1" dirty="0" smtClean="0">
              <a:latin typeface="Times New Roman" pitchFamily="18" charset="0"/>
              <a:cs typeface="Times New Roman" pitchFamily="18" charset="0"/>
            </a:endParaRPr>
          </a:p>
          <a:p>
            <a:pPr algn="r">
              <a:buNone/>
            </a:pPr>
            <a:r>
              <a:rPr lang="ru-RU" b="1" dirty="0" smtClean="0">
                <a:latin typeface="Times New Roman" pitchFamily="18" charset="0"/>
                <a:cs typeface="Times New Roman" pitchFamily="18" charset="0"/>
              </a:rPr>
              <a:t>                                                                  Кривошеев </a:t>
            </a:r>
            <a:r>
              <a:rPr lang="ru-RU" b="1" dirty="0" smtClean="0">
                <a:latin typeface="Times New Roman" pitchFamily="18" charset="0"/>
                <a:cs typeface="Times New Roman" pitchFamily="18" charset="0"/>
              </a:rPr>
              <a:t>Кирилл</a:t>
            </a:r>
          </a:p>
          <a:p>
            <a:pPr algn="r">
              <a:buNone/>
            </a:pPr>
            <a:r>
              <a:rPr lang="ru-RU" b="1" dirty="0" smtClean="0">
                <a:latin typeface="Times New Roman" pitchFamily="18" charset="0"/>
                <a:cs typeface="Times New Roman" pitchFamily="18" charset="0"/>
              </a:rPr>
              <a:t>Учитель: Горечуха Ирина Викторовна</a:t>
            </a:r>
          </a:p>
          <a:p>
            <a:pPr algn="r">
              <a:buNone/>
            </a:pPr>
            <a:endParaRPr lang="ru-RU" b="1" dirty="0">
              <a:latin typeface="Times New Roman" pitchFamily="18" charset="0"/>
              <a:cs typeface="Times New Roman" pitchFamily="18" charset="0"/>
            </a:endParaRPr>
          </a:p>
          <a:p>
            <a:pPr algn="ctr">
              <a:buNone/>
            </a:pPr>
            <a:r>
              <a:rPr lang="ru-RU" b="1" dirty="0" smtClean="0">
                <a:latin typeface="Times New Roman" pitchFamily="18" charset="0"/>
                <a:cs typeface="Times New Roman" pitchFamily="18" charset="0"/>
              </a:rPr>
              <a:t>2018</a:t>
            </a:r>
          </a:p>
          <a:p>
            <a:pPr algn="r">
              <a:buNone/>
            </a:pPr>
            <a:endParaRPr lang="ru-RU" b="1" dirty="0">
              <a:latin typeface="Times New Roman" pitchFamily="18" charset="0"/>
              <a:cs typeface="Times New Roman" pitchFamily="18" charset="0"/>
            </a:endParaRPr>
          </a:p>
        </p:txBody>
      </p:sp>
    </p:spTree>
  </p:cSld>
  <p:clrMapOvr>
    <a:masterClrMapping/>
  </p:clrMapOvr>
  <p:transition advTm="3603">
    <p:strip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3"/>
          </p:nvPr>
        </p:nvSpPr>
        <p:spPr>
          <a:xfrm>
            <a:off x="251520" y="332656"/>
            <a:ext cx="8640960" cy="6264696"/>
          </a:xfrm>
        </p:spPr>
        <p:txBody>
          <a:bodyPr>
            <a:normAutofit lnSpcReduction="10000"/>
          </a:bodyPr>
          <a:lstStyle/>
          <a:p>
            <a:pPr>
              <a:buNone/>
            </a:pPr>
            <a:r>
              <a:rPr lang="ru-RU" sz="2000" dirty="0" smtClean="0">
                <a:latin typeface="Times New Roman" pitchFamily="18" charset="0"/>
                <a:cs typeface="Times New Roman" pitchFamily="18" charset="0"/>
              </a:rPr>
              <a:t>                                                          </a:t>
            </a:r>
            <a:r>
              <a:rPr lang="ru-RU" sz="2000" b="1" dirty="0" smtClean="0">
                <a:solidFill>
                  <a:srgbClr val="006600"/>
                </a:solidFill>
                <a:latin typeface="Times New Roman" pitchFamily="18" charset="0"/>
                <a:cs typeface="Times New Roman" pitchFamily="18" charset="0"/>
              </a:rPr>
              <a:t>Опыт</a:t>
            </a:r>
          </a:p>
          <a:p>
            <a:pPr>
              <a:buNone/>
            </a:pPr>
            <a:r>
              <a:rPr lang="ru-RU" sz="2000" b="1" dirty="0" smtClean="0">
                <a:solidFill>
                  <a:srgbClr val="006600"/>
                </a:solidFill>
                <a:latin typeface="Times New Roman" pitchFamily="18" charset="0"/>
                <a:cs typeface="Times New Roman" pitchFamily="18" charset="0"/>
              </a:rPr>
              <a:t>                  «Влияние сотового телефона на живой организм»</a:t>
            </a:r>
          </a:p>
          <a:p>
            <a:pPr>
              <a:buNone/>
            </a:pPr>
            <a:endParaRPr lang="ru-RU" sz="2000" b="1" dirty="0" smtClean="0">
              <a:solidFill>
                <a:srgbClr val="006600"/>
              </a:solidFill>
              <a:latin typeface="Times New Roman" pitchFamily="18" charset="0"/>
              <a:cs typeface="Times New Roman" pitchFamily="18" charset="0"/>
            </a:endParaRPr>
          </a:p>
          <a:p>
            <a:pPr>
              <a:buNone/>
            </a:pPr>
            <a:endParaRPr lang="ru-RU" sz="2000" b="1" dirty="0" smtClean="0">
              <a:solidFill>
                <a:srgbClr val="006600"/>
              </a:solidFill>
              <a:latin typeface="Times New Roman" pitchFamily="18" charset="0"/>
              <a:cs typeface="Times New Roman" pitchFamily="18" charset="0"/>
            </a:endParaRPr>
          </a:p>
          <a:p>
            <a:pPr>
              <a:buNone/>
            </a:pPr>
            <a:endParaRPr lang="ru-RU" sz="2000" b="1" dirty="0" smtClean="0">
              <a:solidFill>
                <a:srgbClr val="006600"/>
              </a:solidFill>
              <a:latin typeface="Times New Roman" pitchFamily="18" charset="0"/>
              <a:cs typeface="Times New Roman" pitchFamily="18" charset="0"/>
            </a:endParaRPr>
          </a:p>
          <a:p>
            <a:pPr>
              <a:buNone/>
            </a:pPr>
            <a:endParaRPr lang="ru-RU" sz="2000" b="1" dirty="0" smtClean="0">
              <a:solidFill>
                <a:srgbClr val="006600"/>
              </a:solidFill>
              <a:latin typeface="Times New Roman" pitchFamily="18" charset="0"/>
              <a:cs typeface="Times New Roman" pitchFamily="18" charset="0"/>
            </a:endParaRPr>
          </a:p>
          <a:p>
            <a:pPr>
              <a:buNone/>
            </a:pPr>
            <a:endParaRPr lang="ru-RU" sz="2000" b="1" dirty="0" smtClean="0">
              <a:solidFill>
                <a:srgbClr val="006600"/>
              </a:solidFill>
              <a:latin typeface="Times New Roman" pitchFamily="18" charset="0"/>
              <a:cs typeface="Times New Roman" pitchFamily="18" charset="0"/>
            </a:endParaRPr>
          </a:p>
          <a:p>
            <a:pPr>
              <a:buNone/>
            </a:pPr>
            <a:endParaRPr lang="ru-RU" sz="2000" b="1" dirty="0" smtClean="0">
              <a:solidFill>
                <a:srgbClr val="006600"/>
              </a:solidFill>
              <a:latin typeface="Times New Roman" pitchFamily="18" charset="0"/>
              <a:cs typeface="Times New Roman" pitchFamily="18" charset="0"/>
            </a:endParaRPr>
          </a:p>
          <a:p>
            <a:pPr>
              <a:buNone/>
            </a:pPr>
            <a:endParaRPr lang="ru-RU" sz="2000" b="1" dirty="0" smtClean="0">
              <a:solidFill>
                <a:srgbClr val="006600"/>
              </a:solidFill>
              <a:latin typeface="Times New Roman" pitchFamily="18" charset="0"/>
              <a:cs typeface="Times New Roman" pitchFamily="18" charset="0"/>
            </a:endParaRPr>
          </a:p>
          <a:p>
            <a:pPr>
              <a:buNone/>
            </a:pPr>
            <a:endParaRPr lang="ru-RU" sz="2000" b="1" dirty="0" smtClean="0">
              <a:solidFill>
                <a:srgbClr val="006600"/>
              </a:solidFill>
              <a:latin typeface="Times New Roman" pitchFamily="18" charset="0"/>
              <a:cs typeface="Times New Roman" pitchFamily="18" charset="0"/>
            </a:endParaRPr>
          </a:p>
          <a:p>
            <a:pPr>
              <a:buNone/>
            </a:pPr>
            <a:endParaRPr lang="ru-RU" sz="2000" b="1" dirty="0" smtClean="0">
              <a:solidFill>
                <a:srgbClr val="006600"/>
              </a:solidFill>
              <a:latin typeface="Times New Roman" pitchFamily="18" charset="0"/>
              <a:cs typeface="Times New Roman" pitchFamily="18" charset="0"/>
            </a:endParaRPr>
          </a:p>
          <a:p>
            <a:pPr>
              <a:buNone/>
            </a:pPr>
            <a:endParaRPr lang="ru-RU" sz="2000" b="1" dirty="0" smtClean="0">
              <a:solidFill>
                <a:srgbClr val="006600"/>
              </a:solidFill>
              <a:latin typeface="Times New Roman" pitchFamily="18" charset="0"/>
              <a:cs typeface="Times New Roman" pitchFamily="18" charset="0"/>
            </a:endParaRPr>
          </a:p>
          <a:p>
            <a:pPr>
              <a:buNone/>
            </a:pPr>
            <a:endParaRPr lang="ru-RU" sz="2000" b="1" dirty="0" smtClean="0">
              <a:solidFill>
                <a:srgbClr val="006600"/>
              </a:solidFill>
              <a:latin typeface="Times New Roman" pitchFamily="18" charset="0"/>
              <a:cs typeface="Times New Roman" pitchFamily="18" charset="0"/>
            </a:endParaRPr>
          </a:p>
          <a:p>
            <a:pPr>
              <a:buNone/>
            </a:pPr>
            <a:endParaRPr lang="ru-RU" sz="2000" b="1" dirty="0" smtClean="0">
              <a:solidFill>
                <a:srgbClr val="006600"/>
              </a:solidFill>
              <a:latin typeface="Times New Roman" pitchFamily="18" charset="0"/>
              <a:cs typeface="Times New Roman" pitchFamily="18" charset="0"/>
            </a:endParaRPr>
          </a:p>
          <a:p>
            <a:pPr>
              <a:buNone/>
            </a:pPr>
            <a:r>
              <a:rPr lang="ru-RU" sz="2000" b="1" dirty="0" smtClean="0">
                <a:solidFill>
                  <a:schemeClr val="tx1"/>
                </a:solidFill>
                <a:latin typeface="Times New Roman" pitchFamily="18" charset="0"/>
                <a:cs typeface="Times New Roman" pitchFamily="18" charset="0"/>
              </a:rPr>
              <a:t>Вывод: излучение сотового телефона оказывает влияние на живой    </a:t>
            </a:r>
          </a:p>
          <a:p>
            <a:pPr>
              <a:buNone/>
            </a:pPr>
            <a:r>
              <a:rPr lang="ru-RU" sz="2000" b="1" dirty="0" smtClean="0">
                <a:solidFill>
                  <a:schemeClr val="tx1"/>
                </a:solidFill>
                <a:latin typeface="Times New Roman" pitchFamily="18" charset="0"/>
                <a:cs typeface="Times New Roman" pitchFamily="18" charset="0"/>
              </a:rPr>
              <a:t>                                                           организм</a:t>
            </a:r>
            <a:endParaRPr lang="ru-RU" sz="2000" b="1" dirty="0">
              <a:solidFill>
                <a:schemeClr val="tx1"/>
              </a:solidFill>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1268760"/>
            <a:ext cx="2736304" cy="2088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Объект 8" descr="C:\Users\tehno-boom\Desktop\Опыты с отовый телефон\CIMG5831.JPG"/>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7864" y="1268760"/>
            <a:ext cx="2585790" cy="2066511"/>
          </a:xfrm>
          <a:prstGeom prst="rect">
            <a:avLst/>
          </a:prstGeom>
          <a:noFill/>
          <a:ln>
            <a:noFill/>
          </a:ln>
        </p:spPr>
      </p:pic>
      <p:pic>
        <p:nvPicPr>
          <p:cNvPr id="6" name="Рисунок 5" descr="C:\Users\tehno-boom\Desktop\Опыты с отовый телефон\CIMG5855.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84168" y="1268760"/>
            <a:ext cx="2705457" cy="2088232"/>
          </a:xfrm>
          <a:prstGeom prst="rect">
            <a:avLst/>
          </a:prstGeom>
          <a:noFill/>
          <a:ln>
            <a:noFill/>
          </a:ln>
        </p:spPr>
      </p:pic>
      <p:pic>
        <p:nvPicPr>
          <p:cNvPr id="7" name="Рисунок 6" descr="C:\Users\tehno-boom\Desktop\Опыты с отовый телефон\CIMG5850.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87824" y="3501008"/>
            <a:ext cx="3168352" cy="2047875"/>
          </a:xfrm>
          <a:prstGeom prst="rect">
            <a:avLst/>
          </a:prstGeom>
          <a:noFill/>
          <a:ln>
            <a:noFill/>
          </a:ln>
        </p:spPr>
      </p:pic>
    </p:spTree>
  </p:cSld>
  <p:clrMapOvr>
    <a:masterClrMapping/>
  </p:clrMapOvr>
  <p:transition advTm="3603">
    <p:strip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Подзаголовок 12"/>
          <p:cNvSpPr>
            <a:spLocks noGrp="1"/>
          </p:cNvSpPr>
          <p:nvPr>
            <p:ph type="subTitle" idx="1"/>
          </p:nvPr>
        </p:nvSpPr>
        <p:spPr>
          <a:xfrm>
            <a:off x="323528" y="548680"/>
            <a:ext cx="8640960" cy="6048672"/>
          </a:xfrm>
        </p:spPr>
        <p:txBody>
          <a:bodyPr>
            <a:noAutofit/>
          </a:bodyPr>
          <a:lstStyle/>
          <a:p>
            <a:pPr lvl="0" algn="just">
              <a:lnSpc>
                <a:spcPct val="150000"/>
              </a:lnSpc>
              <a:spcAft>
                <a:spcPts val="0"/>
              </a:spcAft>
              <a:tabLst>
                <a:tab pos="630555" algn="l"/>
              </a:tabLst>
            </a:pPr>
            <a:r>
              <a:rPr lang="ru-RU" sz="1600" b="1" dirty="0">
                <a:solidFill>
                  <a:srgbClr val="0D0D0D"/>
                </a:solidFill>
                <a:latin typeface="Times New Roman" pitchFamily="18" charset="0"/>
                <a:ea typeface="Calibri"/>
                <a:cs typeface="Times New Roman" pitchFamily="18" charset="0"/>
              </a:rPr>
              <a:t>1. Детям младше 16 лет пользоваться сотовым телефоном только в экстренных случаях.</a:t>
            </a:r>
            <a:endParaRPr lang="ru-RU" sz="1600" b="1" dirty="0">
              <a:latin typeface="Times New Roman" pitchFamily="18" charset="0"/>
              <a:ea typeface="Calibri"/>
              <a:cs typeface="Times New Roman" pitchFamily="18" charset="0"/>
            </a:endParaRPr>
          </a:p>
          <a:p>
            <a:pPr lvl="0" algn="just">
              <a:lnSpc>
                <a:spcPct val="150000"/>
              </a:lnSpc>
              <a:spcAft>
                <a:spcPts val="0"/>
              </a:spcAft>
              <a:tabLst>
                <a:tab pos="630555" algn="l"/>
              </a:tabLst>
            </a:pPr>
            <a:r>
              <a:rPr lang="ru-RU" sz="1600" b="1" dirty="0">
                <a:solidFill>
                  <a:srgbClr val="0D0D0D"/>
                </a:solidFill>
                <a:latin typeface="Times New Roman" pitchFamily="18" charset="0"/>
                <a:ea typeface="Calibri"/>
                <a:cs typeface="Times New Roman" pitchFamily="18" charset="0"/>
              </a:rPr>
              <a:t>2.Один разговор не должен длиться более трёх минут.</a:t>
            </a:r>
          </a:p>
          <a:p>
            <a:pPr lvl="0" algn="just">
              <a:lnSpc>
                <a:spcPct val="150000"/>
              </a:lnSpc>
              <a:spcAft>
                <a:spcPts val="0"/>
              </a:spcAft>
              <a:tabLst>
                <a:tab pos="630555" algn="l"/>
              </a:tabLst>
            </a:pPr>
            <a:r>
              <a:rPr lang="ru-RU" sz="1600" b="1" dirty="0">
                <a:solidFill>
                  <a:srgbClr val="0D0D0D"/>
                </a:solidFill>
                <a:latin typeface="Times New Roman" pitchFamily="18" charset="0"/>
                <a:ea typeface="Calibri"/>
                <a:cs typeface="Times New Roman" pitchFamily="18" charset="0"/>
              </a:rPr>
              <a:t>3.Носить телефон лучше всего в сумке или рюкзаке. </a:t>
            </a:r>
            <a:endParaRPr lang="ru-RU" sz="1600" b="1" dirty="0">
              <a:latin typeface="Times New Roman" pitchFamily="18" charset="0"/>
              <a:ea typeface="Calibri"/>
              <a:cs typeface="Times New Roman" pitchFamily="18" charset="0"/>
            </a:endParaRPr>
          </a:p>
          <a:p>
            <a:pPr lvl="0" algn="just">
              <a:lnSpc>
                <a:spcPct val="150000"/>
              </a:lnSpc>
              <a:spcAft>
                <a:spcPts val="0"/>
              </a:spcAft>
              <a:tabLst>
                <a:tab pos="540385" algn="l"/>
                <a:tab pos="630555" algn="l"/>
              </a:tabLst>
            </a:pPr>
            <a:r>
              <a:rPr lang="ru-RU" sz="1600" b="1" dirty="0">
                <a:solidFill>
                  <a:srgbClr val="0D0D0D"/>
                </a:solidFill>
                <a:latin typeface="Times New Roman" pitchFamily="18" charset="0"/>
                <a:ea typeface="Calibri"/>
                <a:cs typeface="Times New Roman" pitchFamily="18" charset="0"/>
              </a:rPr>
              <a:t>4. Во время разговора не стоит сильно прижимать телефон к уху. </a:t>
            </a:r>
            <a:endParaRPr lang="ru-RU" sz="1600" b="1" dirty="0">
              <a:latin typeface="Times New Roman" pitchFamily="18" charset="0"/>
              <a:ea typeface="Calibri"/>
              <a:cs typeface="Times New Roman" pitchFamily="18" charset="0"/>
            </a:endParaRPr>
          </a:p>
          <a:p>
            <a:pPr lvl="0" algn="just">
              <a:lnSpc>
                <a:spcPct val="150000"/>
              </a:lnSpc>
              <a:spcAft>
                <a:spcPts val="0"/>
              </a:spcAft>
              <a:tabLst>
                <a:tab pos="540385" algn="l"/>
                <a:tab pos="630555" algn="l"/>
              </a:tabLst>
            </a:pPr>
            <a:r>
              <a:rPr lang="ru-RU" sz="1600" b="1" dirty="0">
                <a:solidFill>
                  <a:srgbClr val="0D0D0D"/>
                </a:solidFill>
                <a:latin typeface="Times New Roman" pitchFamily="18" charset="0"/>
                <a:ea typeface="Calibri"/>
                <a:cs typeface="Times New Roman" pitchFamily="18" charset="0"/>
              </a:rPr>
              <a:t>5. Не кладите сотовые телефоны рядом с тем местом, где вы обычно спите. Выключайте телефон на ночь!</a:t>
            </a:r>
            <a:endParaRPr lang="ru-RU" sz="1600" b="1" dirty="0">
              <a:latin typeface="Times New Roman" pitchFamily="18" charset="0"/>
              <a:ea typeface="Calibri"/>
              <a:cs typeface="Times New Roman" pitchFamily="18" charset="0"/>
            </a:endParaRPr>
          </a:p>
          <a:p>
            <a:pPr lvl="0" algn="just">
              <a:lnSpc>
                <a:spcPct val="150000"/>
              </a:lnSpc>
              <a:spcAft>
                <a:spcPts val="0"/>
              </a:spcAft>
              <a:tabLst>
                <a:tab pos="540385" algn="l"/>
                <a:tab pos="630555" algn="l"/>
              </a:tabLst>
            </a:pPr>
            <a:r>
              <a:rPr lang="ru-RU" sz="1600" b="1" dirty="0">
                <a:solidFill>
                  <a:srgbClr val="0D0D0D"/>
                </a:solidFill>
                <a:latin typeface="Times New Roman" pitchFamily="18" charset="0"/>
                <a:ea typeface="Calibri"/>
                <a:cs typeface="Times New Roman" pitchFamily="18" charset="0"/>
              </a:rPr>
              <a:t>6. Подносите телефон к уху только после соединения с абонентом, так как в момент соединения электромагнитное излучение в несколько раз больше, чем во время самого разговора.</a:t>
            </a:r>
          </a:p>
          <a:p>
            <a:pPr lvl="0" algn="just">
              <a:lnSpc>
                <a:spcPct val="150000"/>
              </a:lnSpc>
              <a:spcAft>
                <a:spcPts val="0"/>
              </a:spcAft>
              <a:tabLst>
                <a:tab pos="540385" algn="l"/>
                <a:tab pos="630555" algn="l"/>
              </a:tabLst>
            </a:pPr>
            <a:r>
              <a:rPr lang="ru-RU" sz="1600" b="1" dirty="0">
                <a:solidFill>
                  <a:srgbClr val="0D0D0D"/>
                </a:solidFill>
                <a:latin typeface="Times New Roman"/>
                <a:ea typeface="Calibri"/>
                <a:cs typeface="Times New Roman"/>
              </a:rPr>
              <a:t>7. Не говорите по телефону в зоне слабого действия сигнала (в метро, лифте, подвалах). Телефон там работает с максимальной мощностью.</a:t>
            </a:r>
            <a:endParaRPr lang="ru-RU" sz="1600" b="1" dirty="0">
              <a:latin typeface="Times New Roman" pitchFamily="18" charset="0"/>
              <a:ea typeface="Calibri"/>
              <a:cs typeface="Times New Roman" pitchFamily="18" charset="0"/>
            </a:endParaRPr>
          </a:p>
          <a:p>
            <a:pPr>
              <a:lnSpc>
                <a:spcPct val="150000"/>
              </a:lnSpc>
            </a:pPr>
            <a:r>
              <a:rPr lang="ru-RU" sz="1600" b="1" dirty="0">
                <a:latin typeface="Times New Roman" pitchFamily="18" charset="0"/>
                <a:cs typeface="Times New Roman" pitchFamily="18" charset="0"/>
              </a:rPr>
              <a:t>8. </a:t>
            </a:r>
            <a:r>
              <a:rPr lang="ru-RU" sz="1600" b="1" dirty="0">
                <a:solidFill>
                  <a:schemeClr val="tx1"/>
                </a:solidFill>
                <a:latin typeface="Times New Roman" pitchFamily="18" charset="0"/>
                <a:ea typeface="Calibri"/>
                <a:cs typeface="Times New Roman" pitchFamily="18" charset="0"/>
              </a:rPr>
              <a:t>При разговоре из помещений (если есть такая возможность) – подойдите к окну. </a:t>
            </a:r>
            <a:r>
              <a:rPr lang="ru-RU" sz="1600" b="1" dirty="0">
                <a:latin typeface="Times New Roman" pitchFamily="18" charset="0"/>
                <a:cs typeface="Times New Roman" pitchFamily="18" charset="0"/>
              </a:rPr>
              <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9. </a:t>
            </a:r>
            <a:r>
              <a:rPr lang="ru-RU" sz="1600" b="1" dirty="0">
                <a:solidFill>
                  <a:srgbClr val="0D0D0D"/>
                </a:solidFill>
                <a:latin typeface="Times New Roman" pitchFamily="18" charset="0"/>
                <a:ea typeface="Calibri"/>
                <a:cs typeface="Times New Roman" pitchFamily="18" charset="0"/>
              </a:rPr>
              <a:t>Не разговаривайте по телефону в машине! (в машине излучение от телефона </a:t>
            </a:r>
            <a:r>
              <a:rPr lang="ru-RU" sz="1600" b="1" dirty="0" err="1">
                <a:solidFill>
                  <a:srgbClr val="0D0D0D"/>
                </a:solidFill>
                <a:latin typeface="Times New Roman" pitchFamily="18" charset="0"/>
                <a:ea typeface="Calibri"/>
                <a:cs typeface="Times New Roman" pitchFamily="18" charset="0"/>
              </a:rPr>
              <a:t>переотражается</a:t>
            </a:r>
            <a:r>
              <a:rPr lang="ru-RU" sz="1600" b="1" dirty="0">
                <a:solidFill>
                  <a:srgbClr val="0D0D0D"/>
                </a:solidFill>
                <a:latin typeface="Times New Roman" pitchFamily="18" charset="0"/>
                <a:ea typeface="Calibri"/>
                <a:cs typeface="Times New Roman" pitchFamily="18" charset="0"/>
              </a:rPr>
              <a:t> от металлического кузова и значительно усиливается его вредное воздействие). Помните, что самое ценное, что есть у человека – это  здоровье. </a:t>
            </a:r>
            <a:br>
              <a:rPr lang="ru-RU" sz="1600" b="1" dirty="0">
                <a:solidFill>
                  <a:srgbClr val="0D0D0D"/>
                </a:solidFill>
                <a:latin typeface="Times New Roman" pitchFamily="18" charset="0"/>
                <a:ea typeface="Calibri"/>
                <a:cs typeface="Times New Roman" pitchFamily="18" charset="0"/>
              </a:rPr>
            </a:br>
            <a:endParaRPr lang="ru-RU" sz="1600" b="1" dirty="0">
              <a:solidFill>
                <a:srgbClr val="0D0D0D"/>
              </a:solidFill>
              <a:latin typeface="Times New Roman" pitchFamily="18" charset="0"/>
              <a:ea typeface="Calibri"/>
              <a:cs typeface="Times New Roman" pitchFamily="18" charset="0"/>
            </a:endParaRPr>
          </a:p>
          <a:p>
            <a:pPr>
              <a:lnSpc>
                <a:spcPct val="150000"/>
              </a:lnSpc>
            </a:pPr>
            <a:r>
              <a:rPr lang="ru-RU" sz="1600" b="1" dirty="0">
                <a:latin typeface="Times New Roman" pitchFamily="18" charset="0"/>
                <a:cs typeface="Times New Roman" pitchFamily="18" charset="0"/>
              </a:rPr>
              <a:t/>
            </a:r>
            <a:br>
              <a:rPr lang="ru-RU" sz="1600" b="1" dirty="0">
                <a:latin typeface="Times New Roman" pitchFamily="18" charset="0"/>
                <a:cs typeface="Times New Roman" pitchFamily="18" charset="0"/>
              </a:rPr>
            </a:br>
            <a:endParaRPr lang="ru-RU" sz="1600" b="1" dirty="0">
              <a:solidFill>
                <a:srgbClr val="000000"/>
              </a:solidFill>
              <a:latin typeface="Times New Roman" pitchFamily="18" charset="0"/>
              <a:cs typeface="Times New Roman" pitchFamily="18" charset="0"/>
            </a:endParaRPr>
          </a:p>
        </p:txBody>
      </p:sp>
      <p:sp>
        <p:nvSpPr>
          <p:cNvPr id="12" name="Заголовок 11"/>
          <p:cNvSpPr>
            <a:spLocks noGrp="1"/>
          </p:cNvSpPr>
          <p:nvPr>
            <p:ph type="ctrTitle"/>
          </p:nvPr>
        </p:nvSpPr>
        <p:spPr>
          <a:xfrm>
            <a:off x="395536" y="188641"/>
            <a:ext cx="7992887" cy="360039"/>
          </a:xfrm>
        </p:spPr>
        <p:txBody>
          <a:bodyPr/>
          <a:lstStyle/>
          <a:p>
            <a:pPr marL="182880" lvl="1" algn="l" rtl="0">
              <a:spcBef>
                <a:spcPct val="0"/>
              </a:spcBef>
              <a:buClr>
                <a:schemeClr val="accent6">
                  <a:lumMod val="75000"/>
                </a:schemeClr>
              </a:buClr>
              <a:buSzPct val="128000"/>
            </a:pPr>
            <a:r>
              <a:rPr lang="ru-RU" sz="2000" b="1" u="sng" dirty="0">
                <a:solidFill>
                  <a:srgbClr val="006600"/>
                </a:solidFill>
                <a:latin typeface="Times New Roman" pitchFamily="18" charset="0"/>
                <a:cs typeface="Times New Roman" pitchFamily="18" charset="0"/>
              </a:rPr>
              <a:t>4.Рекомендации по использованию сотового телефона</a:t>
            </a:r>
            <a:r>
              <a:rPr lang="ru-RU" sz="2800" i="1" u="sng" dirty="0">
                <a:solidFill>
                  <a:srgbClr val="006600"/>
                </a:solidFill>
              </a:rPr>
              <a:t/>
            </a:r>
            <a:br>
              <a:rPr lang="ru-RU" sz="2800" i="1" u="sng" dirty="0">
                <a:solidFill>
                  <a:srgbClr val="006600"/>
                </a:solidFill>
              </a:rPr>
            </a:br>
            <a:endParaRPr lang="ru-RU" sz="2800" i="1" u="sng" dirty="0">
              <a:solidFill>
                <a:srgbClr val="006600"/>
              </a:solidFill>
            </a:endParaRPr>
          </a:p>
        </p:txBody>
      </p:sp>
    </p:spTree>
    <p:extLst>
      <p:ext uri="{BB962C8B-B14F-4D97-AF65-F5344CB8AC3E}">
        <p14:creationId xmlns:p14="http://schemas.microsoft.com/office/powerpoint/2010/main" val="1872346987"/>
      </p:ext>
    </p:extLst>
  </p:cSld>
  <p:clrMapOvr>
    <a:masterClrMapping/>
  </p:clrMapOvr>
  <p:transition advTm="3603">
    <p:strips/>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04664"/>
            <a:ext cx="8352928" cy="2831544"/>
          </a:xfrm>
          <a:prstGeom prst="rect">
            <a:avLst/>
          </a:prstGeom>
        </p:spPr>
        <p:txBody>
          <a:bodyPr wrap="square">
            <a:spAutoFit/>
          </a:bodyPr>
          <a:lstStyle/>
          <a:p>
            <a:r>
              <a:rPr lang="ru-RU" sz="2000" b="1" u="sng" dirty="0" smtClean="0">
                <a:solidFill>
                  <a:srgbClr val="006600"/>
                </a:solidFill>
                <a:latin typeface="Times New Roman" pitchFamily="18" charset="0"/>
                <a:ea typeface="Calibri"/>
                <a:cs typeface="Times New Roman" pitchFamily="18" charset="0"/>
              </a:rPr>
              <a:t>5. Анкетирование учеников 4 «А» класса и результаты исследования   </a:t>
            </a:r>
          </a:p>
          <a:p>
            <a:endParaRPr lang="ru-RU" sz="2000" b="1" u="sng" dirty="0" smtClean="0">
              <a:solidFill>
                <a:srgbClr val="006600"/>
              </a:solidFill>
              <a:latin typeface="Times New Roman" pitchFamily="18" charset="0"/>
              <a:cs typeface="Times New Roman" pitchFamily="18" charset="0"/>
            </a:endParaRPr>
          </a:p>
          <a:p>
            <a:pPr>
              <a:lnSpc>
                <a:spcPct val="150000"/>
              </a:lnSpc>
            </a:pPr>
            <a:r>
              <a:rPr lang="ru-RU" sz="1600" b="1" dirty="0" smtClean="0">
                <a:latin typeface="Times New Roman" pitchFamily="18" charset="0"/>
                <a:cs typeface="Times New Roman" pitchFamily="18" charset="0"/>
              </a:rPr>
              <a:t>Я провел исследование в виде анкетирования учащихся 4 классов. В анкетировании участвовали 30 учащихся начальной школы (Приложение 1).</a:t>
            </a:r>
            <a:r>
              <a:rPr lang="ru-RU" sz="1600" dirty="0" smtClean="0"/>
              <a:t> </a:t>
            </a:r>
            <a:r>
              <a:rPr lang="ru-RU" sz="1600" b="1" dirty="0" smtClean="0">
                <a:latin typeface="Times New Roman" pitchFamily="18" charset="0"/>
                <a:cs typeface="Times New Roman" pitchFamily="18" charset="0"/>
              </a:rPr>
              <a:t>Изучив результаты анкет, </a:t>
            </a:r>
            <a:r>
              <a:rPr lang="ru-RU" sz="1600" b="1" smtClean="0">
                <a:latin typeface="Times New Roman" pitchFamily="18" charset="0"/>
                <a:cs typeface="Times New Roman" pitchFamily="18" charset="0"/>
              </a:rPr>
              <a:t>мы сделал.</a:t>
            </a:r>
            <a:endParaRPr lang="ru-RU" sz="1600" b="1" u="sng" dirty="0" smtClean="0">
              <a:solidFill>
                <a:srgbClr val="006600"/>
              </a:solidFill>
              <a:latin typeface="Times New Roman" pitchFamily="18" charset="0"/>
              <a:ea typeface="Calibri"/>
              <a:cs typeface="Times New Roman" pitchFamily="18" charset="0"/>
            </a:endParaRPr>
          </a:p>
          <a:p>
            <a:pPr indent="450215" algn="just">
              <a:spcAft>
                <a:spcPts val="0"/>
              </a:spcAft>
            </a:pPr>
            <a:endParaRPr lang="ru-RU" sz="2000" b="1" u="sng" dirty="0" smtClean="0">
              <a:solidFill>
                <a:srgbClr val="006600"/>
              </a:solidFill>
              <a:latin typeface="Times New Roman" pitchFamily="18" charset="0"/>
              <a:ea typeface="Calibri"/>
              <a:cs typeface="Times New Roman" pitchFamily="18" charset="0"/>
            </a:endParaRPr>
          </a:p>
          <a:p>
            <a:pPr indent="450215" algn="just">
              <a:spcAft>
                <a:spcPts val="0"/>
              </a:spcAft>
            </a:pPr>
            <a:endParaRPr lang="ru-RU" sz="2000" b="1" u="sng" dirty="0" smtClean="0">
              <a:solidFill>
                <a:srgbClr val="006600"/>
              </a:solidFill>
              <a:latin typeface="Times New Roman" pitchFamily="18" charset="0"/>
              <a:ea typeface="Calibri"/>
              <a:cs typeface="Times New Roman" pitchFamily="18" charset="0"/>
            </a:endParaRPr>
          </a:p>
          <a:p>
            <a:pPr indent="450215" algn="just">
              <a:spcAft>
                <a:spcPts val="0"/>
              </a:spcAft>
            </a:pPr>
            <a:endParaRPr lang="ru-RU" sz="2000" b="1" u="sng" dirty="0" smtClean="0">
              <a:solidFill>
                <a:srgbClr val="006600"/>
              </a:solidFill>
              <a:latin typeface="Times New Roman" pitchFamily="18" charset="0"/>
              <a:ea typeface="Calibri"/>
              <a:cs typeface="Times New Roman" pitchFamily="18" charset="0"/>
            </a:endParaRPr>
          </a:p>
        </p:txBody>
      </p:sp>
    </p:spTree>
  </p:cSld>
  <p:clrMapOvr>
    <a:masterClrMapping/>
  </p:clrMapOvr>
  <p:transition advTm="3603">
    <p:strips/>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3"/>
          <p:cNvSpPr>
            <a:spLocks noGrp="1"/>
          </p:cNvSpPr>
          <p:nvPr>
            <p:ph type="subTitle" idx="1"/>
          </p:nvPr>
        </p:nvSpPr>
        <p:spPr>
          <a:xfrm>
            <a:off x="323528" y="260648"/>
            <a:ext cx="8640960" cy="2952329"/>
          </a:xfrm>
        </p:spPr>
        <p:txBody>
          <a:bodyPr>
            <a:normAutofit/>
          </a:bodyPr>
          <a:lstStyle/>
          <a:p>
            <a:pPr indent="450215" algn="just">
              <a:lnSpc>
                <a:spcPct val="150000"/>
              </a:lnSpc>
              <a:spcAft>
                <a:spcPts val="0"/>
              </a:spcAft>
            </a:pPr>
            <a:r>
              <a:rPr lang="ru-RU" sz="2000" b="1" dirty="0" smtClean="0">
                <a:solidFill>
                  <a:srgbClr val="006600"/>
                </a:solidFill>
                <a:latin typeface="Times New Roman" pitchFamily="18" charset="0"/>
                <a:ea typeface="Calibri"/>
                <a:cs typeface="Times New Roman" pitchFamily="18" charset="0"/>
              </a:rPr>
              <a:t>                                                  Вывод </a:t>
            </a:r>
          </a:p>
          <a:p>
            <a:pPr indent="450215" algn="just">
              <a:lnSpc>
                <a:spcPct val="150000"/>
              </a:lnSpc>
              <a:spcAft>
                <a:spcPts val="0"/>
              </a:spcAft>
            </a:pPr>
            <a:r>
              <a:rPr lang="ru-RU" sz="1600" b="1" dirty="0" smtClean="0">
                <a:solidFill>
                  <a:srgbClr val="0D0D0D"/>
                </a:solidFill>
                <a:latin typeface="Times New Roman" pitchFamily="18" charset="0"/>
                <a:ea typeface="Calibri"/>
                <a:cs typeface="Times New Roman" pitchFamily="18" charset="0"/>
              </a:rPr>
              <a:t>Моя гипотеза о том, что сотовый телефон оказывает вредное влияние на здоровье человека подтвердилась. На </a:t>
            </a:r>
            <a:r>
              <a:rPr lang="ru-RU" sz="1600" b="1" dirty="0">
                <a:solidFill>
                  <a:srgbClr val="0D0D0D"/>
                </a:solidFill>
                <a:latin typeface="Times New Roman" pitchFamily="18" charset="0"/>
                <a:ea typeface="Calibri"/>
                <a:cs typeface="Times New Roman" pitchFamily="18" charset="0"/>
              </a:rPr>
              <a:t>основании </a:t>
            </a:r>
            <a:r>
              <a:rPr lang="ru-RU" sz="1600" b="1" dirty="0" smtClean="0">
                <a:solidFill>
                  <a:srgbClr val="0D0D0D"/>
                </a:solidFill>
                <a:latin typeface="Times New Roman" pitchFamily="18" charset="0"/>
                <a:ea typeface="Calibri"/>
                <a:cs typeface="Times New Roman" pitchFamily="18" charset="0"/>
              </a:rPr>
              <a:t>проведенного опыта, </a:t>
            </a:r>
            <a:r>
              <a:rPr lang="ru-RU" sz="1600" b="1" dirty="0">
                <a:solidFill>
                  <a:srgbClr val="0D0D0D"/>
                </a:solidFill>
                <a:latin typeface="Times New Roman" pitchFamily="18" charset="0"/>
                <a:ea typeface="Calibri"/>
                <a:cs typeface="Times New Roman" pitchFamily="18" charset="0"/>
              </a:rPr>
              <a:t>анализе прочитанной литературы,  </a:t>
            </a:r>
            <a:r>
              <a:rPr lang="ru-RU" sz="1600" b="1" dirty="0" smtClean="0">
                <a:solidFill>
                  <a:srgbClr val="0D0D0D"/>
                </a:solidFill>
                <a:latin typeface="Times New Roman" pitchFamily="18" charset="0"/>
                <a:ea typeface="Calibri"/>
                <a:cs typeface="Times New Roman" pitchFamily="18" charset="0"/>
              </a:rPr>
              <a:t>я </a:t>
            </a:r>
            <a:r>
              <a:rPr lang="ru-RU" sz="1600" b="1" dirty="0">
                <a:solidFill>
                  <a:srgbClr val="0D0D0D"/>
                </a:solidFill>
                <a:latin typeface="Times New Roman" pitchFamily="18" charset="0"/>
                <a:ea typeface="Calibri"/>
                <a:cs typeface="Times New Roman" pitchFamily="18" charset="0"/>
              </a:rPr>
              <a:t>сделать вывод, что </a:t>
            </a:r>
            <a:r>
              <a:rPr lang="ru-RU" sz="1600" b="1" dirty="0">
                <a:solidFill>
                  <a:srgbClr val="0D0D0D"/>
                </a:solidFill>
                <a:latin typeface="Times New Roman" pitchFamily="18" charset="0"/>
                <a:ea typeface="Times New Roman"/>
                <a:cs typeface="Times New Roman" pitchFamily="18" charset="0"/>
              </a:rPr>
              <a:t>сотовый телефон излучает вредные для человека электромагнитные волны. </a:t>
            </a:r>
            <a:endParaRPr lang="ru-RU" sz="1600" b="1" dirty="0">
              <a:latin typeface="Times New Roman" pitchFamily="18" charset="0"/>
              <a:ea typeface="Calibri"/>
              <a:cs typeface="Times New Roman" pitchFamily="18" charset="0"/>
            </a:endParaRPr>
          </a:p>
          <a:p>
            <a:endParaRPr lang="ru-RU" dirty="0"/>
          </a:p>
        </p:txBody>
      </p:sp>
    </p:spTree>
    <p:extLst>
      <p:ext uri="{BB962C8B-B14F-4D97-AF65-F5344CB8AC3E}">
        <p14:creationId xmlns:p14="http://schemas.microsoft.com/office/powerpoint/2010/main" val="1323918027"/>
      </p:ext>
    </p:extLst>
  </p:cSld>
  <p:clrMapOvr>
    <a:masterClrMapping/>
  </p:clrMapOvr>
  <p:transition advTm="3603">
    <p:strip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3" y="908720"/>
            <a:ext cx="8568952" cy="5949280"/>
          </a:xfrm>
        </p:spPr>
        <p:txBody>
          <a:bodyPr/>
          <a:lstStyle/>
          <a:p>
            <a:pPr indent="0" algn="l">
              <a:lnSpc>
                <a:spcPct val="150000"/>
              </a:lnSpc>
              <a:spcAft>
                <a:spcPts val="0"/>
              </a:spcAft>
              <a:buNone/>
            </a:pPr>
            <a:r>
              <a:rPr lang="ru-RU" sz="2000" dirty="0">
                <a:solidFill>
                  <a:srgbClr val="006600"/>
                </a:solidFill>
                <a:effectLst/>
                <a:latin typeface="Times New Roman"/>
                <a:ea typeface="Times New Roman"/>
                <a:cs typeface="Times New Roman"/>
              </a:rPr>
              <a:t>Задачи исследования:</a:t>
            </a:r>
            <a:r>
              <a:rPr lang="ru-RU" sz="1800" dirty="0">
                <a:effectLst/>
                <a:latin typeface="Calibri"/>
                <a:ea typeface="Calibri"/>
                <a:cs typeface="Times New Roman"/>
              </a:rPr>
              <a:t/>
            </a:r>
            <a:br>
              <a:rPr lang="ru-RU" sz="1800" dirty="0">
                <a:effectLst/>
                <a:latin typeface="Calibri"/>
                <a:ea typeface="Calibri"/>
                <a:cs typeface="Times New Roman"/>
              </a:rPr>
            </a:br>
            <a:r>
              <a:rPr lang="ru-RU" sz="1600" dirty="0">
                <a:effectLst/>
                <a:latin typeface="Calibri"/>
                <a:ea typeface="Calibri"/>
                <a:cs typeface="Times New Roman"/>
              </a:rPr>
              <a:t>1) </a:t>
            </a:r>
            <a:r>
              <a:rPr lang="ru-RU" sz="1600" dirty="0">
                <a:solidFill>
                  <a:srgbClr val="0D0D0D"/>
                </a:solidFill>
                <a:effectLst/>
                <a:latin typeface="Times New Roman"/>
                <a:ea typeface="Times New Roman"/>
                <a:cs typeface="Times New Roman"/>
              </a:rPr>
              <a:t>проанализировать  и изучить учебную литературу и источники сети Интернет по теме исследования</a:t>
            </a:r>
            <a:br>
              <a:rPr lang="ru-RU" sz="1600" dirty="0">
                <a:solidFill>
                  <a:srgbClr val="0D0D0D"/>
                </a:solidFill>
                <a:effectLst/>
                <a:latin typeface="Times New Roman"/>
                <a:ea typeface="Times New Roman"/>
                <a:cs typeface="Times New Roman"/>
              </a:rPr>
            </a:br>
            <a:r>
              <a:rPr lang="ru-RU" sz="1600" dirty="0">
                <a:effectLst/>
                <a:latin typeface="Times New Roman"/>
                <a:ea typeface="Times New Roman"/>
                <a:cs typeface="Times New Roman"/>
              </a:rPr>
              <a:t>2) </a:t>
            </a:r>
            <a:r>
              <a:rPr lang="ru-RU" sz="1600" dirty="0">
                <a:solidFill>
                  <a:srgbClr val="0D0D0D"/>
                </a:solidFill>
                <a:effectLst/>
                <a:latin typeface="Times New Roman"/>
                <a:ea typeface="Times New Roman"/>
                <a:cs typeface="Times New Roman"/>
              </a:rPr>
              <a:t>выяснить как сотовый телефон влияет на здоровье человека. К чему приводит излучение телефона.</a:t>
            </a:r>
            <a:r>
              <a:rPr lang="ru-RU" sz="1600" dirty="0">
                <a:effectLst/>
                <a:latin typeface="Times New Roman"/>
                <a:ea typeface="Times New Roman"/>
                <a:cs typeface="Times New Roman"/>
              </a:rPr>
              <a:t/>
            </a:r>
            <a:br>
              <a:rPr lang="ru-RU" sz="1600" dirty="0">
                <a:effectLst/>
                <a:latin typeface="Times New Roman"/>
                <a:ea typeface="Times New Roman"/>
                <a:cs typeface="Times New Roman"/>
              </a:rPr>
            </a:br>
            <a:r>
              <a:rPr lang="ru-RU" sz="1600" dirty="0">
                <a:effectLst/>
                <a:latin typeface="Times New Roman"/>
                <a:ea typeface="Times New Roman"/>
                <a:cs typeface="Times New Roman"/>
              </a:rPr>
              <a:t>3) </a:t>
            </a:r>
            <a:r>
              <a:rPr lang="ru-RU" sz="1600" dirty="0">
                <a:solidFill>
                  <a:srgbClr val="0D0D0D"/>
                </a:solidFill>
                <a:effectLst/>
                <a:latin typeface="Times New Roman"/>
                <a:ea typeface="Times New Roman"/>
                <a:cs typeface="Times New Roman"/>
              </a:rPr>
              <a:t>провести опыт, отражающий влияние сотового телефона на живой организм</a:t>
            </a:r>
            <a:r>
              <a:rPr lang="ru-RU" sz="1600" dirty="0">
                <a:effectLst/>
                <a:latin typeface="Times New Roman"/>
                <a:ea typeface="Times New Roman"/>
                <a:cs typeface="Times New Roman"/>
              </a:rPr>
              <a:t/>
            </a:r>
            <a:br>
              <a:rPr lang="ru-RU" sz="1600" dirty="0">
                <a:effectLst/>
                <a:latin typeface="Times New Roman"/>
                <a:ea typeface="Times New Roman"/>
                <a:cs typeface="Times New Roman"/>
              </a:rPr>
            </a:br>
            <a:r>
              <a:rPr lang="ru-RU" sz="1600" dirty="0">
                <a:effectLst/>
                <a:latin typeface="Times New Roman"/>
                <a:ea typeface="Times New Roman"/>
                <a:cs typeface="Times New Roman"/>
              </a:rPr>
              <a:t>4) </a:t>
            </a:r>
            <a:r>
              <a:rPr lang="ru-RU" sz="1600" dirty="0">
                <a:solidFill>
                  <a:srgbClr val="0D0D0D"/>
                </a:solidFill>
                <a:effectLst/>
                <a:latin typeface="Times New Roman"/>
                <a:ea typeface="Times New Roman"/>
                <a:cs typeface="Times New Roman"/>
              </a:rPr>
              <a:t>составить рекомендации, в которых дать советы по использованию сотового телефона</a:t>
            </a:r>
            <a:r>
              <a:rPr lang="ru-RU" sz="1600" dirty="0" smtClean="0">
                <a:solidFill>
                  <a:srgbClr val="0D0D0D"/>
                </a:solidFill>
                <a:effectLst/>
                <a:latin typeface="Times New Roman"/>
                <a:ea typeface="Times New Roman"/>
                <a:cs typeface="Times New Roman"/>
              </a:rPr>
              <a:t>.</a:t>
            </a:r>
            <a:r>
              <a:rPr lang="ru-RU" sz="1600" dirty="0">
                <a:solidFill>
                  <a:srgbClr val="0D0D0D"/>
                </a:solidFill>
                <a:effectLst/>
                <a:latin typeface="Times New Roman"/>
                <a:ea typeface="Times New Roman"/>
                <a:cs typeface="Times New Roman"/>
              </a:rPr>
              <a:t/>
            </a:r>
            <a:br>
              <a:rPr lang="ru-RU" sz="1600" dirty="0">
                <a:solidFill>
                  <a:srgbClr val="0D0D0D"/>
                </a:solidFill>
                <a:effectLst/>
                <a:latin typeface="Times New Roman"/>
                <a:ea typeface="Times New Roman"/>
                <a:cs typeface="Times New Roman"/>
              </a:rPr>
            </a:br>
            <a:r>
              <a:rPr lang="ru-RU" sz="2000" dirty="0">
                <a:solidFill>
                  <a:srgbClr val="006600"/>
                </a:solidFill>
                <a:effectLst/>
                <a:latin typeface="Times New Roman"/>
                <a:ea typeface="Times New Roman"/>
                <a:cs typeface="Times New Roman"/>
              </a:rPr>
              <a:t>Методы исследования:</a:t>
            </a:r>
            <a:br>
              <a:rPr lang="ru-RU" sz="2000" dirty="0">
                <a:solidFill>
                  <a:srgbClr val="006600"/>
                </a:solidFill>
                <a:effectLst/>
                <a:latin typeface="Times New Roman"/>
                <a:ea typeface="Times New Roman"/>
                <a:cs typeface="Times New Roman"/>
              </a:rPr>
            </a:br>
            <a:r>
              <a:rPr lang="ru-RU" sz="1600" dirty="0">
                <a:solidFill>
                  <a:schemeClr val="tx1"/>
                </a:solidFill>
                <a:effectLst/>
                <a:latin typeface="Times New Roman"/>
                <a:ea typeface="Times New Roman"/>
                <a:cs typeface="Times New Roman"/>
              </a:rPr>
              <a:t>1) анализ литературы</a:t>
            </a:r>
            <a:br>
              <a:rPr lang="ru-RU" sz="1600" dirty="0">
                <a:solidFill>
                  <a:schemeClr val="tx1"/>
                </a:solidFill>
                <a:effectLst/>
                <a:latin typeface="Times New Roman"/>
                <a:ea typeface="Times New Roman"/>
                <a:cs typeface="Times New Roman"/>
              </a:rPr>
            </a:br>
            <a:r>
              <a:rPr lang="ru-RU" sz="1600" dirty="0">
                <a:solidFill>
                  <a:schemeClr val="tx1"/>
                </a:solidFill>
                <a:effectLst/>
                <a:latin typeface="Times New Roman"/>
                <a:ea typeface="Times New Roman"/>
                <a:cs typeface="Times New Roman"/>
              </a:rPr>
              <a:t>2) работа в сети интернет</a:t>
            </a:r>
            <a:br>
              <a:rPr lang="ru-RU" sz="1600" dirty="0">
                <a:solidFill>
                  <a:schemeClr val="tx1"/>
                </a:solidFill>
                <a:effectLst/>
                <a:latin typeface="Times New Roman"/>
                <a:ea typeface="Times New Roman"/>
                <a:cs typeface="Times New Roman"/>
              </a:rPr>
            </a:br>
            <a:r>
              <a:rPr lang="ru-RU" sz="1600" dirty="0">
                <a:solidFill>
                  <a:schemeClr val="tx1"/>
                </a:solidFill>
                <a:effectLst/>
                <a:latin typeface="Times New Roman"/>
                <a:ea typeface="Times New Roman"/>
                <a:cs typeface="Times New Roman"/>
              </a:rPr>
              <a:t>3) проведение </a:t>
            </a:r>
            <a:r>
              <a:rPr lang="ru-RU" sz="1600" dirty="0" smtClean="0">
                <a:solidFill>
                  <a:schemeClr val="tx1"/>
                </a:solidFill>
                <a:effectLst/>
                <a:latin typeface="Times New Roman"/>
                <a:ea typeface="Times New Roman"/>
                <a:cs typeface="Times New Roman"/>
              </a:rPr>
              <a:t>опыта</a:t>
            </a:r>
            <a:br>
              <a:rPr lang="ru-RU" sz="1600" dirty="0" smtClean="0">
                <a:solidFill>
                  <a:schemeClr val="tx1"/>
                </a:solidFill>
                <a:effectLst/>
                <a:latin typeface="Times New Roman"/>
                <a:ea typeface="Times New Roman"/>
                <a:cs typeface="Times New Roman"/>
              </a:rPr>
            </a:br>
            <a:r>
              <a:rPr lang="ru-RU" sz="1600" dirty="0" smtClean="0">
                <a:solidFill>
                  <a:schemeClr val="tx1"/>
                </a:solidFill>
                <a:effectLst/>
                <a:latin typeface="Times New Roman"/>
                <a:ea typeface="Times New Roman"/>
                <a:cs typeface="Times New Roman"/>
              </a:rPr>
              <a:t>4) а</a:t>
            </a:r>
            <a:r>
              <a:rPr lang="ru-RU" sz="1600" dirty="0" smtClean="0">
                <a:solidFill>
                  <a:srgbClr val="0D0D0D"/>
                </a:solidFill>
                <a:effectLst/>
                <a:latin typeface="Times New Roman"/>
                <a:ea typeface="Times New Roman"/>
                <a:cs typeface="Times New Roman"/>
              </a:rPr>
              <a:t>нкетирование учеников  4 «А» класса </a:t>
            </a:r>
            <a:r>
              <a:rPr lang="ru-RU" sz="1600" dirty="0" smtClean="0">
                <a:solidFill>
                  <a:schemeClr val="tx1"/>
                </a:solidFill>
                <a:effectLst/>
                <a:latin typeface="Times New Roman"/>
                <a:ea typeface="Times New Roman"/>
                <a:cs typeface="Times New Roman"/>
              </a:rPr>
              <a:t/>
            </a:r>
            <a:br>
              <a:rPr lang="ru-RU" sz="1600" dirty="0" smtClean="0">
                <a:solidFill>
                  <a:schemeClr val="tx1"/>
                </a:solidFill>
                <a:effectLst/>
                <a:latin typeface="Times New Roman"/>
                <a:ea typeface="Times New Roman"/>
                <a:cs typeface="Times New Roman"/>
              </a:rPr>
            </a:br>
            <a:r>
              <a:rPr lang="ru-RU" sz="2000" dirty="0" smtClean="0">
                <a:solidFill>
                  <a:srgbClr val="006600"/>
                </a:solidFill>
                <a:effectLst/>
                <a:latin typeface="Times New Roman"/>
                <a:ea typeface="Times New Roman"/>
                <a:cs typeface="Times New Roman"/>
              </a:rPr>
              <a:t>Гипотеза: </a:t>
            </a:r>
            <a:r>
              <a:rPr lang="ru-RU" sz="1600" dirty="0" smtClean="0">
                <a:solidFill>
                  <a:schemeClr val="tx1"/>
                </a:solidFill>
                <a:effectLst/>
                <a:latin typeface="Times New Roman"/>
                <a:ea typeface="Times New Roman"/>
                <a:cs typeface="Times New Roman"/>
              </a:rPr>
              <a:t>Действительно ли  сотовый телефон  оказывает вредное  влияние на здоровье человека.</a:t>
            </a:r>
            <a:r>
              <a:rPr lang="ru-RU" sz="2000" dirty="0" smtClean="0">
                <a:solidFill>
                  <a:srgbClr val="006600"/>
                </a:solidFill>
                <a:effectLst/>
                <a:latin typeface="Times New Roman"/>
                <a:ea typeface="Times New Roman"/>
                <a:cs typeface="Times New Roman"/>
              </a:rPr>
              <a:t> </a:t>
            </a:r>
            <a:r>
              <a:rPr lang="ru-RU" sz="1600" dirty="0">
                <a:solidFill>
                  <a:srgbClr val="0D0D0D"/>
                </a:solidFill>
                <a:effectLst/>
                <a:latin typeface="Times New Roman"/>
                <a:ea typeface="Times New Roman"/>
                <a:cs typeface="Times New Roman"/>
              </a:rPr>
              <a:t/>
            </a:r>
            <a:br>
              <a:rPr lang="ru-RU" sz="1600" dirty="0">
                <a:solidFill>
                  <a:srgbClr val="0D0D0D"/>
                </a:solidFill>
                <a:effectLst/>
                <a:latin typeface="Times New Roman"/>
                <a:ea typeface="Times New Roman"/>
                <a:cs typeface="Times New Roman"/>
              </a:rPr>
            </a:br>
            <a:r>
              <a:rPr lang="ru-RU" sz="1600" dirty="0">
                <a:effectLst/>
                <a:latin typeface="Times New Roman"/>
                <a:ea typeface="Times New Roman"/>
                <a:cs typeface="Times New Roman"/>
              </a:rPr>
              <a:t/>
            </a:r>
            <a:br>
              <a:rPr lang="ru-RU" sz="1600" dirty="0">
                <a:effectLst/>
                <a:latin typeface="Times New Roman"/>
                <a:ea typeface="Times New Roman"/>
                <a:cs typeface="Times New Roman"/>
              </a:rPr>
            </a:br>
            <a:endParaRPr lang="ru-RU" sz="1600" dirty="0"/>
          </a:p>
        </p:txBody>
      </p:sp>
      <p:sp>
        <p:nvSpPr>
          <p:cNvPr id="3" name="Объект 2"/>
          <p:cNvSpPr>
            <a:spLocks noGrp="1"/>
          </p:cNvSpPr>
          <p:nvPr>
            <p:ph sz="quarter" idx="13"/>
          </p:nvPr>
        </p:nvSpPr>
        <p:spPr>
          <a:xfrm>
            <a:off x="467544" y="0"/>
            <a:ext cx="8352928" cy="1052736"/>
          </a:xfrm>
        </p:spPr>
        <p:txBody>
          <a:bodyPr>
            <a:normAutofit/>
          </a:bodyPr>
          <a:lstStyle/>
          <a:p>
            <a:pPr marL="45720" indent="0" algn="just">
              <a:lnSpc>
                <a:spcPct val="160000"/>
              </a:lnSpc>
              <a:buNone/>
            </a:pPr>
            <a:r>
              <a:rPr lang="ru-RU" sz="2000" b="1" dirty="0">
                <a:solidFill>
                  <a:srgbClr val="006600"/>
                </a:solidFill>
                <a:latin typeface="Times New Roman" pitchFamily="18" charset="0"/>
                <a:cs typeface="Times New Roman" pitchFamily="18" charset="0"/>
              </a:rPr>
              <a:t>Цель исследования: </a:t>
            </a:r>
            <a:r>
              <a:rPr lang="ru-RU" sz="1600" b="1" dirty="0">
                <a:solidFill>
                  <a:srgbClr val="0D0D0D"/>
                </a:solidFill>
                <a:latin typeface="Times New Roman"/>
                <a:cs typeface="Times New Roman"/>
              </a:rPr>
              <a:t>в</a:t>
            </a:r>
            <a:r>
              <a:rPr lang="ru-RU" sz="1600" b="1" dirty="0">
                <a:solidFill>
                  <a:srgbClr val="0D0D0D"/>
                </a:solidFill>
                <a:latin typeface="Times New Roman"/>
                <a:ea typeface="Times New Roman"/>
                <a:cs typeface="Times New Roman"/>
              </a:rPr>
              <a:t>ыяснить, как сотовый телефон влияет на здоровье человека и дать рекомендации для безопасного применения сотового телефона.</a:t>
            </a:r>
            <a:endParaRPr lang="ru-RU" sz="1600" b="1" dirty="0">
              <a:effectLst/>
              <a:latin typeface="Calibri"/>
              <a:ea typeface="Calibri"/>
              <a:cs typeface="Times New Roman"/>
            </a:endParaRPr>
          </a:p>
        </p:txBody>
      </p:sp>
    </p:spTree>
    <p:extLst>
      <p:ext uri="{BB962C8B-B14F-4D97-AF65-F5344CB8AC3E}">
        <p14:creationId xmlns:p14="http://schemas.microsoft.com/office/powerpoint/2010/main" val="2445646117"/>
      </p:ext>
    </p:extLst>
  </p:cSld>
  <p:clrMapOvr>
    <a:masterClrMapping/>
  </p:clrMapOvr>
  <p:transition advClick="0" advTm="3603">
    <p:strips/>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4294967295"/>
          </p:nvPr>
        </p:nvSpPr>
        <p:spPr>
          <a:xfrm>
            <a:off x="323528" y="188640"/>
            <a:ext cx="8496944" cy="6264696"/>
          </a:xfrm>
        </p:spPr>
        <p:txBody>
          <a:bodyPr>
            <a:normAutofit lnSpcReduction="10000"/>
          </a:bodyPr>
          <a:lstStyle/>
          <a:p>
            <a:pPr>
              <a:buNone/>
            </a:pPr>
            <a:r>
              <a:rPr lang="ru-RU" sz="1600" b="1" dirty="0">
                <a:latin typeface="Times New Roman" pitchFamily="18" charset="0"/>
                <a:cs typeface="Times New Roman" pitchFamily="18" charset="0"/>
              </a:rPr>
              <a:t>        </a:t>
            </a:r>
            <a:r>
              <a:rPr lang="ru-RU" sz="2000" b="1" u="sng" dirty="0">
                <a:solidFill>
                  <a:srgbClr val="006600"/>
                </a:solidFill>
                <a:latin typeface="Times New Roman" pitchFamily="18" charset="0"/>
                <a:cs typeface="Times New Roman" pitchFamily="18" charset="0"/>
              </a:rPr>
              <a:t>Введение</a:t>
            </a:r>
          </a:p>
          <a:p>
            <a:pPr algn="just">
              <a:lnSpc>
                <a:spcPct val="150000"/>
              </a:lnSpc>
              <a:buNone/>
            </a:pPr>
            <a:r>
              <a:rPr lang="ru-RU" sz="1600" b="1" dirty="0">
                <a:solidFill>
                  <a:schemeClr val="tx1"/>
                </a:solidFill>
                <a:latin typeface="Times New Roman" pitchFamily="18" charset="0"/>
                <a:cs typeface="Times New Roman" pitchFamily="18" charset="0"/>
              </a:rPr>
              <a:t>        21 век – это  век передовых технологий. Невозможно представить  жизнь человека без общения посредством мобильного телефона. Мобильные телефоны стали незаменимыми друзьями. Сегодня мобильный телефон не просто средство связи, это и аудио и видео- проигрыватель, фотоаппарат и калькулятор.</a:t>
            </a:r>
          </a:p>
          <a:p>
            <a:pPr algn="just">
              <a:lnSpc>
                <a:spcPct val="150000"/>
              </a:lnSpc>
              <a:buNone/>
            </a:pPr>
            <a:r>
              <a:rPr lang="ru-RU" sz="2000" b="1" dirty="0">
                <a:solidFill>
                  <a:srgbClr val="006600"/>
                </a:solidFill>
                <a:latin typeface="Times New Roman" pitchFamily="18" charset="0"/>
                <a:cs typeface="Times New Roman" pitchFamily="18" charset="0"/>
              </a:rPr>
              <a:t>    </a:t>
            </a:r>
            <a:r>
              <a:rPr lang="ru-RU" sz="2000" b="1" u="sng" dirty="0">
                <a:solidFill>
                  <a:srgbClr val="006600"/>
                </a:solidFill>
                <a:latin typeface="Times New Roman" pitchFamily="18" charset="0"/>
                <a:cs typeface="Times New Roman" pitchFamily="18" charset="0"/>
              </a:rPr>
              <a:t>1 Что такое мобильный </a:t>
            </a:r>
            <a:r>
              <a:rPr lang="ru-RU" sz="2000" b="1" u="sng" dirty="0" smtClean="0">
                <a:solidFill>
                  <a:srgbClr val="006600"/>
                </a:solidFill>
                <a:latin typeface="Times New Roman" pitchFamily="18" charset="0"/>
                <a:cs typeface="Times New Roman" pitchFamily="18" charset="0"/>
              </a:rPr>
              <a:t>телефон</a:t>
            </a:r>
          </a:p>
          <a:p>
            <a:pPr algn="just">
              <a:lnSpc>
                <a:spcPct val="150000"/>
              </a:lnSpc>
              <a:buNone/>
            </a:pPr>
            <a:r>
              <a:rPr lang="ru-RU" sz="2000" b="1" dirty="0" smtClean="0">
                <a:solidFill>
                  <a:srgbClr val="006600"/>
                </a:solidFill>
                <a:latin typeface="Times New Roman" pitchFamily="18" charset="0"/>
                <a:cs typeface="Times New Roman" pitchFamily="18" charset="0"/>
              </a:rPr>
              <a:t>    </a:t>
            </a:r>
            <a:r>
              <a:rPr lang="ru-RU" sz="1600" b="1" dirty="0" smtClean="0">
                <a:solidFill>
                  <a:schemeClr val="tx1"/>
                </a:solidFill>
                <a:latin typeface="Times New Roman" pitchFamily="18" charset="0"/>
                <a:cs typeface="Times New Roman" pitchFamily="18" charset="0"/>
              </a:rPr>
              <a:t>Из интернета я узнал, что мобильный телефон – переносное средство связи, предназначенное  для голосового общения . В 1946 году ведущими специалистами было принято решение о создании первого в мире портативного телефона. Было решено совместить обычный телефон с радиопередатчиком, а для передачи сигнала использовать обычную радиостанцию. В 1973 г. Мартин Купер создал первый мобильный телефон. В России сотовый телефон впервые появился 9 сентября 1991 года в Санкт- Петербурге.  Телефонная трубка была выпущена компанией </a:t>
            </a:r>
            <a:r>
              <a:rPr lang="en-US" sz="1600" b="1" dirty="0" smtClean="0">
                <a:solidFill>
                  <a:schemeClr val="tx1"/>
                </a:solidFill>
                <a:latin typeface="Times New Roman" pitchFamily="18" charset="0"/>
                <a:cs typeface="Times New Roman" pitchFamily="18" charset="0"/>
              </a:rPr>
              <a:t>Nokia </a:t>
            </a:r>
            <a:r>
              <a:rPr lang="ru-RU" sz="1600" b="1" dirty="0" smtClean="0">
                <a:solidFill>
                  <a:schemeClr val="tx1"/>
                </a:solidFill>
                <a:latin typeface="Times New Roman" pitchFamily="18" charset="0"/>
                <a:cs typeface="Times New Roman" pitchFamily="18" charset="0"/>
              </a:rPr>
              <a:t>и весила  около 3 кг. Сегодня  каждый третий житель нашей планеты  (считая младенцев) имеет сотовый телефон,  в высокоразвитых странах людей  без «мобильников» практически не осталось. </a:t>
            </a:r>
            <a:endParaRPr lang="ru-RU" sz="2000" b="1" dirty="0">
              <a:solidFill>
                <a:srgbClr val="006600"/>
              </a:solidFill>
              <a:latin typeface="Times New Roman" pitchFamily="18" charset="0"/>
              <a:cs typeface="Times New Roman" pitchFamily="18" charset="0"/>
            </a:endParaRPr>
          </a:p>
        </p:txBody>
      </p:sp>
    </p:spTree>
    <p:extLst>
      <p:ext uri="{BB962C8B-B14F-4D97-AF65-F5344CB8AC3E}">
        <p14:creationId xmlns:p14="http://schemas.microsoft.com/office/powerpoint/2010/main" val="3596721136"/>
      </p:ext>
    </p:extLst>
  </p:cSld>
  <p:clrMapOvr>
    <a:masterClrMapping/>
  </p:clrMapOvr>
  <p:transition advTm="3603">
    <p:strip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39552" y="188640"/>
            <a:ext cx="8208911" cy="6480720"/>
          </a:xfrm>
        </p:spPr>
        <p:txBody>
          <a:bodyPr/>
          <a:lstStyle/>
          <a:p>
            <a:pPr marL="0" indent="0" algn="l">
              <a:lnSpc>
                <a:spcPct val="150000"/>
              </a:lnSpc>
              <a:buNone/>
            </a:pPr>
            <a:r>
              <a:rPr lang="ru-RU" sz="2000" u="sng" dirty="0">
                <a:solidFill>
                  <a:srgbClr val="006600"/>
                </a:solidFill>
                <a:effectLst/>
                <a:latin typeface="Times New Roman" pitchFamily="18" charset="0"/>
                <a:cs typeface="Times New Roman" pitchFamily="18" charset="0"/>
              </a:rPr>
              <a:t>2. Как сотовый телефон влияет на здоровье человека</a:t>
            </a:r>
            <a:br>
              <a:rPr lang="ru-RU" sz="2000" u="sng" dirty="0">
                <a:solidFill>
                  <a:srgbClr val="006600"/>
                </a:solidFill>
                <a:effectLst/>
                <a:latin typeface="Times New Roman" pitchFamily="18" charset="0"/>
                <a:cs typeface="Times New Roman" pitchFamily="18" charset="0"/>
              </a:rPr>
            </a:br>
            <a:r>
              <a:rPr lang="ru-RU" sz="1600" dirty="0">
                <a:solidFill>
                  <a:schemeClr val="tx1"/>
                </a:solidFill>
                <a:effectLst/>
                <a:latin typeface="Times New Roman" pitchFamily="18" charset="0"/>
                <a:cs typeface="Times New Roman" pitchFamily="18" charset="0"/>
              </a:rPr>
              <a:t>Каждый  мобильный телефон испускает электромагнитное излучение, которое влияет на здоровье человека.</a:t>
            </a:r>
            <a:br>
              <a:rPr lang="ru-RU" sz="1600" dirty="0">
                <a:solidFill>
                  <a:schemeClr val="tx1"/>
                </a:solidFill>
                <a:effectLst/>
                <a:latin typeface="Times New Roman" pitchFamily="18" charset="0"/>
                <a:cs typeface="Times New Roman" pitchFamily="18" charset="0"/>
              </a:rPr>
            </a:br>
            <a:r>
              <a:rPr lang="ru-RU" sz="1600" dirty="0">
                <a:solidFill>
                  <a:schemeClr val="tx1"/>
                </a:solidFill>
                <a:effectLst/>
                <a:latin typeface="Times New Roman" pitchFamily="18" charset="0"/>
                <a:cs typeface="Times New Roman" pitchFamily="18" charset="0"/>
              </a:rPr>
              <a:t> </a:t>
            </a:r>
            <a:r>
              <a:rPr lang="ru-RU" sz="1600" dirty="0">
                <a:solidFill>
                  <a:srgbClr val="006600"/>
                </a:solidFill>
                <a:effectLst/>
                <a:latin typeface="Times New Roman" pitchFamily="18" charset="0"/>
                <a:cs typeface="Times New Roman" pitchFamily="18" charset="0"/>
              </a:rPr>
              <a:t>2. 1 Влияние  сотового телефона на активность мозга</a:t>
            </a:r>
            <a:r>
              <a:rPr lang="ru-RU" sz="2000" u="sng" dirty="0">
                <a:solidFill>
                  <a:srgbClr val="006600"/>
                </a:solidFill>
                <a:effectLst/>
              </a:rPr>
              <a:t/>
            </a:r>
            <a:br>
              <a:rPr lang="ru-RU" sz="2000" u="sng" dirty="0">
                <a:solidFill>
                  <a:srgbClr val="006600"/>
                </a:solidFill>
                <a:effectLst/>
              </a:rPr>
            </a:br>
            <a:r>
              <a:rPr lang="ru-RU" sz="2000" dirty="0">
                <a:solidFill>
                  <a:srgbClr val="006600"/>
                </a:solidFill>
                <a:effectLst/>
              </a:rPr>
              <a:t> </a:t>
            </a:r>
            <a:r>
              <a:rPr lang="ru-RU" sz="1600" dirty="0">
                <a:solidFill>
                  <a:schemeClr val="tx1"/>
                </a:solidFill>
                <a:effectLst/>
                <a:latin typeface="Times New Roman" pitchFamily="18" charset="0"/>
                <a:cs typeface="Times New Roman" pitchFamily="18" charset="0"/>
              </a:rPr>
              <a:t>В наше  время многие бытовые  вещи являются источниками электромагнитного излучения  (телевизор, компьютер, микроволновая печь ). Но если смотря телевизор мы находимся на определенной дистанции от него, то при использовании мобильного телефона наша голова облучается целиком. Излучение  мобильных телефонов повреждает области мозга связанных с обучением, памятью и передвижением . Ученые исследовали  воздействие излучение мобильного телефона на крыс в возрасте от 12 до 26 недель, чей мозг находится в той же стадии  развития , что  и мозг подростка. Спустя 50 дней  исследователи обнаружили множество  мертвых  мозговых клеток крыс. Доказано, что если человек  разговаривает  по телефону более 45-60 минут, то никуда не деться от головной боли.</a:t>
            </a:r>
            <a:endParaRPr lang="ru-RU" sz="1600" dirty="0">
              <a:solidFill>
                <a:schemeClr val="tx1"/>
              </a:solidFill>
              <a:latin typeface="Times New Roman" pitchFamily="18" charset="0"/>
              <a:cs typeface="Times New Roman" pitchFamily="18" charset="0"/>
            </a:endParaRPr>
          </a:p>
        </p:txBody>
      </p:sp>
      <p:pic>
        <p:nvPicPr>
          <p:cNvPr id="15362" name="Picture 2" descr="http://www.likar.info/pictures_ckfinder/images/cancer_mobile.jpg"/>
          <p:cNvPicPr>
            <a:picLocks noChangeAspect="1" noChangeArrowheads="1"/>
          </p:cNvPicPr>
          <p:nvPr/>
        </p:nvPicPr>
        <p:blipFill>
          <a:blip r:embed="rId2" cstate="print"/>
          <a:srcRect/>
          <a:stretch>
            <a:fillRect/>
          </a:stretch>
        </p:blipFill>
        <p:spPr bwMode="auto">
          <a:xfrm>
            <a:off x="5508104" y="5229200"/>
            <a:ext cx="2232248" cy="1440160"/>
          </a:xfrm>
          <a:prstGeom prst="rect">
            <a:avLst/>
          </a:prstGeom>
          <a:noFill/>
        </p:spPr>
      </p:pic>
    </p:spTree>
    <p:extLst>
      <p:ext uri="{BB962C8B-B14F-4D97-AF65-F5344CB8AC3E}">
        <p14:creationId xmlns:p14="http://schemas.microsoft.com/office/powerpoint/2010/main" val="592390257"/>
      </p:ext>
    </p:extLst>
  </p:cSld>
  <p:clrMapOvr>
    <a:masterClrMapping/>
  </p:clrMapOvr>
  <p:transition advTm="3603">
    <p:strip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4"/>
          </p:nvPr>
        </p:nvSpPr>
        <p:spPr>
          <a:xfrm>
            <a:off x="323528" y="260648"/>
            <a:ext cx="8496944" cy="6264696"/>
          </a:xfrm>
        </p:spPr>
        <p:txBody>
          <a:bodyPr>
            <a:noAutofit/>
          </a:bodyPr>
          <a:lstStyle/>
          <a:p>
            <a:pPr marL="45720" indent="0" algn="just">
              <a:buNone/>
            </a:pPr>
            <a:r>
              <a:rPr lang="ru-RU" sz="1600" b="1" dirty="0">
                <a:solidFill>
                  <a:srgbClr val="006600"/>
                </a:solidFill>
                <a:latin typeface="Times New Roman" pitchFamily="18" charset="0"/>
                <a:cs typeface="Times New Roman" pitchFamily="18" charset="0"/>
              </a:rPr>
              <a:t>2.2. Влияние сотового телефона  на </a:t>
            </a:r>
            <a:r>
              <a:rPr lang="ru-RU" sz="1600" b="1" dirty="0" smtClean="0">
                <a:solidFill>
                  <a:srgbClr val="006600"/>
                </a:solidFill>
                <a:latin typeface="Times New Roman" pitchFamily="18" charset="0"/>
                <a:cs typeface="Times New Roman" pitchFamily="18" charset="0"/>
              </a:rPr>
              <a:t>зрение</a:t>
            </a:r>
            <a:endParaRPr lang="ru-RU" sz="1600" b="1" dirty="0">
              <a:solidFill>
                <a:srgbClr val="006600"/>
              </a:solidFill>
              <a:latin typeface="Times New Roman" pitchFamily="18" charset="0"/>
              <a:cs typeface="Times New Roman" pitchFamily="18" charset="0"/>
            </a:endParaRPr>
          </a:p>
          <a:p>
            <a:pPr marL="45720" indent="0" algn="just">
              <a:lnSpc>
                <a:spcPct val="150000"/>
              </a:lnSpc>
              <a:buNone/>
            </a:pPr>
            <a:r>
              <a:rPr lang="ru-RU" sz="1600" b="1" dirty="0">
                <a:solidFill>
                  <a:schemeClr val="tx1"/>
                </a:solidFill>
                <a:latin typeface="Times New Roman" pitchFamily="18" charset="0"/>
                <a:cs typeface="Times New Roman" pitchFamily="18" charset="0"/>
              </a:rPr>
              <a:t>Все дело в маленьких размерах экрана.  Наш глаз устроен так, что ему сложно фокусировать свой взгляд на минимальном по размеру объекте. Главной мышце приходится  прилагать усилия. Чтобы передать в наш глаз четкую картинку. Особенно это касается мобильных игр. Последние исследования показали, что достаточно  двух часового общения с телефоном, чтобы через год </a:t>
            </a:r>
            <a:r>
              <a:rPr lang="ru-RU" sz="1600" b="1" dirty="0" smtClean="0">
                <a:solidFill>
                  <a:schemeClr val="tx1"/>
                </a:solidFill>
                <a:latin typeface="Times New Roman" pitchFamily="18" charset="0"/>
                <a:cs typeface="Times New Roman" pitchFamily="18" charset="0"/>
              </a:rPr>
              <a:t>ваше </a:t>
            </a:r>
            <a:r>
              <a:rPr lang="ru-RU" sz="1600" b="1" dirty="0">
                <a:solidFill>
                  <a:schemeClr val="tx1"/>
                </a:solidFill>
                <a:latin typeface="Times New Roman" pitchFamily="18" charset="0"/>
                <a:cs typeface="Times New Roman" pitchFamily="18" charset="0"/>
              </a:rPr>
              <a:t>зрение упало на 12-14%.</a:t>
            </a:r>
          </a:p>
          <a:p>
            <a:pPr marL="45720" indent="0" algn="just">
              <a:lnSpc>
                <a:spcPct val="150000"/>
              </a:lnSpc>
              <a:buNone/>
            </a:pPr>
            <a:endParaRPr lang="ru-RU" sz="1600" b="1" dirty="0">
              <a:solidFill>
                <a:schemeClr val="tx1"/>
              </a:solidFill>
              <a:latin typeface="Times New Roman" pitchFamily="18" charset="0"/>
              <a:cs typeface="Times New Roman" pitchFamily="18" charset="0"/>
            </a:endParaRPr>
          </a:p>
          <a:p>
            <a:pPr marL="45720" indent="0" algn="just">
              <a:lnSpc>
                <a:spcPct val="150000"/>
              </a:lnSpc>
              <a:buNone/>
            </a:pPr>
            <a:endParaRPr lang="ru-RU" sz="1600" b="1" dirty="0">
              <a:solidFill>
                <a:schemeClr val="tx1"/>
              </a:solidFill>
              <a:latin typeface="Times New Roman" pitchFamily="18" charset="0"/>
              <a:cs typeface="Times New Roman" pitchFamily="18" charset="0"/>
            </a:endParaRPr>
          </a:p>
          <a:p>
            <a:pPr marL="45720" indent="0" algn="just">
              <a:lnSpc>
                <a:spcPct val="150000"/>
              </a:lnSpc>
              <a:buNone/>
            </a:pPr>
            <a:endParaRPr lang="ru-RU" sz="1600" b="1" dirty="0">
              <a:solidFill>
                <a:schemeClr val="tx1"/>
              </a:solidFill>
              <a:latin typeface="Times New Roman" pitchFamily="18" charset="0"/>
              <a:cs typeface="Times New Roman" pitchFamily="18" charset="0"/>
            </a:endParaRPr>
          </a:p>
          <a:p>
            <a:pPr marL="45720" indent="0" algn="just">
              <a:lnSpc>
                <a:spcPct val="150000"/>
              </a:lnSpc>
              <a:buNone/>
            </a:pPr>
            <a:r>
              <a:rPr lang="ru-RU" sz="1600" b="1" dirty="0">
                <a:solidFill>
                  <a:schemeClr val="tx1"/>
                </a:solidFill>
                <a:latin typeface="Times New Roman" pitchFamily="18" charset="0"/>
                <a:cs typeface="Times New Roman" pitchFamily="18" charset="0"/>
              </a:rPr>
              <a:t>                                                                                                                                            </a:t>
            </a:r>
          </a:p>
          <a:p>
            <a:pPr marL="45720" indent="0" algn="just">
              <a:lnSpc>
                <a:spcPct val="150000"/>
              </a:lnSpc>
              <a:buNone/>
            </a:pPr>
            <a:r>
              <a:rPr lang="ru-RU" sz="1600" b="1" dirty="0">
                <a:solidFill>
                  <a:schemeClr val="tx1"/>
                </a:solidFill>
                <a:latin typeface="Times New Roman" pitchFamily="18" charset="0"/>
                <a:cs typeface="Times New Roman" pitchFamily="18" charset="0"/>
              </a:rPr>
              <a:t>                                                                                                                                                    </a:t>
            </a:r>
          </a:p>
        </p:txBody>
      </p:sp>
      <p:pic>
        <p:nvPicPr>
          <p:cNvPr id="14338" name="Picture 2" descr="http://bolezniglaz.ru/wp-content/uploads/2017/05/Krasnyie-glaza-ot-rabotyi-za-kompyuterom.jpg"/>
          <p:cNvPicPr>
            <a:picLocks noChangeAspect="1" noChangeArrowheads="1"/>
          </p:cNvPicPr>
          <p:nvPr/>
        </p:nvPicPr>
        <p:blipFill>
          <a:blip r:embed="rId2" cstate="print"/>
          <a:srcRect/>
          <a:stretch>
            <a:fillRect/>
          </a:stretch>
        </p:blipFill>
        <p:spPr bwMode="auto">
          <a:xfrm>
            <a:off x="467544" y="2780929"/>
            <a:ext cx="3024336" cy="2520280"/>
          </a:xfrm>
          <a:prstGeom prst="rect">
            <a:avLst/>
          </a:prstGeom>
          <a:noFill/>
        </p:spPr>
      </p:pic>
    </p:spTree>
    <p:extLst>
      <p:ext uri="{BB962C8B-B14F-4D97-AF65-F5344CB8AC3E}">
        <p14:creationId xmlns:p14="http://schemas.microsoft.com/office/powerpoint/2010/main" val="3643217277"/>
      </p:ext>
    </p:extLst>
  </p:cSld>
  <p:clrMapOvr>
    <a:masterClrMapping/>
  </p:clrMapOvr>
  <p:transition advTm="3603">
    <p:strip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88640"/>
            <a:ext cx="8640960" cy="6480720"/>
          </a:xfrm>
        </p:spPr>
        <p:txBody>
          <a:bodyPr/>
          <a:lstStyle/>
          <a:p>
            <a:pPr marL="0" indent="0" algn="l">
              <a:lnSpc>
                <a:spcPct val="150000"/>
              </a:lnSpc>
              <a:buNone/>
            </a:pPr>
            <a:r>
              <a:rPr lang="ru-RU" sz="1600" dirty="0">
                <a:solidFill>
                  <a:srgbClr val="006600"/>
                </a:solidFill>
                <a:effectLst/>
                <a:latin typeface="Times New Roman" pitchFamily="18" charset="0"/>
                <a:cs typeface="Times New Roman" pitchFamily="18" charset="0"/>
              </a:rPr>
              <a:t>2.3. Влияние сотового телефона на слух</a:t>
            </a:r>
            <a:br>
              <a:rPr lang="ru-RU" sz="1600" dirty="0">
                <a:solidFill>
                  <a:srgbClr val="006600"/>
                </a:solidFill>
                <a:effectLst/>
                <a:latin typeface="Times New Roman" pitchFamily="18" charset="0"/>
                <a:cs typeface="Times New Roman" pitchFamily="18" charset="0"/>
              </a:rPr>
            </a:br>
            <a:r>
              <a:rPr lang="ru-RU" sz="1600" dirty="0">
                <a:solidFill>
                  <a:schemeClr val="tx1"/>
                </a:solidFill>
                <a:effectLst/>
                <a:latin typeface="Times New Roman" pitchFamily="18" charset="0"/>
                <a:cs typeface="Times New Roman" pitchFamily="18" charset="0"/>
              </a:rPr>
              <a:t>При длительном разговоре наблюдается увеличение температуры уха, барабанной перепонки. Можно заметить ощущение тепла в ухе после долгого разговора. Это есть результат воздействия электромагнитного поля. Человек, который несколько лет пользуется наушниками ускоряет процесс старения слуха в 2-3 раза. Ученые обнаружили, что риск развития опухоли в том ухе к которому прикладывается мобильный телефон в  3,9 раз выше, чем в противоположном ухе.</a:t>
            </a:r>
            <a:br>
              <a:rPr lang="ru-RU" sz="1600" dirty="0">
                <a:solidFill>
                  <a:schemeClr val="tx1"/>
                </a:solidFill>
                <a:effectLst/>
                <a:latin typeface="Times New Roman" pitchFamily="18" charset="0"/>
                <a:cs typeface="Times New Roman" pitchFamily="18" charset="0"/>
              </a:rPr>
            </a:br>
            <a:endParaRPr lang="ru-RU" sz="2000" dirty="0">
              <a:solidFill>
                <a:srgbClr val="006600"/>
              </a:solidFill>
            </a:endParaRPr>
          </a:p>
        </p:txBody>
      </p:sp>
      <p:pic>
        <p:nvPicPr>
          <p:cNvPr id="3" name="Рисунок 2" descr="C:\Documents and Settings\Admin\Мои документы\Загрузки\kak-chelovek-slyishit.jpg"/>
          <p:cNvPicPr/>
          <p:nvPr/>
        </p:nvPicPr>
        <p:blipFill>
          <a:blip r:embed="rId2" cstate="print"/>
          <a:srcRect/>
          <a:stretch>
            <a:fillRect/>
          </a:stretch>
        </p:blipFill>
        <p:spPr bwMode="auto">
          <a:xfrm>
            <a:off x="611560" y="3284984"/>
            <a:ext cx="2952328" cy="2304256"/>
          </a:xfrm>
          <a:prstGeom prst="rect">
            <a:avLst/>
          </a:prstGeom>
          <a:noFill/>
        </p:spPr>
      </p:pic>
      <p:pic>
        <p:nvPicPr>
          <p:cNvPr id="13314" name="Picture 2" descr="http://itd1.mycdn.me/image?id=837174344042&amp;t=20&amp;plc=WEB&amp;tkn=*-TjAiMm2RlbJ0G97xuJqtamIx5A"/>
          <p:cNvPicPr>
            <a:picLocks noChangeAspect="1" noChangeArrowheads="1"/>
          </p:cNvPicPr>
          <p:nvPr/>
        </p:nvPicPr>
        <p:blipFill>
          <a:blip r:embed="rId3" cstate="print"/>
          <a:srcRect/>
          <a:stretch>
            <a:fillRect/>
          </a:stretch>
        </p:blipFill>
        <p:spPr bwMode="auto">
          <a:xfrm>
            <a:off x="3923928" y="3356992"/>
            <a:ext cx="2952328" cy="2088232"/>
          </a:xfrm>
          <a:prstGeom prst="rect">
            <a:avLst/>
          </a:prstGeom>
          <a:noFill/>
        </p:spPr>
      </p:pic>
    </p:spTree>
    <p:extLst>
      <p:ext uri="{BB962C8B-B14F-4D97-AF65-F5344CB8AC3E}">
        <p14:creationId xmlns:p14="http://schemas.microsoft.com/office/powerpoint/2010/main" val="2310587475"/>
      </p:ext>
    </p:extLst>
  </p:cSld>
  <p:clrMapOvr>
    <a:masterClrMapping/>
  </p:clrMapOvr>
  <p:transition advTm="3603">
    <p:strip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a:xfrm>
            <a:off x="817581" y="188640"/>
            <a:ext cx="8002891" cy="5976663"/>
          </a:xfrm>
        </p:spPr>
        <p:txBody>
          <a:bodyPr/>
          <a:lstStyle/>
          <a:p>
            <a:pPr marL="0" indent="0">
              <a:lnSpc>
                <a:spcPct val="150000"/>
              </a:lnSpc>
              <a:buNone/>
            </a:pPr>
            <a:r>
              <a:rPr lang="ru-RU" sz="1600" dirty="0">
                <a:solidFill>
                  <a:srgbClr val="006600"/>
                </a:solidFill>
                <a:effectLst/>
                <a:latin typeface="Times New Roman" pitchFamily="18" charset="0"/>
                <a:cs typeface="Times New Roman" pitchFamily="18" charset="0"/>
              </a:rPr>
              <a:t>2.4.Влияние сотового телефона на сердце</a:t>
            </a:r>
            <a:r>
              <a:rPr lang="ru-RU" sz="2800" i="1" dirty="0">
                <a:solidFill>
                  <a:srgbClr val="006600"/>
                </a:solidFill>
                <a:effectLst/>
              </a:rPr>
              <a:t/>
            </a:r>
            <a:br>
              <a:rPr lang="ru-RU" sz="2800" i="1" dirty="0">
                <a:solidFill>
                  <a:srgbClr val="006600"/>
                </a:solidFill>
                <a:effectLst/>
              </a:rPr>
            </a:br>
            <a:r>
              <a:rPr lang="ru-RU" sz="1600" dirty="0">
                <a:solidFill>
                  <a:schemeClr val="tx1"/>
                </a:solidFill>
                <a:effectLst/>
                <a:latin typeface="Times New Roman" pitchFamily="18" charset="0"/>
                <a:cs typeface="Times New Roman" pitchFamily="18" charset="0"/>
              </a:rPr>
              <a:t>Телефон может воздействовать на сердце если мы носим его на шее или в грудном кармане. Виной этому все те же  волны. В случае с сердцем они не только повышают его температуру, но и активно нарушают сердечный ритм.  Венгерский биолог попросил 76 добровольцев сделать 2 звонка по 7.5 минут каждый. В итоге изменились биотоки мозга, замедлилось кровообращение, упало давление. Врачи зафиксировали беспокойство и стресс.</a:t>
            </a:r>
            <a:br>
              <a:rPr lang="ru-RU" sz="1600" dirty="0">
                <a:solidFill>
                  <a:schemeClr val="tx1"/>
                </a:solidFill>
                <a:effectLst/>
                <a:latin typeface="Times New Roman" pitchFamily="18" charset="0"/>
                <a:cs typeface="Times New Roman" pitchFamily="18" charset="0"/>
              </a:rPr>
            </a:br>
            <a:r>
              <a:rPr lang="ru-RU" sz="1600" dirty="0">
                <a:solidFill>
                  <a:schemeClr val="tx1"/>
                </a:solidFill>
                <a:effectLst/>
                <a:latin typeface="Times New Roman" pitchFamily="18" charset="0"/>
                <a:cs typeface="Times New Roman" pitchFamily="18" charset="0"/>
              </a:rPr>
              <a:t/>
            </a:r>
            <a:br>
              <a:rPr lang="ru-RU" sz="1600" dirty="0">
                <a:solidFill>
                  <a:schemeClr val="tx1"/>
                </a:solidFill>
                <a:effectLst/>
                <a:latin typeface="Times New Roman" pitchFamily="18" charset="0"/>
                <a:cs typeface="Times New Roman" pitchFamily="18" charset="0"/>
              </a:rPr>
            </a:br>
            <a:r>
              <a:rPr lang="ru-RU" sz="1600" dirty="0">
                <a:solidFill>
                  <a:schemeClr val="tx1"/>
                </a:solidFill>
                <a:effectLst/>
                <a:latin typeface="Times New Roman" pitchFamily="18" charset="0"/>
                <a:cs typeface="Times New Roman" pitchFamily="18" charset="0"/>
              </a:rPr>
              <a:t/>
            </a:r>
            <a:br>
              <a:rPr lang="ru-RU" sz="1600" dirty="0">
                <a:solidFill>
                  <a:schemeClr val="tx1"/>
                </a:solidFill>
                <a:effectLst/>
                <a:latin typeface="Times New Roman" pitchFamily="18" charset="0"/>
                <a:cs typeface="Times New Roman" pitchFamily="18" charset="0"/>
              </a:rPr>
            </a:br>
            <a:r>
              <a:rPr lang="ru-RU" sz="1600" dirty="0">
                <a:solidFill>
                  <a:schemeClr val="tx1"/>
                </a:solidFill>
                <a:effectLst/>
                <a:latin typeface="Times New Roman" pitchFamily="18" charset="0"/>
                <a:cs typeface="Times New Roman" pitchFamily="18" charset="0"/>
              </a:rPr>
              <a:t/>
            </a:r>
            <a:br>
              <a:rPr lang="ru-RU" sz="1600" dirty="0">
                <a:solidFill>
                  <a:schemeClr val="tx1"/>
                </a:solidFill>
                <a:effectLst/>
                <a:latin typeface="Times New Roman" pitchFamily="18" charset="0"/>
                <a:cs typeface="Times New Roman" pitchFamily="18" charset="0"/>
              </a:rPr>
            </a:br>
            <a:r>
              <a:rPr lang="ru-RU" sz="1600" dirty="0">
                <a:solidFill>
                  <a:schemeClr val="tx1"/>
                </a:solidFill>
                <a:effectLst/>
                <a:latin typeface="Times New Roman" pitchFamily="18" charset="0"/>
                <a:cs typeface="Times New Roman" pitchFamily="18" charset="0"/>
              </a:rPr>
              <a:t/>
            </a:r>
            <a:br>
              <a:rPr lang="ru-RU" sz="1600" dirty="0">
                <a:solidFill>
                  <a:schemeClr val="tx1"/>
                </a:solidFill>
                <a:effectLst/>
                <a:latin typeface="Times New Roman" pitchFamily="18" charset="0"/>
                <a:cs typeface="Times New Roman" pitchFamily="18" charset="0"/>
              </a:rPr>
            </a:br>
            <a:r>
              <a:rPr lang="ru-RU" sz="1600" dirty="0">
                <a:solidFill>
                  <a:schemeClr val="tx1"/>
                </a:solidFill>
                <a:effectLst/>
                <a:latin typeface="Times New Roman" pitchFamily="18" charset="0"/>
                <a:cs typeface="Times New Roman" pitchFamily="18" charset="0"/>
              </a:rPr>
              <a:t/>
            </a:r>
            <a:br>
              <a:rPr lang="ru-RU" sz="1600" dirty="0">
                <a:solidFill>
                  <a:schemeClr val="tx1"/>
                </a:solidFill>
                <a:effectLst/>
                <a:latin typeface="Times New Roman" pitchFamily="18" charset="0"/>
                <a:cs typeface="Times New Roman" pitchFamily="18" charset="0"/>
              </a:rPr>
            </a:br>
            <a:r>
              <a:rPr lang="ru-RU" sz="1600" dirty="0">
                <a:solidFill>
                  <a:srgbClr val="006600"/>
                </a:solidFill>
                <a:effectLst/>
                <a:latin typeface="Times New Roman" pitchFamily="18" charset="0"/>
                <a:cs typeface="Times New Roman" pitchFamily="18" charset="0"/>
              </a:rPr>
              <a:t>2.5. Сотовый телефон повышает риск ДТП</a:t>
            </a:r>
            <a:br>
              <a:rPr lang="ru-RU" sz="1600" dirty="0">
                <a:solidFill>
                  <a:srgbClr val="006600"/>
                </a:solidFill>
                <a:effectLst/>
                <a:latin typeface="Times New Roman" pitchFamily="18" charset="0"/>
                <a:cs typeface="Times New Roman" pitchFamily="18" charset="0"/>
              </a:rPr>
            </a:br>
            <a:r>
              <a:rPr lang="ru-RU" sz="1600" dirty="0">
                <a:solidFill>
                  <a:schemeClr val="tx1"/>
                </a:solidFill>
                <a:effectLst/>
                <a:latin typeface="Times New Roman" pitchFamily="18" charset="0"/>
                <a:cs typeface="Times New Roman" pitchFamily="18" charset="0"/>
              </a:rPr>
              <a:t>Общение по мобильному телефону за рулем в 4 раза увеличивает шансы попасть в аварию.</a:t>
            </a:r>
            <a:endParaRPr lang="ru-RU" sz="1600" dirty="0">
              <a:solidFill>
                <a:srgbClr val="006600"/>
              </a:solidFill>
              <a:latin typeface="Times New Roman" pitchFamily="18" charset="0"/>
              <a:cs typeface="Times New Roman" pitchFamily="18" charset="0"/>
            </a:endParaRPr>
          </a:p>
        </p:txBody>
      </p:sp>
      <p:pic>
        <p:nvPicPr>
          <p:cNvPr id="8" name="Рисунок 7" descr="C:\Documents and Settings\Admin\Мои документы\Загрузки\57411730_1270498246_35383.jpg"/>
          <p:cNvPicPr/>
          <p:nvPr/>
        </p:nvPicPr>
        <p:blipFill>
          <a:blip r:embed="rId2" cstate="screen"/>
          <a:srcRect/>
          <a:stretch>
            <a:fillRect/>
          </a:stretch>
        </p:blipFill>
        <p:spPr bwMode="auto">
          <a:xfrm>
            <a:off x="1043608" y="2924944"/>
            <a:ext cx="3024336" cy="1584176"/>
          </a:xfrm>
          <a:prstGeom prst="rect">
            <a:avLst/>
          </a:prstGeom>
          <a:noFill/>
        </p:spPr>
      </p:pic>
      <p:pic>
        <p:nvPicPr>
          <p:cNvPr id="12290" name="Picture 2" descr="http://prizvanie.su/wp-content/uploads/2014/01/768-Herzinfarkt-herzinfarkt-Fotolia-28716493-c-psdesign1.jpg"/>
          <p:cNvPicPr>
            <a:picLocks noChangeAspect="1" noChangeArrowheads="1"/>
          </p:cNvPicPr>
          <p:nvPr/>
        </p:nvPicPr>
        <p:blipFill>
          <a:blip r:embed="rId3" cstate="print"/>
          <a:srcRect/>
          <a:stretch>
            <a:fillRect/>
          </a:stretch>
        </p:blipFill>
        <p:spPr bwMode="auto">
          <a:xfrm>
            <a:off x="4355976" y="2924944"/>
            <a:ext cx="2664296" cy="1512168"/>
          </a:xfrm>
          <a:prstGeom prst="rect">
            <a:avLst/>
          </a:prstGeom>
          <a:noFill/>
        </p:spPr>
      </p:pic>
    </p:spTree>
    <p:extLst>
      <p:ext uri="{BB962C8B-B14F-4D97-AF65-F5344CB8AC3E}">
        <p14:creationId xmlns:p14="http://schemas.microsoft.com/office/powerpoint/2010/main" val="4125362355"/>
      </p:ext>
    </p:extLst>
  </p:cSld>
  <p:clrMapOvr>
    <a:masterClrMapping/>
  </p:clrMapOvr>
  <p:transition advTm="3603">
    <p:strip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692696"/>
            <a:ext cx="8856984" cy="5976664"/>
          </a:xfrm>
        </p:spPr>
        <p:txBody>
          <a:bodyPr/>
          <a:lstStyle/>
          <a:p>
            <a:pPr algn="l">
              <a:lnSpc>
                <a:spcPct val="150000"/>
              </a:lnSpc>
              <a:buClr>
                <a:srgbClr val="C00000"/>
              </a:buClr>
              <a:buNone/>
            </a:pPr>
            <a:r>
              <a:rPr lang="ru-RU" sz="1800" dirty="0">
                <a:effectLst/>
                <a:latin typeface="Times New Roman" pitchFamily="18" charset="0"/>
                <a:cs typeface="Times New Roman" pitchFamily="18" charset="0"/>
              </a:rPr>
              <a:t>     </a:t>
            </a:r>
            <a:r>
              <a:rPr lang="ru-RU" sz="1800" dirty="0" smtClean="0">
                <a:effectLst/>
                <a:latin typeface="Times New Roman" pitchFamily="18" charset="0"/>
                <a:cs typeface="Times New Roman" pitchFamily="18" charset="0"/>
              </a:rPr>
              <a:t> </a:t>
            </a:r>
            <a:r>
              <a:rPr lang="ru-RU" sz="1800" dirty="0" smtClean="0">
                <a:solidFill>
                  <a:schemeClr val="tx1"/>
                </a:solidFill>
                <a:effectLst/>
                <a:latin typeface="Times New Roman" pitchFamily="18" charset="0"/>
                <a:cs typeface="Times New Roman" pitchFamily="18" charset="0"/>
              </a:rPr>
              <a:t>Самыми </a:t>
            </a:r>
            <a:r>
              <a:rPr lang="ru-RU" sz="1800" dirty="0">
                <a:solidFill>
                  <a:schemeClr val="tx1"/>
                </a:solidFill>
                <a:effectLst/>
                <a:latin typeface="Times New Roman" pitchFamily="18" charset="0"/>
                <a:cs typeface="Times New Roman" pitchFamily="18" charset="0"/>
              </a:rPr>
              <a:t>«безобидными» и очень быстро наступающими последствиями </a:t>
            </a:r>
            <a:r>
              <a:rPr lang="ru-RU" sz="1800" dirty="0" smtClean="0">
                <a:solidFill>
                  <a:schemeClr val="tx1"/>
                </a:solidFill>
                <a:effectLst/>
                <a:latin typeface="Times New Roman" pitchFamily="18" charset="0"/>
                <a:cs typeface="Times New Roman" pitchFamily="18" charset="0"/>
              </a:rPr>
              <a:t>регулярного пользования сотовым телефон являются: </a:t>
            </a:r>
            <a:r>
              <a:rPr lang="ru-RU" sz="2000" dirty="0" smtClean="0">
                <a:effectLst/>
                <a:latin typeface="Times New Roman" pitchFamily="18" charset="0"/>
                <a:cs typeface="Times New Roman" pitchFamily="18" charset="0"/>
              </a:rPr>
              <a:t/>
            </a:r>
            <a:br>
              <a:rPr lang="ru-RU" sz="2000" dirty="0" smtClean="0">
                <a:effectLst/>
                <a:latin typeface="Times New Roman" pitchFamily="18" charset="0"/>
                <a:cs typeface="Times New Roman" pitchFamily="18" charset="0"/>
              </a:rPr>
            </a:br>
            <a:r>
              <a:rPr lang="ru-RU" sz="2000" dirty="0" smtClean="0">
                <a:solidFill>
                  <a:schemeClr val="tx1"/>
                </a:solidFill>
                <a:effectLst/>
                <a:latin typeface="Times New Roman" pitchFamily="18" charset="0"/>
                <a:cs typeface="Times New Roman" pitchFamily="18" charset="0"/>
              </a:rPr>
              <a:t>- снижение </a:t>
            </a:r>
            <a:r>
              <a:rPr lang="ru-RU" sz="2000" dirty="0">
                <a:solidFill>
                  <a:schemeClr val="tx1"/>
                </a:solidFill>
                <a:effectLst/>
                <a:latin typeface="Times New Roman" pitchFamily="18" charset="0"/>
                <a:cs typeface="Times New Roman" pitchFamily="18" charset="0"/>
              </a:rPr>
              <a:t>умственных и познавательных способностей</a:t>
            </a:r>
            <a:br>
              <a:rPr lang="ru-RU" sz="2000" dirty="0">
                <a:solidFill>
                  <a:schemeClr val="tx1"/>
                </a:solidFill>
                <a:effectLst/>
                <a:latin typeface="Times New Roman" pitchFamily="18" charset="0"/>
                <a:cs typeface="Times New Roman" pitchFamily="18" charset="0"/>
              </a:rPr>
            </a:br>
            <a:r>
              <a:rPr lang="ru-RU" sz="2000" dirty="0">
                <a:solidFill>
                  <a:schemeClr val="tx1"/>
                </a:solidFill>
                <a:effectLst/>
                <a:latin typeface="Times New Roman" pitchFamily="18" charset="0"/>
                <a:cs typeface="Times New Roman" pitchFamily="18" charset="0"/>
              </a:rPr>
              <a:t>- ослабление памяти</a:t>
            </a:r>
            <a:br>
              <a:rPr lang="ru-RU" sz="2000" dirty="0">
                <a:solidFill>
                  <a:schemeClr val="tx1"/>
                </a:solidFill>
                <a:effectLst/>
                <a:latin typeface="Times New Roman" pitchFamily="18" charset="0"/>
                <a:cs typeface="Times New Roman" pitchFamily="18" charset="0"/>
              </a:rPr>
            </a:br>
            <a:r>
              <a:rPr lang="ru-RU" sz="2000" dirty="0">
                <a:solidFill>
                  <a:schemeClr val="tx1"/>
                </a:solidFill>
                <a:effectLst/>
                <a:latin typeface="Times New Roman" pitchFamily="18" charset="0"/>
                <a:cs typeface="Times New Roman" pitchFamily="18" charset="0"/>
              </a:rPr>
              <a:t>- частые головные боли</a:t>
            </a:r>
            <a:br>
              <a:rPr lang="ru-RU" sz="2000" dirty="0">
                <a:solidFill>
                  <a:schemeClr val="tx1"/>
                </a:solidFill>
                <a:effectLst/>
                <a:latin typeface="Times New Roman" pitchFamily="18" charset="0"/>
                <a:cs typeface="Times New Roman" pitchFamily="18" charset="0"/>
              </a:rPr>
            </a:br>
            <a:r>
              <a:rPr lang="ru-RU" sz="2000" dirty="0">
                <a:solidFill>
                  <a:schemeClr val="tx1"/>
                </a:solidFill>
                <a:effectLst/>
                <a:latin typeface="Times New Roman" pitchFamily="18" charset="0"/>
                <a:cs typeface="Times New Roman" pitchFamily="18" charset="0"/>
              </a:rPr>
              <a:t>- снижения внимания                               </a:t>
            </a:r>
            <a:br>
              <a:rPr lang="ru-RU" sz="2000" dirty="0">
                <a:solidFill>
                  <a:schemeClr val="tx1"/>
                </a:solidFill>
                <a:effectLst/>
                <a:latin typeface="Times New Roman" pitchFamily="18" charset="0"/>
                <a:cs typeface="Times New Roman" pitchFamily="18" charset="0"/>
              </a:rPr>
            </a:br>
            <a:r>
              <a:rPr lang="ru-RU" sz="2000" dirty="0">
                <a:solidFill>
                  <a:schemeClr val="tx1"/>
                </a:solidFill>
                <a:effectLst/>
                <a:latin typeface="Times New Roman" pitchFamily="18" charset="0"/>
                <a:cs typeface="Times New Roman" pitchFamily="18" charset="0"/>
              </a:rPr>
              <a:t>- раздражительность</a:t>
            </a:r>
            <a:br>
              <a:rPr lang="ru-RU" sz="2000" dirty="0">
                <a:solidFill>
                  <a:schemeClr val="tx1"/>
                </a:solidFill>
                <a:effectLst/>
                <a:latin typeface="Times New Roman" pitchFamily="18" charset="0"/>
                <a:cs typeface="Times New Roman" pitchFamily="18" charset="0"/>
              </a:rPr>
            </a:br>
            <a:r>
              <a:rPr lang="ru-RU" sz="2000" dirty="0">
                <a:solidFill>
                  <a:schemeClr val="tx1"/>
                </a:solidFill>
                <a:effectLst/>
                <a:latin typeface="Times New Roman" pitchFamily="18" charset="0"/>
                <a:cs typeface="Times New Roman" pitchFamily="18" charset="0"/>
              </a:rPr>
              <a:t>- низкая стрессоустойчивость</a:t>
            </a:r>
            <a:br>
              <a:rPr lang="ru-RU" sz="2000" dirty="0">
                <a:solidFill>
                  <a:schemeClr val="tx1"/>
                </a:solidFill>
                <a:effectLst/>
                <a:latin typeface="Times New Roman" pitchFamily="18" charset="0"/>
                <a:cs typeface="Times New Roman" pitchFamily="18" charset="0"/>
              </a:rPr>
            </a:br>
            <a:r>
              <a:rPr lang="ru-RU" sz="2000" dirty="0">
                <a:solidFill>
                  <a:schemeClr val="tx1"/>
                </a:solidFill>
                <a:effectLst/>
                <a:latin typeface="Times New Roman" pitchFamily="18" charset="0"/>
                <a:cs typeface="Times New Roman" pitchFamily="18" charset="0"/>
              </a:rPr>
              <a:t>- нарушения сна</a:t>
            </a:r>
            <a:br>
              <a:rPr lang="ru-RU" sz="2000" dirty="0">
                <a:solidFill>
                  <a:schemeClr val="tx1"/>
                </a:solidFill>
                <a:effectLst/>
                <a:latin typeface="Times New Roman" pitchFamily="18" charset="0"/>
                <a:cs typeface="Times New Roman" pitchFamily="18" charset="0"/>
              </a:rPr>
            </a:br>
            <a:r>
              <a:rPr lang="ru-RU" sz="2000" dirty="0">
                <a:solidFill>
                  <a:schemeClr val="tx1"/>
                </a:solidFill>
                <a:effectLst/>
                <a:latin typeface="Times New Roman" pitchFamily="18" charset="0"/>
                <a:cs typeface="Times New Roman" pitchFamily="18" charset="0"/>
              </a:rPr>
              <a:t>- внезапные приступы усталости</a:t>
            </a:r>
            <a:r>
              <a:rPr lang="ru-RU" sz="2000" i="1" dirty="0">
                <a:solidFill>
                  <a:srgbClr val="C00000"/>
                </a:solidFill>
                <a:effectLst/>
                <a:latin typeface="Times New Roman" pitchFamily="18" charset="0"/>
                <a:cs typeface="Times New Roman" pitchFamily="18" charset="0"/>
              </a:rPr>
              <a:t/>
            </a:r>
            <a:br>
              <a:rPr lang="ru-RU" sz="2000" i="1" dirty="0">
                <a:solidFill>
                  <a:srgbClr val="C00000"/>
                </a:solidFill>
                <a:effectLst/>
                <a:latin typeface="Times New Roman" pitchFamily="18" charset="0"/>
                <a:cs typeface="Times New Roman" pitchFamily="18" charset="0"/>
              </a:rPr>
            </a:br>
            <a:r>
              <a:rPr lang="ru-RU" sz="2000" i="1" dirty="0">
                <a:solidFill>
                  <a:srgbClr val="FF0000"/>
                </a:solidFill>
                <a:effectLst/>
                <a:latin typeface="Times New Roman" pitchFamily="18" charset="0"/>
                <a:cs typeface="Times New Roman" pitchFamily="18" charset="0"/>
              </a:rPr>
              <a:t/>
            </a:r>
            <a:br>
              <a:rPr lang="ru-RU" sz="2000" i="1" dirty="0">
                <a:solidFill>
                  <a:srgbClr val="FF0000"/>
                </a:solidFill>
                <a:effectLst/>
                <a:latin typeface="Times New Roman" pitchFamily="18" charset="0"/>
                <a:cs typeface="Times New Roman" pitchFamily="18" charset="0"/>
              </a:rPr>
            </a:br>
            <a:r>
              <a:rPr lang="ru-RU" sz="2000" i="1" dirty="0">
                <a:solidFill>
                  <a:srgbClr val="FF0000"/>
                </a:solidFill>
                <a:effectLst/>
                <a:latin typeface="Times New Roman" pitchFamily="18" charset="0"/>
                <a:cs typeface="Times New Roman" pitchFamily="18" charset="0"/>
              </a:rPr>
              <a:t/>
            </a:r>
            <a:br>
              <a:rPr lang="ru-RU" sz="2000" i="1" dirty="0">
                <a:solidFill>
                  <a:srgbClr val="FF0000"/>
                </a:solidFill>
                <a:effectLst/>
                <a:latin typeface="Times New Roman" pitchFamily="18" charset="0"/>
                <a:cs typeface="Times New Roman" pitchFamily="18" charset="0"/>
              </a:rPr>
            </a:br>
            <a:endParaRPr lang="ru-RU" sz="2000" i="1" dirty="0">
              <a:solidFill>
                <a:srgbClr val="FF0000"/>
              </a:solidFill>
              <a:latin typeface="Times New Roman" pitchFamily="18" charset="0"/>
              <a:cs typeface="Times New Roman" pitchFamily="18" charset="0"/>
            </a:endParaRPr>
          </a:p>
        </p:txBody>
      </p:sp>
      <p:sp>
        <p:nvSpPr>
          <p:cNvPr id="3" name="Объект 2"/>
          <p:cNvSpPr>
            <a:spLocks noGrp="1"/>
          </p:cNvSpPr>
          <p:nvPr>
            <p:ph sz="quarter" idx="13"/>
          </p:nvPr>
        </p:nvSpPr>
        <p:spPr>
          <a:xfrm>
            <a:off x="395536" y="260648"/>
            <a:ext cx="8280920" cy="504056"/>
          </a:xfrm>
        </p:spPr>
        <p:txBody>
          <a:bodyPr/>
          <a:lstStyle/>
          <a:p>
            <a:pPr marL="45720" indent="0">
              <a:buNone/>
            </a:pPr>
            <a:r>
              <a:rPr lang="ru-RU" sz="2000" b="1" dirty="0">
                <a:solidFill>
                  <a:srgbClr val="006600"/>
                </a:solidFill>
                <a:latin typeface="Times New Roman" pitchFamily="18" charset="0"/>
                <a:cs typeface="Times New Roman" pitchFamily="18" charset="0"/>
              </a:rPr>
              <a:t> К чему приводит излучение телефонов.</a:t>
            </a:r>
            <a:endParaRPr lang="ru-RU" sz="2000" dirty="0">
              <a:solidFill>
                <a:srgbClr val="006600"/>
              </a:solidFill>
              <a:latin typeface="Times New Roman" pitchFamily="18" charset="0"/>
              <a:cs typeface="Times New Roman" pitchFamily="18" charset="0"/>
            </a:endParaRPr>
          </a:p>
          <a:p>
            <a:pPr lvl="3"/>
            <a:endParaRPr lang="ru-RU" dirty="0"/>
          </a:p>
        </p:txBody>
      </p:sp>
      <p:pic>
        <p:nvPicPr>
          <p:cNvPr id="10241" name="Picture 1" descr="C:\Users\Пользователь\Desktop\14111.jpg"/>
          <p:cNvPicPr>
            <a:picLocks noChangeAspect="1" noChangeArrowheads="1"/>
          </p:cNvPicPr>
          <p:nvPr/>
        </p:nvPicPr>
        <p:blipFill>
          <a:blip r:embed="rId2" cstate="print"/>
          <a:srcRect/>
          <a:stretch>
            <a:fillRect/>
          </a:stretch>
        </p:blipFill>
        <p:spPr bwMode="auto">
          <a:xfrm>
            <a:off x="4788024" y="2060848"/>
            <a:ext cx="3816424" cy="2880320"/>
          </a:xfrm>
          <a:prstGeom prst="rect">
            <a:avLst/>
          </a:prstGeom>
          <a:noFill/>
        </p:spPr>
      </p:pic>
    </p:spTree>
    <p:extLst>
      <p:ext uri="{BB962C8B-B14F-4D97-AF65-F5344CB8AC3E}">
        <p14:creationId xmlns:p14="http://schemas.microsoft.com/office/powerpoint/2010/main" val="1575112070"/>
      </p:ext>
    </p:extLst>
  </p:cSld>
  <p:clrMapOvr>
    <a:masterClrMapping/>
  </p:clrMapOvr>
  <p:transition advTm="3603">
    <p:strip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116632"/>
            <a:ext cx="8208912" cy="4752528"/>
          </a:xfrm>
        </p:spPr>
        <p:txBody>
          <a:bodyPr>
            <a:normAutofit/>
          </a:bodyPr>
          <a:lstStyle/>
          <a:p>
            <a:pPr marL="45720" indent="0">
              <a:lnSpc>
                <a:spcPct val="150000"/>
              </a:lnSpc>
              <a:buNone/>
            </a:pPr>
            <a:r>
              <a:rPr lang="ru-RU" sz="2000" b="1" u="sng" dirty="0">
                <a:solidFill>
                  <a:srgbClr val="006600"/>
                </a:solidFill>
                <a:latin typeface="Times New Roman" pitchFamily="18" charset="0"/>
                <a:cs typeface="Times New Roman" pitchFamily="18" charset="0"/>
              </a:rPr>
              <a:t>3. Проведение опыта влияния сотового телефона на живой </a:t>
            </a:r>
            <a:r>
              <a:rPr lang="ru-RU" sz="2000" b="1" u="sng" dirty="0" smtClean="0">
                <a:solidFill>
                  <a:srgbClr val="006600"/>
                </a:solidFill>
                <a:latin typeface="Times New Roman" pitchFamily="18" charset="0"/>
                <a:cs typeface="Times New Roman" pitchFamily="18" charset="0"/>
              </a:rPr>
              <a:t>организм</a:t>
            </a:r>
            <a:endParaRPr lang="ru-RU" b="1" u="sng" dirty="0">
              <a:solidFill>
                <a:srgbClr val="C00000"/>
              </a:solidFill>
            </a:endParaRPr>
          </a:p>
          <a:p>
            <a:pPr marL="45720" indent="0">
              <a:lnSpc>
                <a:spcPct val="150000"/>
              </a:lnSpc>
              <a:buNone/>
            </a:pPr>
            <a:r>
              <a:rPr lang="ru-RU" sz="1600" b="1" dirty="0">
                <a:solidFill>
                  <a:schemeClr val="tx1"/>
                </a:solidFill>
                <a:latin typeface="Times New Roman" pitchFamily="18" charset="0"/>
                <a:cs typeface="Times New Roman" pitchFamily="18" charset="0"/>
              </a:rPr>
              <a:t>Я взял одинаковое количество семян овса и посадил в 2 стакана. Оба стакана поставил на одинаковое расстояние от окна. Рядом с первым стаканом положил сотовый телефон и звонил на него . Развитие и рост семян без влияния сотового телефона проходила равномерно, а в развитии и росте семян под влиянием сотового телефона была замечена быстрота.</a:t>
            </a:r>
          </a:p>
          <a:p>
            <a:pPr marL="45720" indent="0">
              <a:lnSpc>
                <a:spcPct val="150000"/>
              </a:lnSpc>
              <a:buNone/>
            </a:pPr>
            <a:r>
              <a:rPr lang="ru-RU" sz="1600" b="1" dirty="0">
                <a:solidFill>
                  <a:schemeClr val="tx1"/>
                </a:solidFill>
                <a:latin typeface="Times New Roman" pitchFamily="18" charset="0"/>
                <a:cs typeface="Times New Roman" pitchFamily="18" charset="0"/>
              </a:rPr>
              <a:t>Вывод: излучение сотового телефона оказывает влияние на живой организм. Подвергаясь воздействию радиоволн сотового телефона у семян овса произошла мутация.</a:t>
            </a:r>
          </a:p>
        </p:txBody>
      </p:sp>
    </p:spTree>
    <p:extLst>
      <p:ext uri="{BB962C8B-B14F-4D97-AF65-F5344CB8AC3E}">
        <p14:creationId xmlns:p14="http://schemas.microsoft.com/office/powerpoint/2010/main" val="3171386494"/>
      </p:ext>
    </p:extLst>
  </p:cSld>
  <p:clrMapOvr>
    <a:masterClrMapping/>
  </p:clrMapOvr>
  <p:transition advTm="3603">
    <p:strips/>
  </p:transition>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1002</TotalTime>
  <Words>692</Words>
  <Application>Microsoft Office PowerPoint</Application>
  <PresentationFormat>Экран (4:3)</PresentationFormat>
  <Paragraphs>66</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Воздушный поток</vt:lpstr>
      <vt:lpstr>Презентация PowerPoint</vt:lpstr>
      <vt:lpstr>Задачи исследования: 1) проанализировать  и изучить учебную литературу и источники сети Интернет по теме исследования 2) выяснить как сотовый телефон влияет на здоровье человека. К чему приводит излучение телефона. 3) провести опыт, отражающий влияние сотового телефона на живой организм 4) составить рекомендации, в которых дать советы по использованию сотового телефона. Методы исследования: 1) анализ литературы 2) работа в сети интернет 3) проведение опыта 4) анкетирование учеников  4 «А» класса  Гипотеза: Действительно ли  сотовый телефон  оказывает вредное  влияние на здоровье человека.   </vt:lpstr>
      <vt:lpstr>Презентация PowerPoint</vt:lpstr>
      <vt:lpstr>2. Как сотовый телефон влияет на здоровье человека Каждый  мобильный телефон испускает электромагнитное излучение, которое влияет на здоровье человека.  2. 1 Влияние  сотового телефона на активность мозга  В наше  время многие бытовые  вещи являются источниками электромагнитного излучения  (телевизор, компьютер, микроволновая печь ). Но если смотря телевизор мы находимся на определенной дистанции от него, то при использовании мобильного телефона наша голова облучается целиком. Излучение  мобильных телефонов повреждает области мозга связанных с обучением, памятью и передвижением . Ученые исследовали  воздействие излучение мобильного телефона на крыс в возрасте от 12 до 26 недель, чей мозг находится в той же стадии  развития , что  и мозг подростка. Спустя 50 дней  исследователи обнаружили множество  мертвых  мозговых клеток крыс. Доказано, что если человек  разговаривает  по телефону более 45-60 минут, то никуда не деться от головной боли.</vt:lpstr>
      <vt:lpstr>Презентация PowerPoint</vt:lpstr>
      <vt:lpstr>2.3. Влияние сотового телефона на слух При длительном разговоре наблюдается увеличение температуры уха, барабанной перепонки. Можно заметить ощущение тепла в ухе после долгого разговора. Это есть результат воздействия электромагнитного поля. Человек, который несколько лет пользуется наушниками ускоряет процесс старения слуха в 2-3 раза. Ученые обнаружили, что риск развития опухоли в том ухе к которому прикладывается мобильный телефон в  3,9 раз выше, чем в противоположном ухе. </vt:lpstr>
      <vt:lpstr>2.4.Влияние сотового телефона на сердце Телефон может воздействовать на сердце если мы носим его на шее или в грудном кармане. Виной этому все те же  волны. В случае с сердцем они не только повышают его температуру, но и активно нарушают сердечный ритм.  Венгерский биолог попросил 76 добровольцев сделать 2 звонка по 7.5 минут каждый. В итоге изменились биотоки мозга, замедлилось кровообращение, упало давление. Врачи зафиксировали беспокойство и стресс.      2.5. Сотовый телефон повышает риск ДТП Общение по мобильному телефону за рулем в 4 раза увеличивает шансы попасть в аварию.</vt:lpstr>
      <vt:lpstr>      Самыми «безобидными» и очень быстро наступающими последствиями регулярного пользования сотовым телефон являются:  - снижение умственных и познавательных способностей - ослабление памяти - частые головные боли - снижения внимания                                - раздражительность - низкая стрессоустойчивость - нарушения сна - внезапные приступы усталости   </vt:lpstr>
      <vt:lpstr>Презентация PowerPoint</vt:lpstr>
      <vt:lpstr>Презентация PowerPoint</vt:lpstr>
      <vt:lpstr>4.Рекомендации по использованию сотового телефона </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Исследовательская работа на тему:  «ВЛИЯНИЕ СОТОВОГО ТЕЛЕФОНА  НА ЗДОРОВЬЕ»</dc:title>
  <dc:creator>tehno-boom</dc:creator>
  <cp:lastModifiedBy>Ирина Горечуха</cp:lastModifiedBy>
  <cp:revision>86</cp:revision>
  <dcterms:created xsi:type="dcterms:W3CDTF">2013-12-07T10:20:13Z</dcterms:created>
  <dcterms:modified xsi:type="dcterms:W3CDTF">2019-01-09T20:07:44Z</dcterms:modified>
</cp:coreProperties>
</file>