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3809" y="718456"/>
            <a:ext cx="9653450" cy="2796802"/>
          </a:xfrm>
        </p:spPr>
        <p:txBody>
          <a:bodyPr/>
          <a:lstStyle/>
          <a:p>
            <a:pPr algn="ctr"/>
            <a:r>
              <a:rPr lang="ru-RU" sz="4800" b="1" dirty="0"/>
              <a:t>Методика изучения темы</a:t>
            </a:r>
            <a:r>
              <a:rPr lang="ru-RU" b="1" dirty="0"/>
              <a:t> «Проценты»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b="1" dirty="0" smtClean="0"/>
              <a:t>в </a:t>
            </a:r>
            <a:r>
              <a:rPr lang="ru-RU" sz="4800" b="1" dirty="0"/>
              <a:t>школьном курсе математики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599473"/>
            <a:ext cx="7876904" cy="1540070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Шагандина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Анна Анатольевна</a:t>
            </a:r>
          </a:p>
          <a:p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читель математики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МБОУ «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Кингисеппская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гимназия»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915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61703"/>
            <a:ext cx="8596668" cy="547965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dirty="0"/>
              <a:t> В 7 и 8 классе я знакомлю учащихся с понятиями «скидки», «распродажа», «бюджет», «тарифы», «пеня», стараюсь сформировать умение применять знания процентов в жизненных ситуациях и тем самым закрепляю </a:t>
            </a:r>
            <a:r>
              <a:rPr lang="ru-RU" sz="2000" dirty="0" smtClean="0"/>
              <a:t>умение </a:t>
            </a:r>
            <a:r>
              <a:rPr lang="ru-RU" sz="2000" dirty="0"/>
              <a:t>решать основные задачи на проценты</a:t>
            </a:r>
            <a:r>
              <a:rPr lang="ru-RU" sz="2000" dirty="0" smtClean="0"/>
              <a:t>.</a:t>
            </a:r>
          </a:p>
          <a:p>
            <a:r>
              <a:rPr lang="ru-RU" sz="2000" b="1" dirty="0" smtClean="0"/>
              <a:t>Пример1: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     Зонт стоит 360 руб. В ноябре цена зонта была снижена на 15%, а в декабре еще на 10%. Какой стала стоимость зонта в декабре?</a:t>
            </a:r>
          </a:p>
          <a:p>
            <a:pPr marL="0" indent="0">
              <a:buNone/>
            </a:pPr>
            <a:r>
              <a:rPr lang="ru-RU" sz="2000" dirty="0"/>
              <a:t>Решение:</a:t>
            </a:r>
          </a:p>
          <a:p>
            <a:pPr marL="0" indent="0">
              <a:buNone/>
            </a:pPr>
            <a:r>
              <a:rPr lang="ru-RU" sz="2000" dirty="0"/>
              <a:t>360</a:t>
            </a:r>
            <a:r>
              <a:rPr lang="ru-RU" sz="2000" dirty="0">
                <a:sym typeface="Symbol" panose="05050102010706020507" pitchFamily="18" charset="2"/>
              </a:rPr>
              <a:t></a:t>
            </a:r>
            <a:r>
              <a:rPr lang="ru-RU" sz="2000" dirty="0"/>
              <a:t>0,85=306 (руб.) – стоимость зонта в ноябре</a:t>
            </a:r>
          </a:p>
          <a:p>
            <a:pPr marL="0" indent="0">
              <a:buNone/>
            </a:pPr>
            <a:r>
              <a:rPr lang="ru-RU" sz="2000" dirty="0"/>
              <a:t>360</a:t>
            </a:r>
            <a:r>
              <a:rPr lang="ru-RU" sz="2000" dirty="0">
                <a:sym typeface="Symbol" panose="05050102010706020507" pitchFamily="18" charset="2"/>
              </a:rPr>
              <a:t></a:t>
            </a:r>
            <a:r>
              <a:rPr lang="ru-RU" sz="2000" dirty="0"/>
              <a:t>0,9=275,40 (руб.) –стоимость зонта в декабре</a:t>
            </a:r>
          </a:p>
          <a:p>
            <a:pPr marL="0" indent="0">
              <a:buNone/>
            </a:pPr>
            <a:r>
              <a:rPr lang="ru-RU" sz="2000" dirty="0"/>
              <a:t>Ответ 275 руб. 40 коп.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058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96389"/>
            <a:ext cx="8596668" cy="5544973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Пример </a:t>
            </a:r>
            <a:r>
              <a:rPr lang="ru-RU" sz="2000" b="1" dirty="0"/>
              <a:t>2.</a:t>
            </a:r>
            <a:endParaRPr lang="ru-RU" sz="2000" dirty="0"/>
          </a:p>
          <a:p>
            <a:pPr marL="0" indent="0">
              <a:buNone/>
            </a:pPr>
            <a:r>
              <a:rPr lang="ru-RU" sz="2400" dirty="0"/>
              <a:t>      При приеме на работу директор предприятия предлагает зарплату </a:t>
            </a:r>
            <a:r>
              <a:rPr lang="ru-RU" sz="2400" dirty="0" smtClean="0"/>
              <a:t>42000 </a:t>
            </a:r>
            <a:r>
              <a:rPr lang="ru-RU" sz="2400" dirty="0"/>
              <a:t>руб. Какую сумму получит рабочий после удержания налога на доходы физических лиц</a:t>
            </a:r>
            <a:r>
              <a:rPr lang="ru-RU" sz="2400" dirty="0" smtClean="0"/>
              <a:t>?</a:t>
            </a:r>
          </a:p>
          <a:p>
            <a:pPr marL="0" indent="0">
              <a:buNone/>
            </a:pPr>
            <a:r>
              <a:rPr lang="ru-RU" sz="2400" dirty="0" smtClean="0"/>
              <a:t>Решение: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(</a:t>
            </a:r>
            <a:r>
              <a:rPr lang="ru-RU" sz="2400" dirty="0" smtClean="0"/>
              <a:t>42000-400</a:t>
            </a:r>
            <a:r>
              <a:rPr lang="ru-RU" sz="2400" dirty="0"/>
              <a:t>)</a:t>
            </a:r>
            <a:r>
              <a:rPr lang="ru-RU" sz="2400" dirty="0">
                <a:sym typeface="Symbol" panose="05050102010706020507" pitchFamily="18" charset="2"/>
              </a:rPr>
              <a:t></a:t>
            </a:r>
            <a:r>
              <a:rPr lang="ru-RU" sz="2400" dirty="0" smtClean="0"/>
              <a:t>0,13=5408(руб</a:t>
            </a:r>
            <a:r>
              <a:rPr lang="ru-RU" sz="2400" dirty="0"/>
              <a:t>.) – налог</a:t>
            </a:r>
          </a:p>
          <a:p>
            <a:pPr marL="0" indent="0">
              <a:buNone/>
            </a:pPr>
            <a:r>
              <a:rPr lang="ru-RU" sz="2400" dirty="0" smtClean="0"/>
              <a:t>42000-5408=36592 </a:t>
            </a:r>
            <a:r>
              <a:rPr lang="ru-RU" sz="2400" dirty="0"/>
              <a:t>(руб.)</a:t>
            </a:r>
          </a:p>
          <a:p>
            <a:pPr marL="0" indent="0">
              <a:buNone/>
            </a:pPr>
            <a:r>
              <a:rPr lang="ru-RU" sz="2400" b="1" dirty="0"/>
              <a:t>Пояснение: 400 руб. – стандартный вычет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37471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96835"/>
            <a:ext cx="9041432" cy="524452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	 </a:t>
            </a:r>
            <a:r>
              <a:rPr lang="ru-RU" sz="2000" dirty="0"/>
              <a:t>Задачи на смеси, сплавы, растворы я рассматриваю после того, как  учащиеся уже на уроках физики и химии ознакомлены с понятиями концентрации вещества, законом сохранения массы, процентный раствор</a:t>
            </a:r>
            <a:r>
              <a:rPr lang="ru-RU" sz="20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u="sng" dirty="0"/>
              <a:t>При решении задач данного типа используются следующие допущения</a:t>
            </a:r>
            <a:r>
              <a:rPr lang="ru-RU" sz="2000" dirty="0"/>
              <a:t>: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/>
              <a:t>1. Всегда </a:t>
            </a:r>
            <a:r>
              <a:rPr lang="ru-RU" sz="2000" dirty="0"/>
              <a:t>выполняется «Закон сохранения объема или массы»: если два раствора (сплава) соединяют в новый раствор (сплав), то выполняются равенства: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000" b="1" i="1" dirty="0"/>
              <a:t>V</a:t>
            </a:r>
            <a:r>
              <a:rPr lang="ru-RU" sz="2000" b="1" dirty="0"/>
              <a:t>=</a:t>
            </a:r>
            <a:r>
              <a:rPr lang="en-US" sz="2000" b="1" i="1" dirty="0"/>
              <a:t>V</a:t>
            </a:r>
            <a:r>
              <a:rPr lang="ru-RU" sz="2000" b="1" baseline="-25000" dirty="0"/>
              <a:t>1</a:t>
            </a:r>
            <a:r>
              <a:rPr lang="ru-RU" sz="2000" b="1" dirty="0"/>
              <a:t>+</a:t>
            </a:r>
            <a:r>
              <a:rPr lang="en-US" sz="2000" b="1" i="1" dirty="0"/>
              <a:t>V</a:t>
            </a:r>
            <a:r>
              <a:rPr lang="ru-RU" sz="2000" b="1" baseline="-25000" dirty="0"/>
              <a:t>2</a:t>
            </a:r>
            <a:r>
              <a:rPr lang="ru-RU" sz="2000" b="1" dirty="0"/>
              <a:t> – сохраняется объем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000" b="1" i="1" dirty="0"/>
              <a:t>m</a:t>
            </a:r>
            <a:r>
              <a:rPr lang="ru-RU" sz="2000" b="1" dirty="0"/>
              <a:t>=</a:t>
            </a:r>
            <a:r>
              <a:rPr lang="en-US" sz="2000" b="1" i="1" dirty="0"/>
              <a:t>m</a:t>
            </a:r>
            <a:r>
              <a:rPr lang="ru-RU" sz="2000" b="1" baseline="-25000" dirty="0"/>
              <a:t>1</a:t>
            </a:r>
            <a:r>
              <a:rPr lang="ru-RU" sz="2000" b="1" dirty="0"/>
              <a:t>+</a:t>
            </a:r>
            <a:r>
              <a:rPr lang="en-US" sz="2000" b="1" dirty="0"/>
              <a:t>m</a:t>
            </a:r>
            <a:r>
              <a:rPr lang="ru-RU" sz="2000" b="1" baseline="-25000" dirty="0"/>
              <a:t>2</a:t>
            </a:r>
            <a:r>
              <a:rPr lang="ru-RU" sz="2000" b="1" dirty="0"/>
              <a:t> – закон сохранения массы.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07692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389" y="418010"/>
            <a:ext cx="9588137" cy="6074229"/>
          </a:xfrm>
        </p:spPr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dirty="0" smtClean="0"/>
              <a:t>2</a:t>
            </a:r>
            <a:r>
              <a:rPr lang="ru-RU" sz="2000" dirty="0" smtClean="0"/>
              <a:t>. Данный </a:t>
            </a:r>
            <a:r>
              <a:rPr lang="ru-RU" sz="2000" dirty="0"/>
              <a:t>закон выполняется и для отдельных составляющих частей (компонентов) сплава (раствора).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/>
              <a:t>3. При </a:t>
            </a:r>
            <a:r>
              <a:rPr lang="ru-RU" sz="2000" dirty="0"/>
              <a:t>соединении растворов и сплавов не учитываются химические взаимодействия их отдельных компонентов</a:t>
            </a:r>
            <a:r>
              <a:rPr lang="ru-RU" sz="2000" dirty="0" smtClean="0"/>
              <a:t>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000" dirty="0" smtClean="0"/>
              <a:t> </a:t>
            </a:r>
            <a:r>
              <a:rPr lang="ru-RU" sz="2000" dirty="0"/>
              <a:t>Считаю полезным предложить школьникам формулу, по которой </a:t>
            </a:r>
            <a:r>
              <a:rPr lang="ru-RU" sz="2000" dirty="0" smtClean="0"/>
              <a:t>рассчитывают </a:t>
            </a:r>
            <a:r>
              <a:rPr lang="ru-RU" sz="2000" dirty="0"/>
              <a:t>концентрацию смесей (сплавов</a:t>
            </a:r>
            <a:r>
              <a:rPr lang="ru-RU" sz="2000" dirty="0" smtClean="0"/>
              <a:t>):</a:t>
            </a:r>
          </a:p>
          <a:p>
            <a:pPr marL="0" indent="0" algn="ctr">
              <a:lnSpc>
                <a:spcPct val="150000"/>
              </a:lnSpc>
              <a:buNone/>
            </a:pPr>
            <a:endParaRPr lang="ru-RU" sz="2400" dirty="0" smtClean="0"/>
          </a:p>
          <a:p>
            <a:pPr marL="0" indent="0" algn="ctr">
              <a:lnSpc>
                <a:spcPct val="150000"/>
              </a:lnSpc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000" dirty="0"/>
              <a:t>где </a:t>
            </a:r>
            <a:r>
              <a:rPr lang="ru-RU" sz="2000" i="1" dirty="0"/>
              <a:t> </a:t>
            </a:r>
            <a:r>
              <a:rPr lang="en-US" sz="2000" i="1" dirty="0"/>
              <a:t>n</a:t>
            </a:r>
            <a:r>
              <a:rPr lang="ru-RU" sz="2000" dirty="0"/>
              <a:t> –концентрация,</a:t>
            </a:r>
          </a:p>
          <a:p>
            <a:pPr marL="0" indent="0">
              <a:buNone/>
            </a:pPr>
            <a:r>
              <a:rPr lang="en-US" sz="2000" i="1" dirty="0"/>
              <a:t>m</a:t>
            </a:r>
            <a:r>
              <a:rPr lang="ru-RU" sz="2000" i="1" dirty="0"/>
              <a:t>в </a:t>
            </a:r>
            <a:r>
              <a:rPr lang="ru-RU" sz="2000" dirty="0"/>
              <a:t>– масса вещества в растворе (сплаве),</a:t>
            </a:r>
          </a:p>
          <a:p>
            <a:pPr marL="0" indent="0">
              <a:buNone/>
            </a:pPr>
            <a:r>
              <a:rPr lang="en-US" sz="2000" i="1" dirty="0"/>
              <a:t>m</a:t>
            </a:r>
            <a:r>
              <a:rPr lang="ru-RU" sz="2000" i="1" dirty="0"/>
              <a:t>р </a:t>
            </a:r>
            <a:r>
              <a:rPr lang="ru-RU" sz="2000" dirty="0"/>
              <a:t>– масса всего раствора (сплава).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ru-RU" sz="2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/>
          <a:srcRect l="46316" r="42030"/>
          <a:stretch/>
        </p:blipFill>
        <p:spPr>
          <a:xfrm>
            <a:off x="4691871" y="3455124"/>
            <a:ext cx="1801906" cy="139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12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198" y="509452"/>
            <a:ext cx="9537820" cy="554497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	</a:t>
            </a:r>
            <a:r>
              <a:rPr lang="ru-RU" sz="2000" dirty="0" smtClean="0"/>
              <a:t> </a:t>
            </a:r>
            <a:r>
              <a:rPr lang="ru-RU" sz="2000" dirty="0"/>
              <a:t>В ходе повторения и подготовки школьников к экзаменам обобщается материал, наработанный учащимися с 6 класса</a:t>
            </a:r>
            <a:r>
              <a:rPr lang="ru-RU" sz="20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/>
              <a:t>	 Знания</a:t>
            </a:r>
            <a:r>
              <a:rPr lang="ru-RU" sz="2000" dirty="0"/>
              <a:t>, приведенные в стройную систему, являются одним из наиболее эффективных средств их упрочнения и закрепления.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/>
              <a:t>	</a:t>
            </a:r>
            <a:r>
              <a:rPr lang="ru-RU" sz="2000" dirty="0" smtClean="0"/>
              <a:t>   </a:t>
            </a:r>
            <a:r>
              <a:rPr lang="ru-RU" sz="2000" dirty="0"/>
              <a:t>Систематизация пройденных знаний и обобщение их является основой фонда действенных знаний, т.к. обобщение и систематизация – неотъемлемое свойство умственной деятельности, лежащей в основе установления существенных взаимосвязей между изучаемыми явлениями и научного познания вообще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90782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48641"/>
            <a:ext cx="8596668" cy="5492722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800" b="1" i="1" dirty="0"/>
              <a:t>Результативностью своей работы считаю:</a:t>
            </a:r>
          </a:p>
          <a:p>
            <a:pPr lvl="0">
              <a:lnSpc>
                <a:spcPct val="150000"/>
              </a:lnSpc>
            </a:pPr>
            <a:r>
              <a:rPr lang="ru-RU" sz="2000" b="1" dirty="0"/>
              <a:t>получение учащимися знаний по теме «Проценты» не только в объеме школьной программы, но и расширенные и углубленные</a:t>
            </a:r>
          </a:p>
          <a:p>
            <a:pPr lvl="0">
              <a:lnSpc>
                <a:spcPct val="150000"/>
              </a:lnSpc>
            </a:pPr>
            <a:r>
              <a:rPr lang="ru-RU" sz="2000" b="1" dirty="0"/>
              <a:t>желание учащихся идти ко мне на урок за знаниями</a:t>
            </a:r>
          </a:p>
          <a:p>
            <a:pPr lvl="0">
              <a:lnSpc>
                <a:spcPct val="150000"/>
              </a:lnSpc>
            </a:pPr>
            <a:r>
              <a:rPr lang="ru-RU" sz="2000" b="1" dirty="0"/>
              <a:t>качество обучения моих учащихся колеблется от 60% до 80%.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66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Мотивация систематического изучения процентов и ее актуальность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37807"/>
            <a:ext cx="9132872" cy="4003556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b="1" dirty="0" smtClean="0"/>
              <a:t>Идеи развивающего обучения</a:t>
            </a:r>
          </a:p>
          <a:p>
            <a:pPr lvl="0"/>
            <a:r>
              <a:rPr lang="ru-RU" sz="2000" dirty="0" smtClean="0"/>
              <a:t>Повышение </a:t>
            </a:r>
            <a:r>
              <a:rPr lang="ru-RU" sz="2000" dirty="0"/>
              <a:t>теоретического уровня содержания обучения;</a:t>
            </a:r>
          </a:p>
          <a:p>
            <a:pPr lvl="0"/>
            <a:r>
              <a:rPr lang="ru-RU" sz="2000" dirty="0"/>
              <a:t>Принцип обучения на высоком уровне трудности, доступном детям;</a:t>
            </a:r>
          </a:p>
          <a:p>
            <a:pPr lvl="0"/>
            <a:r>
              <a:rPr lang="ru-RU" sz="2000" dirty="0"/>
              <a:t>Быстрый темп продвижения в обучении;</a:t>
            </a:r>
          </a:p>
          <a:p>
            <a:pPr lvl="0"/>
            <a:r>
              <a:rPr lang="ru-RU" sz="2000" dirty="0"/>
              <a:t>Принцип осознания учащимися процесса 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825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0891"/>
            <a:ext cx="8596668" cy="583909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2000" dirty="0"/>
              <a:t>Выбор темы обусловлен непродолжительным изучением темы «Проценты» на первом этапе основной школы, когда учащиеся еще не могут получить полноценные представления о процентах, об их роли в повседневной жизни. На последующих этапах обучения </a:t>
            </a:r>
            <a:r>
              <a:rPr lang="ru-RU" sz="2000" dirty="0" smtClean="0"/>
              <a:t>повторного </a:t>
            </a:r>
            <a:r>
              <a:rPr lang="ru-RU" sz="2000" dirty="0"/>
              <a:t>обращения к этой теме нет. </a:t>
            </a:r>
            <a:endParaRPr lang="ru-RU" sz="2000" dirty="0" smtClean="0"/>
          </a:p>
          <a:p>
            <a:pPr>
              <a:lnSpc>
                <a:spcPct val="110000"/>
              </a:lnSpc>
            </a:pPr>
            <a:r>
              <a:rPr lang="ru-RU" sz="2000" dirty="0"/>
              <a:t>Поэтому учителю необходимо возвращаться к этой теме в своей работе, так как текстовые задачи включены в материалы итоговой аттестации за курс основной школы, в ЕГЭ.</a:t>
            </a:r>
          </a:p>
          <a:p>
            <a:pPr>
              <a:lnSpc>
                <a:spcPct val="110000"/>
              </a:lnSpc>
            </a:pPr>
            <a:r>
              <a:rPr lang="ru-RU" sz="2000" dirty="0"/>
              <a:t> Понимание процентов и умение производить процентные расчеты, в настоящее время необходимы каждому человеку: прикладное значение этой темы очень велико и затрагивает финансовую, демографическую, экологическую, социальную и другие стороны нашей жизни.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0940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585" y="509452"/>
            <a:ext cx="8596668" cy="57278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/>
              <a:t>Работая </a:t>
            </a:r>
            <a:r>
              <a:rPr lang="ru-RU" sz="2200" dirty="0"/>
              <a:t>по теме, я ставила перед собой цели:</a:t>
            </a:r>
          </a:p>
          <a:p>
            <a:pPr>
              <a:lnSpc>
                <a:spcPct val="170000"/>
              </a:lnSpc>
            </a:pPr>
            <a:r>
              <a:rPr lang="ru-RU" sz="2200" dirty="0" smtClean="0"/>
              <a:t>сформировать </a:t>
            </a:r>
            <a:r>
              <a:rPr lang="ru-RU" sz="2200" dirty="0"/>
              <a:t>понимание необходимости знаний процентных вычислений для решения большого круга задач, показав широту применения процентных расчетов в реальной жизни;</a:t>
            </a:r>
          </a:p>
          <a:p>
            <a:pPr>
              <a:lnSpc>
                <a:spcPct val="170000"/>
              </a:lnSpc>
            </a:pPr>
            <a:r>
              <a:rPr lang="ru-RU" sz="2200" dirty="0" smtClean="0"/>
              <a:t>способствовать </a:t>
            </a:r>
            <a:r>
              <a:rPr lang="ru-RU" sz="2200" dirty="0"/>
              <a:t>интеллектуальному развитию учащихся, формированию качеств мышления, характерных для математической деятельности и необходимых человеку для жизни в современном обществе, для общей социальной ориентации и решения практических </a:t>
            </a:r>
            <a:r>
              <a:rPr lang="ru-RU" sz="2200" dirty="0" smtClean="0"/>
              <a:t>задач. </a:t>
            </a:r>
            <a:endParaRPr lang="ru-RU" sz="2200" dirty="0"/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25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92331"/>
            <a:ext cx="8596668" cy="534903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/>
              <a:t>В результате изучения темы «Проценты» учащиеся должны: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понимать </a:t>
            </a:r>
            <a:r>
              <a:rPr lang="ru-RU" sz="2000" dirty="0"/>
              <a:t>содержательный смысл термина «процент», как социального способа выражения доли величины;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уметь </a:t>
            </a:r>
            <a:r>
              <a:rPr lang="ru-RU" sz="2000" dirty="0"/>
              <a:t>соотносить процент с соответствующей дробью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знать </a:t>
            </a:r>
            <a:r>
              <a:rPr lang="ru-RU" sz="2000" dirty="0"/>
              <a:t>широту применения процентных вычислений в жизни, решать основные задачи на проценты, применять формулу сложных процентов;</a:t>
            </a:r>
          </a:p>
          <a:p>
            <a:pPr lvl="0">
              <a:lnSpc>
                <a:spcPct val="150000"/>
              </a:lnSpc>
            </a:pPr>
            <a:r>
              <a:rPr lang="ru-RU" sz="2000" dirty="0"/>
              <a:t>производить прикидку и оценку результатов вычислений.</a:t>
            </a:r>
          </a:p>
          <a:p>
            <a:pPr>
              <a:lnSpc>
                <a:spcPct val="150000"/>
              </a:lnSpc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00525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8675"/>
            <a:ext cx="8596668" cy="68951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Методика изучения темы: «Проценты»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68188"/>
            <a:ext cx="8596668" cy="46958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По УМК авторов Е.А. </a:t>
            </a:r>
            <a:r>
              <a:rPr lang="ru-RU" dirty="0" err="1" smtClean="0"/>
              <a:t>Бунимович</a:t>
            </a:r>
            <a:r>
              <a:rPr lang="ru-RU" dirty="0" smtClean="0"/>
              <a:t>, Л.В. Кузнецова, С.С. Минаева и др. изучать проценты ученики начинают в 6 классе.</a:t>
            </a:r>
          </a:p>
          <a:p>
            <a:pPr marL="0" indent="0">
              <a:buNone/>
            </a:pPr>
            <a:r>
              <a:rPr lang="ru-RU" dirty="0" smtClean="0"/>
              <a:t>	На этом этапе ученикам предлагаются упражнения по переводу дроби в проценты, а процентов в десятичные дроби.</a:t>
            </a:r>
          </a:p>
          <a:p>
            <a:pPr marL="0" indent="0">
              <a:buNone/>
            </a:pPr>
            <a:r>
              <a:rPr lang="ru-RU" dirty="0" smtClean="0"/>
              <a:t>1. Представьте данные дроби в процентах:</a:t>
            </a:r>
          </a:p>
          <a:p>
            <a:pPr>
              <a:buAutoNum type="arabicPeriod"/>
            </a:pPr>
            <a:endParaRPr lang="ru-RU" dirty="0"/>
          </a:p>
          <a:p>
            <a:pPr>
              <a:buAutoNum type="arabicPeriod"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Представьте </a:t>
            </a:r>
            <a:r>
              <a:rPr lang="ru-RU" dirty="0"/>
              <a:t>проценты десятичными дробями:</a:t>
            </a:r>
          </a:p>
          <a:p>
            <a:pPr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917878"/>
              </p:ext>
            </p:extLst>
          </p:nvPr>
        </p:nvGraphicFramePr>
        <p:xfrm>
          <a:off x="1502230" y="2703627"/>
          <a:ext cx="7445825" cy="10177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63578">
                  <a:extLst>
                    <a:ext uri="{9D8B030D-6E8A-4147-A177-3AD203B41FA5}">
                      <a16:colId xmlns:a16="http://schemas.microsoft.com/office/drawing/2014/main" val="3391677460"/>
                    </a:ext>
                  </a:extLst>
                </a:gridCol>
                <a:gridCol w="1063578">
                  <a:extLst>
                    <a:ext uri="{9D8B030D-6E8A-4147-A177-3AD203B41FA5}">
                      <a16:colId xmlns:a16="http://schemas.microsoft.com/office/drawing/2014/main" val="1122565089"/>
                    </a:ext>
                  </a:extLst>
                </a:gridCol>
                <a:gridCol w="1063578">
                  <a:extLst>
                    <a:ext uri="{9D8B030D-6E8A-4147-A177-3AD203B41FA5}">
                      <a16:colId xmlns:a16="http://schemas.microsoft.com/office/drawing/2014/main" val="3442948776"/>
                    </a:ext>
                  </a:extLst>
                </a:gridCol>
                <a:gridCol w="1063578">
                  <a:extLst>
                    <a:ext uri="{9D8B030D-6E8A-4147-A177-3AD203B41FA5}">
                      <a16:colId xmlns:a16="http://schemas.microsoft.com/office/drawing/2014/main" val="4194297709"/>
                    </a:ext>
                  </a:extLst>
                </a:gridCol>
                <a:gridCol w="1063578">
                  <a:extLst>
                    <a:ext uri="{9D8B030D-6E8A-4147-A177-3AD203B41FA5}">
                      <a16:colId xmlns:a16="http://schemas.microsoft.com/office/drawing/2014/main" val="716018155"/>
                    </a:ext>
                  </a:extLst>
                </a:gridCol>
                <a:gridCol w="1063578">
                  <a:extLst>
                    <a:ext uri="{9D8B030D-6E8A-4147-A177-3AD203B41FA5}">
                      <a16:colId xmlns:a16="http://schemas.microsoft.com/office/drawing/2014/main" val="449744580"/>
                    </a:ext>
                  </a:extLst>
                </a:gridCol>
                <a:gridCol w="1064357">
                  <a:extLst>
                    <a:ext uri="{9D8B030D-6E8A-4147-A177-3AD203B41FA5}">
                      <a16:colId xmlns:a16="http://schemas.microsoft.com/office/drawing/2014/main" val="4074555526"/>
                    </a:ext>
                  </a:extLst>
                </a:gridCol>
              </a:tblGrid>
              <a:tr h="5088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0,24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0,867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0,032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1,3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0,0081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3192162"/>
                  </a:ext>
                </a:extLst>
              </a:tr>
              <a:tr h="5088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0,01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15,4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3,2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20,5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6767252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321882"/>
              </p:ext>
            </p:extLst>
          </p:nvPr>
        </p:nvGraphicFramePr>
        <p:xfrm>
          <a:off x="1502230" y="4410886"/>
          <a:ext cx="7445825" cy="9144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89165">
                  <a:extLst>
                    <a:ext uri="{9D8B030D-6E8A-4147-A177-3AD203B41FA5}">
                      <a16:colId xmlns:a16="http://schemas.microsoft.com/office/drawing/2014/main" val="2521943835"/>
                    </a:ext>
                  </a:extLst>
                </a:gridCol>
                <a:gridCol w="1489165">
                  <a:extLst>
                    <a:ext uri="{9D8B030D-6E8A-4147-A177-3AD203B41FA5}">
                      <a16:colId xmlns:a16="http://schemas.microsoft.com/office/drawing/2014/main" val="497182667"/>
                    </a:ext>
                  </a:extLst>
                </a:gridCol>
                <a:gridCol w="1489165">
                  <a:extLst>
                    <a:ext uri="{9D8B030D-6E8A-4147-A177-3AD203B41FA5}">
                      <a16:colId xmlns:a16="http://schemas.microsoft.com/office/drawing/2014/main" val="1992546125"/>
                    </a:ext>
                  </a:extLst>
                </a:gridCol>
                <a:gridCol w="1489165">
                  <a:extLst>
                    <a:ext uri="{9D8B030D-6E8A-4147-A177-3AD203B41FA5}">
                      <a16:colId xmlns:a16="http://schemas.microsoft.com/office/drawing/2014/main" val="1713929737"/>
                    </a:ext>
                  </a:extLst>
                </a:gridCol>
                <a:gridCol w="1489165">
                  <a:extLst>
                    <a:ext uri="{9D8B030D-6E8A-4147-A177-3AD203B41FA5}">
                      <a16:colId xmlns:a16="http://schemas.microsoft.com/office/drawing/2014/main" val="26325654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12%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2,67%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0,06%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32.8%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778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1000%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510%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0,5%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213%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0,1%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489616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77334" y="5408668"/>
            <a:ext cx="88297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этом этапе необходимо использовать устный счет. Устный счет приучает к рациональным вычислениям, помогает сопоставлять, сравнивать показатели, прикидывать в уме результаты действий.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501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295835" y="587282"/>
            <a:ext cx="9628094" cy="58673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Далее по программе 6 класса рассматриваются три основных действия с процентами:</a:t>
            </a:r>
          </a:p>
          <a:p>
            <a:pPr marL="0" indent="0">
              <a:buNone/>
            </a:pPr>
            <a:r>
              <a:rPr lang="ru-RU" dirty="0"/>
              <a:t>1</a:t>
            </a:r>
            <a:r>
              <a:rPr lang="ru-RU" sz="2000" dirty="0"/>
              <a:t>). </a:t>
            </a:r>
            <a:r>
              <a:rPr lang="ru-RU" sz="2000" b="1" dirty="0"/>
              <a:t>Нахождение процента от числа</a:t>
            </a:r>
            <a:r>
              <a:rPr lang="ru-RU" sz="2000" i="1" dirty="0"/>
              <a:t>: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/>
              <a:t>Найдите:  48% от 250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/>
              <a:t>Решение: 250:100</a:t>
            </a:r>
            <a:r>
              <a:rPr lang="ru-RU" sz="2000" i="1" dirty="0">
                <a:sym typeface="Symbol" panose="05050102010706020507" pitchFamily="18" charset="2"/>
              </a:rPr>
              <a:t></a:t>
            </a:r>
            <a:r>
              <a:rPr lang="ru-RU" sz="2000" i="1" dirty="0" smtClean="0"/>
              <a:t>48=120</a:t>
            </a:r>
          </a:p>
          <a:p>
            <a:pPr marL="0" indent="0">
              <a:buNone/>
            </a:pPr>
            <a:r>
              <a:rPr lang="ru-RU" sz="2000" i="1" dirty="0" smtClean="0"/>
              <a:t>Решение</a:t>
            </a:r>
            <a:r>
              <a:rPr lang="ru-RU" sz="2000" i="1" dirty="0"/>
              <a:t>: 250</a:t>
            </a:r>
            <a:r>
              <a:rPr lang="ru-RU" sz="2000" i="1" dirty="0">
                <a:sym typeface="Symbol" panose="05050102010706020507" pitchFamily="18" charset="2"/>
              </a:rPr>
              <a:t></a:t>
            </a:r>
            <a:r>
              <a:rPr lang="ru-RU" sz="2000" i="1" dirty="0"/>
              <a:t>0,48%=120.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2</a:t>
            </a:r>
            <a:r>
              <a:rPr lang="ru-RU" sz="2000" dirty="0"/>
              <a:t>). </a:t>
            </a:r>
            <a:r>
              <a:rPr lang="ru-RU" sz="2000" b="1" dirty="0"/>
              <a:t>Нахождение числа по его проценту:</a:t>
            </a:r>
          </a:p>
          <a:p>
            <a:pPr marL="0" indent="0">
              <a:buNone/>
            </a:pPr>
            <a:r>
              <a:rPr lang="ru-RU" sz="2000" i="1" dirty="0"/>
              <a:t>Найдите: число, 8% которого равны 12.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/>
              <a:t> </a:t>
            </a:r>
            <a:r>
              <a:rPr lang="ru-RU" sz="2000" i="1" dirty="0" smtClean="0"/>
              <a:t>Решение</a:t>
            </a:r>
            <a:r>
              <a:rPr lang="ru-RU" sz="2000" i="1" dirty="0"/>
              <a:t>: 12:8</a:t>
            </a:r>
            <a:r>
              <a:rPr lang="ru-RU" sz="2000" i="1" dirty="0">
                <a:sym typeface="Symbol" panose="05050102010706020507" pitchFamily="18" charset="2"/>
              </a:rPr>
              <a:t></a:t>
            </a:r>
            <a:r>
              <a:rPr lang="ru-RU" sz="2000" i="1" dirty="0"/>
              <a:t>100=150</a:t>
            </a:r>
            <a:r>
              <a:rPr lang="ru-RU" sz="2000" i="1" dirty="0" smtClean="0"/>
              <a:t>.</a:t>
            </a:r>
          </a:p>
          <a:p>
            <a:pPr marL="0" indent="0">
              <a:buNone/>
            </a:pPr>
            <a:r>
              <a:rPr lang="ru-RU" sz="2000" i="1" dirty="0" smtClean="0"/>
              <a:t> </a:t>
            </a:r>
            <a:r>
              <a:rPr lang="ru-RU" sz="2000" i="1" dirty="0"/>
              <a:t>Решение: 12:0,08=150.     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3</a:t>
            </a:r>
            <a:r>
              <a:rPr lang="ru-RU" sz="2000" dirty="0"/>
              <a:t>) </a:t>
            </a:r>
            <a:r>
              <a:rPr lang="ru-RU" sz="2000" b="1" dirty="0"/>
              <a:t>Сколько процентов одно число составляет от другого?</a:t>
            </a:r>
          </a:p>
          <a:p>
            <a:pPr marL="0" indent="0">
              <a:buNone/>
            </a:pPr>
            <a:r>
              <a:rPr lang="ru-RU" sz="2000" i="1" dirty="0"/>
              <a:t>Сколько процентов составляет 150 от 600?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/>
              <a:t>Решение: 150:600</a:t>
            </a:r>
            <a:r>
              <a:rPr lang="ru-RU" sz="2000" i="1" dirty="0">
                <a:sym typeface="Symbol" panose="05050102010706020507" pitchFamily="18" charset="2"/>
              </a:rPr>
              <a:t></a:t>
            </a:r>
            <a:r>
              <a:rPr lang="ru-RU" sz="2000" i="1" dirty="0"/>
              <a:t>100%=25</a:t>
            </a:r>
            <a:r>
              <a:rPr lang="ru-RU" sz="2000" i="1" dirty="0" smtClean="0"/>
              <a:t>%.</a:t>
            </a:r>
            <a:r>
              <a:rPr lang="ru-RU" sz="2000" dirty="0" smtClean="0"/>
              <a:t>   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54462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13955"/>
            <a:ext cx="8596668" cy="542740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	</a:t>
            </a:r>
            <a:r>
              <a:rPr lang="ru-RU" sz="2000" dirty="0" smtClean="0"/>
              <a:t>В </a:t>
            </a:r>
            <a:r>
              <a:rPr lang="ru-RU" sz="2000" dirty="0"/>
              <a:t>6 классе я отрабатываю с </a:t>
            </a:r>
            <a:r>
              <a:rPr lang="ru-RU" sz="2000" dirty="0" smtClean="0"/>
              <a:t>учениками решение </a:t>
            </a:r>
            <a:r>
              <a:rPr lang="ru-RU" sz="2000" dirty="0"/>
              <a:t>задач на «простой» и «сложный» процентный рост</a:t>
            </a:r>
            <a:r>
              <a:rPr lang="ru-RU" sz="2000" dirty="0" smtClean="0"/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/>
              <a:t>	Для этого, в качестве </a:t>
            </a:r>
            <a:r>
              <a:rPr lang="ru-RU" sz="2000" dirty="0"/>
              <a:t>второго учебника в своей работе я использую учебник «Математика 6 класс», автор Дорофеев Г.В., </a:t>
            </a:r>
            <a:r>
              <a:rPr lang="ru-RU" sz="2000" dirty="0" err="1"/>
              <a:t>Петерсон</a:t>
            </a:r>
            <a:r>
              <a:rPr lang="ru-RU" sz="2000" dirty="0"/>
              <a:t> Л.Г. 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Основные </a:t>
            </a:r>
            <a:r>
              <a:rPr lang="ru-RU" sz="2400" b="1" dirty="0">
                <a:solidFill>
                  <a:srgbClr val="00B050"/>
                </a:solidFill>
              </a:rPr>
              <a:t>типы задач на </a:t>
            </a:r>
            <a:r>
              <a:rPr lang="ru-RU" sz="2400" b="1" dirty="0" smtClean="0">
                <a:solidFill>
                  <a:srgbClr val="00B050"/>
                </a:solidFill>
              </a:rPr>
              <a:t>проценты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1. Одна величина больше или меньше другой на </a:t>
            </a:r>
            <a:r>
              <a:rPr lang="ru-RU" sz="2000" i="1" dirty="0" smtClean="0"/>
              <a:t>р% </a:t>
            </a:r>
          </a:p>
          <a:p>
            <a:pPr marL="0" indent="0">
              <a:buNone/>
            </a:pPr>
            <a:r>
              <a:rPr lang="ru-RU" sz="2000" dirty="0" smtClean="0"/>
              <a:t>а</a:t>
            </a:r>
            <a:r>
              <a:rPr lang="ru-RU" sz="2000" dirty="0"/>
              <a:t>)  Если </a:t>
            </a:r>
            <a:r>
              <a:rPr lang="ru-RU" sz="2000" i="1" dirty="0"/>
              <a:t>а </a:t>
            </a:r>
            <a:r>
              <a:rPr lang="ru-RU" sz="2000" dirty="0"/>
              <a:t>больше </a:t>
            </a:r>
            <a:r>
              <a:rPr lang="en-US" sz="2000" i="1" dirty="0"/>
              <a:t>b </a:t>
            </a:r>
            <a:r>
              <a:rPr lang="ru-RU" sz="2000" dirty="0"/>
              <a:t>на </a:t>
            </a:r>
            <a:r>
              <a:rPr lang="ru-RU" sz="2000" i="1" dirty="0"/>
              <a:t>р%</a:t>
            </a:r>
            <a:r>
              <a:rPr lang="ru-RU" sz="2000" dirty="0"/>
              <a:t>, то </a:t>
            </a:r>
          </a:p>
          <a:p>
            <a:pPr marL="0" indent="0">
              <a:buNone/>
            </a:pPr>
            <a:r>
              <a:rPr lang="ru-RU" sz="2000" i="1" dirty="0" smtClean="0"/>
              <a:t>	а</a:t>
            </a:r>
            <a:r>
              <a:rPr lang="ru-RU" sz="2000" dirty="0"/>
              <a:t>=</a:t>
            </a:r>
            <a:r>
              <a:rPr lang="ru-RU" sz="2000" i="1" dirty="0"/>
              <a:t> </a:t>
            </a:r>
            <a:r>
              <a:rPr lang="en-US" sz="2000" i="1" dirty="0"/>
              <a:t>b</a:t>
            </a:r>
            <a:r>
              <a:rPr lang="ru-RU" sz="2000" dirty="0"/>
              <a:t>+0,01</a:t>
            </a:r>
            <a:r>
              <a:rPr lang="ru-RU" sz="2000" i="1" dirty="0"/>
              <a:t>р</a:t>
            </a:r>
            <a:r>
              <a:rPr lang="en-US" sz="2000" i="1" dirty="0"/>
              <a:t>b</a:t>
            </a:r>
            <a:r>
              <a:rPr lang="ru-RU" sz="2000" dirty="0"/>
              <a:t>=</a:t>
            </a:r>
            <a:r>
              <a:rPr lang="ru-RU" sz="2000" i="1" dirty="0"/>
              <a:t> </a:t>
            </a:r>
            <a:r>
              <a:rPr lang="en-US" sz="2000" i="1" dirty="0"/>
              <a:t>b</a:t>
            </a:r>
            <a:r>
              <a:rPr lang="ru-RU" sz="2000" dirty="0"/>
              <a:t>(1+0,01</a:t>
            </a:r>
            <a:r>
              <a:rPr lang="ru-RU" sz="2000" i="1" dirty="0"/>
              <a:t>р</a:t>
            </a:r>
            <a:r>
              <a:rPr lang="ru-RU" sz="2000" dirty="0"/>
              <a:t>).</a:t>
            </a:r>
          </a:p>
          <a:p>
            <a:pPr marL="0" indent="0">
              <a:buNone/>
            </a:pPr>
            <a:r>
              <a:rPr lang="ru-RU" sz="2000" dirty="0" smtClean="0"/>
              <a:t>б</a:t>
            </a:r>
            <a:r>
              <a:rPr lang="ru-RU" sz="2000" dirty="0"/>
              <a:t>) Если </a:t>
            </a:r>
            <a:r>
              <a:rPr lang="ru-RU" sz="2000" i="1" dirty="0"/>
              <a:t>а </a:t>
            </a:r>
            <a:r>
              <a:rPr lang="ru-RU" sz="2000" i="1" dirty="0" smtClean="0"/>
              <a:t>м</a:t>
            </a:r>
            <a:r>
              <a:rPr lang="ru-RU" sz="2000" dirty="0" smtClean="0"/>
              <a:t>еньше </a:t>
            </a:r>
            <a:r>
              <a:rPr lang="en-US" sz="2000" i="1" dirty="0"/>
              <a:t>b </a:t>
            </a:r>
            <a:r>
              <a:rPr lang="ru-RU" sz="2000" dirty="0"/>
              <a:t>на </a:t>
            </a:r>
            <a:r>
              <a:rPr lang="ru-RU" sz="2000" i="1" dirty="0"/>
              <a:t>р%</a:t>
            </a:r>
            <a:r>
              <a:rPr lang="ru-RU" sz="2000" dirty="0"/>
              <a:t>, то</a:t>
            </a:r>
          </a:p>
          <a:p>
            <a:pPr marL="0" indent="0">
              <a:buNone/>
            </a:pPr>
            <a:r>
              <a:rPr lang="ru-RU" sz="2000" i="1" dirty="0" smtClean="0"/>
              <a:t>	а</a:t>
            </a:r>
            <a:r>
              <a:rPr lang="ru-RU" sz="2000" dirty="0"/>
              <a:t>=</a:t>
            </a:r>
            <a:r>
              <a:rPr lang="ru-RU" sz="2000" i="1" dirty="0"/>
              <a:t> </a:t>
            </a:r>
            <a:r>
              <a:rPr lang="en-US" sz="2000" dirty="0"/>
              <a:t>b</a:t>
            </a:r>
            <a:r>
              <a:rPr lang="ru-RU" sz="2000" dirty="0"/>
              <a:t>-0,01</a:t>
            </a:r>
            <a:r>
              <a:rPr lang="ru-RU" sz="2000" i="1" dirty="0"/>
              <a:t>р</a:t>
            </a:r>
            <a:r>
              <a:rPr lang="en-US" sz="2000" i="1" dirty="0"/>
              <a:t>b</a:t>
            </a:r>
            <a:r>
              <a:rPr lang="ru-RU" sz="2000" dirty="0"/>
              <a:t>=</a:t>
            </a:r>
            <a:r>
              <a:rPr lang="ru-RU" sz="2000" i="1" dirty="0"/>
              <a:t> </a:t>
            </a:r>
            <a:r>
              <a:rPr lang="en-US" sz="2000" i="1" dirty="0"/>
              <a:t>b</a:t>
            </a:r>
            <a:r>
              <a:rPr lang="ru-RU" sz="2000" dirty="0"/>
              <a:t>(1-0,01</a:t>
            </a:r>
            <a:r>
              <a:rPr lang="ru-RU" sz="2000" i="1" dirty="0"/>
              <a:t>р</a:t>
            </a:r>
            <a:r>
              <a:rPr lang="ru-RU" sz="2000" dirty="0"/>
              <a:t>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275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891" y="371337"/>
            <a:ext cx="8921306" cy="562451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Пример.</a:t>
            </a:r>
            <a:endParaRPr lang="ru-RU" dirty="0"/>
          </a:p>
          <a:p>
            <a:pPr marL="0" indent="0">
              <a:buNone/>
            </a:pPr>
            <a:r>
              <a:rPr lang="ru-RU" sz="2000" i="1" dirty="0"/>
              <a:t>На сколько процентов надо увеличить число 90, чтобы </a:t>
            </a:r>
            <a:r>
              <a:rPr lang="ru-RU" sz="2000" i="1" dirty="0" smtClean="0"/>
              <a:t>получить </a:t>
            </a:r>
            <a:r>
              <a:rPr lang="ru-RU" sz="2000" i="1" dirty="0"/>
              <a:t>120?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i="1" dirty="0"/>
              <a:t>Решение: </a:t>
            </a:r>
            <a:endParaRPr lang="ru-RU" b="1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dirty="0"/>
              <a:t>120=90+90</a:t>
            </a:r>
            <a:r>
              <a:rPr lang="ru-RU" b="1" dirty="0">
                <a:sym typeface="Symbol" panose="05050102010706020507" pitchFamily="18" charset="2"/>
              </a:rPr>
              <a:t></a:t>
            </a:r>
            <a:r>
              <a:rPr lang="ru-RU" b="1" dirty="0"/>
              <a:t>0,01</a:t>
            </a:r>
            <a:r>
              <a:rPr lang="ru-RU" b="1" i="1" dirty="0"/>
              <a:t>р</a:t>
            </a:r>
            <a:r>
              <a:rPr lang="ru-RU" b="1" dirty="0"/>
              <a:t>,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dirty="0"/>
              <a:t>120=90(1+0,01</a:t>
            </a:r>
            <a:r>
              <a:rPr lang="ru-RU" b="1" i="1" dirty="0"/>
              <a:t>р</a:t>
            </a:r>
            <a:r>
              <a:rPr lang="ru-RU" b="1" dirty="0"/>
              <a:t>)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dirty="0" smtClean="0"/>
              <a:t>(1+0,01</a:t>
            </a:r>
            <a:r>
              <a:rPr lang="ru-RU" b="1" i="1" dirty="0" smtClean="0"/>
              <a:t>р</a:t>
            </a:r>
            <a:r>
              <a:rPr lang="ru-RU" b="1" dirty="0" smtClean="0"/>
              <a:t>)=120/90</a:t>
            </a:r>
            <a:endParaRPr lang="ru-RU" b="1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dirty="0"/>
              <a:t>(1+0,01</a:t>
            </a:r>
            <a:r>
              <a:rPr lang="ru-RU" b="1" i="1" dirty="0"/>
              <a:t>р</a:t>
            </a:r>
            <a:r>
              <a:rPr lang="ru-RU" b="1" dirty="0" smtClean="0"/>
              <a:t>)=4/3</a:t>
            </a:r>
            <a:endParaRPr lang="ru-RU" b="1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dirty="0" smtClean="0"/>
              <a:t>0,01</a:t>
            </a:r>
            <a:r>
              <a:rPr lang="ru-RU" b="1" i="1" dirty="0" smtClean="0"/>
              <a:t>р = 1/3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i="1" dirty="0" smtClean="0"/>
              <a:t>р=100/3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i="1" dirty="0" smtClean="0"/>
              <a:t>р= 33 1/3</a:t>
            </a:r>
          </a:p>
          <a:p>
            <a:endParaRPr lang="ru-RU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3257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66813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755</Words>
  <Application>Microsoft Office PowerPoint</Application>
  <PresentationFormat>Широкоэкранный</PresentationFormat>
  <Paragraphs>122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Symbol</vt:lpstr>
      <vt:lpstr>Times New Roman</vt:lpstr>
      <vt:lpstr>Trebuchet MS</vt:lpstr>
      <vt:lpstr>Wingdings 3</vt:lpstr>
      <vt:lpstr>Аспект</vt:lpstr>
      <vt:lpstr>Методика изучения темы «Проценты»  в школьном курсе математики</vt:lpstr>
      <vt:lpstr>Мотивация систематического изучения процентов и ее актуальность </vt:lpstr>
      <vt:lpstr>Презентация PowerPoint</vt:lpstr>
      <vt:lpstr>Презентация PowerPoint</vt:lpstr>
      <vt:lpstr>Презентация PowerPoint</vt:lpstr>
      <vt:lpstr>Методика изучения темы: «Проценты»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изучения темы «Проценты»  в школьном курсе математики</dc:title>
  <dc:creator>Анна</dc:creator>
  <cp:lastModifiedBy>Анна</cp:lastModifiedBy>
  <cp:revision>9</cp:revision>
  <dcterms:created xsi:type="dcterms:W3CDTF">2018-11-20T19:56:05Z</dcterms:created>
  <dcterms:modified xsi:type="dcterms:W3CDTF">2018-11-20T21:04:04Z</dcterms:modified>
</cp:coreProperties>
</file>