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0" r:id="rId18"/>
  </p:sldIdLst>
  <p:sldSz cx="9144000" cy="6858000" type="screen4x3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2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311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7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80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8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3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7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9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8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0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5E3E1-CBE9-4078-9A1E-68D35CBF72C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5158F-FCF0-4007-8BD5-630777C80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17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dirty="0">
                <a:ea typeface="Times New Roman"/>
              </a:rPr>
              <a:t>УПРАВЛЕНИЕ ОБРАЗОВАНИЯ АДМИНИСТРАЦИИ </a:t>
            </a:r>
            <a:r>
              <a:rPr lang="ru-RU" sz="1600" b="1" i="1" dirty="0" err="1">
                <a:ea typeface="Times New Roman"/>
              </a:rPr>
              <a:t>г.ДОЛГОПРУДНОГО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b="1" i="1" dirty="0">
                <a:ea typeface="Times New Roman"/>
              </a:rPr>
              <a:t>АВТОНОМНОЕ ДОШКОЛЬНОЕ ОБРАЗОВАТЕЛЬНОЕ УЧРЕЖДЕНИЕ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b="1" i="1" dirty="0">
                <a:ea typeface="Times New Roman"/>
              </a:rPr>
              <a:t>МУНИЦИПАЛЬНОГО ОБРАЗОВАНИЯ </a:t>
            </a:r>
            <a:r>
              <a:rPr lang="ru-RU" sz="1600" b="1" i="1" dirty="0" err="1">
                <a:ea typeface="Times New Roman"/>
              </a:rPr>
              <a:t>г.ДОЛГОПРУДНОГО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b="1" i="1" dirty="0">
                <a:ea typeface="Times New Roman"/>
              </a:rPr>
              <a:t>ДЕТСКИЙ САД КОМБИНИРОВАННОГО ВИДА №23 «АНТОШКА»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b="1" i="1" dirty="0">
                <a:ea typeface="Times New Roman"/>
              </a:rPr>
              <a:t>(АОУ детский сад №23 «Антошка»)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060848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мнемотехники в развитии речи дошкольников.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Открой удивительный мир.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4300555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Подготовила воспитатель </a:t>
            </a:r>
          </a:p>
          <a:p>
            <a:r>
              <a:rPr lang="ru-RU" b="1" i="1" dirty="0" smtClean="0"/>
              <a:t>группы №1 Шамова Ю.В.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5733255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г</a:t>
            </a:r>
            <a:r>
              <a:rPr lang="ru-RU" b="1" i="1" dirty="0" smtClean="0"/>
              <a:t>. Долгопрудный</a:t>
            </a:r>
          </a:p>
          <a:p>
            <a:pPr algn="ctr"/>
            <a:r>
              <a:rPr lang="ru-RU" b="1" i="1" dirty="0" smtClean="0"/>
              <a:t>.12.2018г.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069686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33949"/>
            <a:ext cx="7056784" cy="539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008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/>
              <a:t>На примере этой схемы я предлагаю вам </a:t>
            </a:r>
            <a:r>
              <a:rPr lang="ru-RU" sz="2000" b="1" i="1" dirty="0" smtClean="0"/>
              <a:t>поиграть.  Я показываю схему, а вы отгадываете. Попробуйте </a:t>
            </a:r>
            <a:r>
              <a:rPr lang="ru-RU" sz="2000" b="1" i="1" dirty="0"/>
              <a:t>….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34" y="1436734"/>
            <a:ext cx="7023734" cy="422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3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98" y="764704"/>
            <a:ext cx="7438403" cy="502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77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" y="836712"/>
            <a:ext cx="7504401" cy="517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89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36" y="820480"/>
            <a:ext cx="7428680" cy="49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99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764705"/>
            <a:ext cx="8424937" cy="390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39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4969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/>
              <a:t>На этих примерах в игровой форме можно с детьми разучить стихотворение или пересказать художественный текст, учить составлять описательный рассказ, автоматизировать поставленные звуки и т. д.</a:t>
            </a:r>
          </a:p>
          <a:p>
            <a:pPr algn="just"/>
            <a:endParaRPr lang="ru-RU" sz="2000" b="1" i="1" dirty="0"/>
          </a:p>
          <a:p>
            <a:pPr algn="just"/>
            <a:r>
              <a:rPr lang="ru-RU" sz="2000" b="1" i="1" dirty="0"/>
              <a:t>Этот приём запоминания может пригодиться не только детям, но и Вам самим. Вы только попробуйте и сами увидите результат!</a:t>
            </a:r>
          </a:p>
          <a:p>
            <a:pPr algn="just"/>
            <a:endParaRPr lang="ru-RU" sz="2000" b="1" i="1" dirty="0"/>
          </a:p>
          <a:p>
            <a:pPr algn="just"/>
            <a:endParaRPr lang="ru-RU" sz="2000" b="1" i="1" dirty="0"/>
          </a:p>
          <a:p>
            <a:pPr algn="just"/>
            <a:r>
              <a:rPr lang="ru-RU" sz="2000" b="1" i="1" dirty="0" smtClean="0"/>
              <a:t>Я </a:t>
            </a:r>
            <a:r>
              <a:rPr lang="ru-RU" sz="2000" b="1" i="1" dirty="0"/>
              <a:t>думаю, что все игры с </a:t>
            </a:r>
            <a:r>
              <a:rPr lang="ru-RU" sz="2000" b="1" i="1" dirty="0" err="1"/>
              <a:t>мнемотаблицами</a:t>
            </a:r>
            <a:r>
              <a:rPr lang="ru-RU" sz="2000" b="1" i="1" dirty="0"/>
              <a:t>, которые показала вам сегодня, Вам пригодятся и так же понравятся вашим детям. Их можно использовать как в работе, так и в домашней игротеке. Это очень интересно и увлекательно!</a:t>
            </a:r>
          </a:p>
        </p:txBody>
      </p:sp>
    </p:spTree>
    <p:extLst>
      <p:ext uri="{BB962C8B-B14F-4D97-AF65-F5344CB8AC3E}">
        <p14:creationId xmlns:p14="http://schemas.microsoft.com/office/powerpoint/2010/main" val="157856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49694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/>
              <a:t>Результаты</a:t>
            </a:r>
          </a:p>
          <a:p>
            <a:pPr algn="just"/>
            <a:endParaRPr lang="ru-RU" sz="2000" b="1" i="1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i="1" dirty="0"/>
              <a:t>у детей увеличивается круг знаний об окружающем мире;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i="1" dirty="0"/>
              <a:t>появляется желание пересказывать тексты, придумывать интересные истории;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i="1" dirty="0"/>
              <a:t>появляется интерес к заучиванию стихов и </a:t>
            </a:r>
            <a:r>
              <a:rPr lang="ru-RU" sz="2000" b="1" i="1" dirty="0" err="1"/>
              <a:t>потешек</a:t>
            </a:r>
            <a:r>
              <a:rPr lang="ru-RU" sz="2000" b="1" i="1" dirty="0"/>
              <a:t>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i="1" dirty="0"/>
              <a:t>словарный запас выходит на более высокий уровень;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i="1" dirty="0"/>
              <a:t>дети преодолевают робость, застенчивость, учатся свободно держаться перед аудиторией.</a:t>
            </a:r>
          </a:p>
          <a:p>
            <a:pPr algn="just"/>
            <a:endParaRPr lang="ru-RU" sz="2000" b="1" i="1" dirty="0"/>
          </a:p>
          <a:p>
            <a:pPr algn="just"/>
            <a:r>
              <a:rPr lang="ru-RU" sz="2000" b="1" i="1" dirty="0"/>
              <a:t>Выводы</a:t>
            </a:r>
          </a:p>
          <a:p>
            <a:pPr algn="just"/>
            <a:endParaRPr lang="ru-RU" sz="2000" b="1" i="1" dirty="0"/>
          </a:p>
          <a:p>
            <a:pPr algn="just"/>
            <a:r>
              <a:rPr lang="ru-RU" sz="2000" b="1" i="1" dirty="0"/>
              <a:t>Овладение приемами работы с </a:t>
            </a:r>
            <a:r>
              <a:rPr lang="ru-RU" sz="2000" b="1" i="1" dirty="0" err="1"/>
              <a:t>мнемотаблицами</a:t>
            </a:r>
            <a:r>
              <a:rPr lang="ru-RU" sz="2000" b="1" i="1" dirty="0"/>
              <a:t> помогает в развитии основных психических процессов – памяти, внимания, образного мышления, а так же сокращает время обучения связной речи детей дошкольного возраста. Мнемотехника помогает сделать процесс запоминания более простым, интересным, творческим.</a:t>
            </a:r>
          </a:p>
        </p:txBody>
      </p:sp>
    </p:spTree>
    <p:extLst>
      <p:ext uri="{BB962C8B-B14F-4D97-AF65-F5344CB8AC3E}">
        <p14:creationId xmlns:p14="http://schemas.microsoft.com/office/powerpoint/2010/main" val="3114999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3843791" cy="50313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1412776"/>
            <a:ext cx="38884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«Учите ребёнка </a:t>
            </a:r>
            <a:endParaRPr lang="ru-RU" sz="2000" b="1" i="1" dirty="0" smtClea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каким-нибудь </a:t>
            </a:r>
          </a:p>
          <a:p>
            <a:pPr lvl="0" algn="r"/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неизвестным </a:t>
            </a: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ему словам </a:t>
            </a:r>
            <a:endParaRPr lang="ru-RU" sz="2000" b="1" i="1" dirty="0" smtClea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будет долго и </a:t>
            </a:r>
            <a:endParaRPr lang="ru-RU" sz="2000" b="1" i="1" dirty="0" smtClea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напрасно </a:t>
            </a: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мучиться, </a:t>
            </a:r>
            <a:b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 свяжите двадцать </a:t>
            </a:r>
            <a:endParaRPr lang="ru-RU" sz="2000" b="1" i="1" dirty="0" smtClea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таких </a:t>
            </a: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 </a:t>
            </a:r>
            <a:b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картинками и он их </a:t>
            </a:r>
            <a:b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усвоит на лету».</a:t>
            </a:r>
            <a:br>
              <a:rPr lang="ru-RU" sz="2000" b="1" i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 smtClea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b="1" i="1" dirty="0" err="1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К.Д.Ушинский</a:t>
            </a:r>
            <a:endParaRPr lang="ru-RU" sz="2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7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620688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 от родителей часто слышат такие слова – «У нас стихи не запоминаются!!! Не может быстро запомнить текст, путается в строчках, переставляет слова местами». </a:t>
            </a:r>
            <a:endParaRPr lang="ru-RU" sz="2000" b="1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Дело </a:t>
            </a: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том, что в основном у детей развита зрительная память, редко когда у детей развита слуховая память, поэтому нам необходимо найти такие приемы, которые бы развивали детскую память.</a:t>
            </a:r>
            <a:endParaRPr lang="ru-RU" sz="2000" b="1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9" y="2852935"/>
            <a:ext cx="3779913" cy="28093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284984"/>
            <a:ext cx="4767133" cy="329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60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8136904" cy="485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МНЕМОТЕХНИКА – система специальных приемов, обеспечивающих эффективное запоминание, сохранение и воспроизведение информации. Мнемотехника призвана облегчить запоминание и увеличить объем памяти, путем образования дополнительных ассоциаций</a:t>
            </a:r>
            <a:r>
              <a:rPr lang="ru-RU" sz="2000" b="1" i="1" dirty="0" smtClean="0">
                <a:ea typeface="Calibri"/>
                <a:cs typeface="Times New Roman"/>
              </a:rPr>
              <a:t>.</a:t>
            </a:r>
            <a:endParaRPr lang="ru-RU" sz="20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АКТУАЛЬНОСТЬ ВЫБРАННОЙ ТЕМЫ</a:t>
            </a:r>
            <a:r>
              <a:rPr lang="ru-RU" sz="2000" b="1" i="1" dirty="0" smtClean="0">
                <a:ea typeface="Calibri"/>
                <a:cs typeface="Times New Roman"/>
              </a:rPr>
              <a:t>:</a:t>
            </a:r>
            <a:endParaRPr lang="ru-RU" sz="20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1. Мнемотехника облегчает детям овладение связной речью</a:t>
            </a:r>
            <a:r>
              <a:rPr lang="ru-RU" sz="2000" b="1" i="1" dirty="0" smtClean="0">
                <a:ea typeface="Calibri"/>
                <a:cs typeface="Times New Roman"/>
              </a:rPr>
              <a:t>.</a:t>
            </a:r>
            <a:endParaRPr lang="ru-RU" sz="20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2. Ребёнок с опорой на образы памяти устанавливает причинно-следственные связи, делает выводы, развивая тем самым логическое мышление</a:t>
            </a:r>
            <a:r>
              <a:rPr lang="ru-RU" sz="2000" b="1" i="1" dirty="0" smtClean="0">
                <a:ea typeface="Calibri"/>
                <a:cs typeface="Times New Roman"/>
              </a:rPr>
              <a:t>.</a:t>
            </a:r>
            <a:endParaRPr lang="ru-RU" sz="20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3. Применения мнемотехники, использование обобщений позволяют ребёнку систематизировать свой непосредственный опыт.</a:t>
            </a:r>
          </a:p>
        </p:txBody>
      </p:sp>
    </p:spTree>
    <p:extLst>
      <p:ext uri="{BB962C8B-B14F-4D97-AF65-F5344CB8AC3E}">
        <p14:creationId xmlns:p14="http://schemas.microsoft.com/office/powerpoint/2010/main" val="41534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ЗАДАЧИ: </a:t>
            </a:r>
          </a:p>
          <a:p>
            <a:pPr algn="just"/>
            <a:endParaRPr lang="ru-RU" sz="2000" b="1" i="1" dirty="0" smtClean="0"/>
          </a:p>
          <a:p>
            <a:pPr algn="just"/>
            <a:r>
              <a:rPr lang="ru-RU" sz="2000" b="1" i="1" dirty="0" smtClean="0"/>
              <a:t>1. Развивать умение понимать и рассказывать текст с помощью графической аналогии.</a:t>
            </a:r>
          </a:p>
          <a:p>
            <a:pPr algn="just"/>
            <a:r>
              <a:rPr lang="ru-RU" sz="2000" b="1" i="1" dirty="0" smtClean="0"/>
              <a:t>2. Развивать у детей умственную активность, сообразительность, наблюдательность, умение сравнивать, выделять существенные признаки.</a:t>
            </a:r>
          </a:p>
          <a:p>
            <a:pPr algn="just"/>
            <a:r>
              <a:rPr lang="ru-RU" sz="2000" b="1" i="1" dirty="0" smtClean="0"/>
              <a:t>3. Развивать у детей психические процессы: мышление, внимание, воображение, память.</a:t>
            </a:r>
          </a:p>
          <a:p>
            <a:pPr algn="just"/>
            <a:r>
              <a:rPr lang="ru-RU" sz="2000" b="1" i="1" dirty="0" smtClean="0"/>
              <a:t>4. Содействовать решению изобретательских задач сказочного, игрового, экологического, этического характера.</a:t>
            </a:r>
          </a:p>
          <a:p>
            <a:pPr algn="just"/>
            <a:r>
              <a:rPr lang="ru-RU" sz="2000" b="1" i="1" dirty="0" smtClean="0"/>
              <a:t>5. Обучать детей правильному звукопроизношению.</a:t>
            </a:r>
          </a:p>
          <a:p>
            <a:pPr algn="just"/>
            <a:r>
              <a:rPr lang="ru-RU" sz="2000" b="1" i="1" dirty="0" smtClean="0"/>
              <a:t>6. Воспитывать у детей потребность в речевом общении для лучшей адаптации в современном обществе.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135640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err="1" smtClean="0"/>
              <a:t>Мнемотаблица</a:t>
            </a:r>
            <a:r>
              <a:rPr lang="ru-RU" sz="2000" b="1" i="1" dirty="0" smtClean="0"/>
              <a:t> – это схема, в которую заложена определенная информация. Глядя на эту схему мы можем описать любое животное, из каких частей тела оно состоит, какие у животного уши, какой хвост, как он передвигается, какие издает звуки.</a:t>
            </a:r>
            <a:endParaRPr lang="ru-RU" sz="2000" b="1" i="1" dirty="0"/>
          </a:p>
        </p:txBody>
      </p:sp>
      <p:pic>
        <p:nvPicPr>
          <p:cNvPr id="4" name="Рисунок 3" descr="https://ds03.infourok.ru/uploads/ex/1072/0001f8b9-4289cfb1/hello_html_65b2e7ff.jpg"/>
          <p:cNvPicPr/>
          <p:nvPr/>
        </p:nvPicPr>
        <p:blipFill>
          <a:blip r:embed="rId3" cstate="print"/>
          <a:srcRect l="4167" t="5918"/>
          <a:stretch>
            <a:fillRect/>
          </a:stretch>
        </p:blipFill>
        <p:spPr bwMode="auto">
          <a:xfrm>
            <a:off x="755576" y="1844824"/>
            <a:ext cx="7704856" cy="4650756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65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Так же </a:t>
            </a:r>
            <a:r>
              <a:rPr lang="ru-RU" sz="2000" b="1" i="1" dirty="0" err="1" smtClean="0"/>
              <a:t>мнемотаблицы</a:t>
            </a:r>
            <a:r>
              <a:rPr lang="ru-RU" sz="2000" b="1" i="1" dirty="0" smtClean="0"/>
              <a:t> особенно эффективны при разучивании стихотворений. Суть заключается в следующем: на каждое слово или строку придумывается картинка; таким, образом, все стихотворение зарисовывается схематически. После чего ребенок по памяти, используя графическое изображение, воспроизводит стихотворение целиком.</a:t>
            </a:r>
          </a:p>
          <a:p>
            <a:pPr algn="just"/>
            <a:r>
              <a:rPr lang="ru-RU" sz="2000" b="1" i="1" dirty="0" smtClean="0"/>
              <a:t>На начальном этапе взрослый предлагает готовый план (схему, а по мере обучения в процесс создания включаются дети и создают свои схемы.</a:t>
            </a:r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980" y="2996952"/>
            <a:ext cx="4932040" cy="36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1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669904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80112" y="908720"/>
            <a:ext cx="3240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Ирина Гурина</a:t>
            </a:r>
          </a:p>
          <a:p>
            <a:pPr algn="ctr"/>
            <a:r>
              <a:rPr lang="ru-RU" sz="2000" b="1" i="1" dirty="0" smtClean="0"/>
              <a:t>Зима</a:t>
            </a:r>
          </a:p>
          <a:p>
            <a:pPr algn="ctr"/>
            <a:endParaRPr lang="ru-RU" sz="2000" b="1" i="1" dirty="0" smtClean="0"/>
          </a:p>
          <a:p>
            <a:r>
              <a:rPr lang="ru-RU" sz="2000" b="1" i="1" dirty="0" smtClean="0"/>
              <a:t>Зима спускалась к нам с небес,</a:t>
            </a:r>
          </a:p>
          <a:p>
            <a:r>
              <a:rPr lang="ru-RU" sz="2000" b="1" i="1" dirty="0" smtClean="0"/>
              <a:t>Мешок большой несла чудес:</a:t>
            </a:r>
          </a:p>
          <a:p>
            <a:r>
              <a:rPr lang="ru-RU" sz="2000" b="1" i="1" dirty="0" smtClean="0"/>
              <a:t>Снегурочку из сказки,</a:t>
            </a:r>
          </a:p>
          <a:p>
            <a:r>
              <a:rPr lang="ru-RU" sz="2000" b="1" i="1" dirty="0" smtClean="0"/>
              <a:t>И лыжи, и салазки,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И елку, и игрушки,</a:t>
            </a:r>
          </a:p>
          <a:p>
            <a:r>
              <a:rPr lang="ru-RU" sz="2000" b="1" i="1" dirty="0" smtClean="0"/>
              <a:t>И снег в большой кадушке.</a:t>
            </a:r>
          </a:p>
          <a:p>
            <a:r>
              <a:rPr lang="ru-RU" sz="2000" b="1" i="1" dirty="0" smtClean="0"/>
              <a:t>Для речек - гладкий лед,</a:t>
            </a:r>
          </a:p>
          <a:p>
            <a:r>
              <a:rPr lang="ru-RU" sz="2000" b="1" i="1" dirty="0" smtClean="0"/>
              <a:t>Для деток - Новый год.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9216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Сейчас я предлагаю вам поучаствовать в составлении </a:t>
            </a:r>
            <a:r>
              <a:rPr lang="ru-RU" sz="2000" b="1" i="1" dirty="0" err="1" smtClean="0"/>
              <a:t>мнемотаблицы</a:t>
            </a:r>
            <a:r>
              <a:rPr lang="ru-RU" sz="2000" b="1" i="1" dirty="0" smtClean="0"/>
              <a:t> при разучивания стихотворения. Послушайте его:</a:t>
            </a:r>
          </a:p>
          <a:p>
            <a:pPr algn="just"/>
            <a:endParaRPr lang="en-US" sz="2000" b="1" i="1" dirty="0" smtClean="0"/>
          </a:p>
          <a:p>
            <a:pPr algn="just"/>
            <a:r>
              <a:rPr lang="ru-RU" sz="2000" b="1" i="1" dirty="0" smtClean="0"/>
              <a:t>Н</a:t>
            </a:r>
            <a:r>
              <a:rPr lang="ru-RU" sz="2000" b="1" i="1" dirty="0" smtClean="0"/>
              <a:t>. </a:t>
            </a:r>
            <a:r>
              <a:rPr lang="ru-RU" sz="2000" b="1" i="1" dirty="0" err="1" smtClean="0"/>
              <a:t>Нищева</a:t>
            </a:r>
            <a:endParaRPr lang="ru-RU" sz="2000" b="1" i="1" dirty="0" smtClean="0"/>
          </a:p>
          <a:p>
            <a:pPr algn="just"/>
            <a:r>
              <a:rPr lang="ru-RU" sz="2000" b="1" i="1" dirty="0" smtClean="0"/>
              <a:t>«ЁЛОЧКА»</a:t>
            </a:r>
          </a:p>
          <a:p>
            <a:pPr algn="just"/>
            <a:r>
              <a:rPr lang="ru-RU" sz="2000" b="1" i="1" dirty="0" smtClean="0"/>
              <a:t>Перед </a:t>
            </a:r>
            <a:r>
              <a:rPr lang="ru-RU" sz="2000" b="1" i="1" dirty="0" smtClean="0"/>
              <a:t>нами ёлочка:</a:t>
            </a:r>
          </a:p>
          <a:p>
            <a:pPr algn="just"/>
            <a:r>
              <a:rPr lang="ru-RU" sz="2000" b="1" i="1" dirty="0" smtClean="0"/>
              <a:t>Шишечки, иголочки.</a:t>
            </a:r>
          </a:p>
          <a:p>
            <a:pPr algn="just"/>
            <a:r>
              <a:rPr lang="ru-RU" sz="2000" b="1" i="1" dirty="0" smtClean="0"/>
              <a:t>Шарики, фонарики,</a:t>
            </a:r>
          </a:p>
          <a:p>
            <a:pPr algn="just"/>
            <a:r>
              <a:rPr lang="ru-RU" sz="2000" b="1" i="1" dirty="0" smtClean="0"/>
              <a:t>Зайчики и свечки,</a:t>
            </a:r>
          </a:p>
          <a:p>
            <a:pPr algn="just"/>
            <a:r>
              <a:rPr lang="ru-RU" sz="2000" b="1" i="1" dirty="0" smtClean="0"/>
              <a:t>Звёзды, человечки.</a:t>
            </a:r>
          </a:p>
          <a:p>
            <a:pPr algn="just"/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132856"/>
            <a:ext cx="498657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847356"/>
            <a:ext cx="30963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/>
              <a:t>Перед вами листы бумаги и карандаши. Предлагаю рисовать вместе со мной. Рисуем схематично.</a:t>
            </a:r>
          </a:p>
        </p:txBody>
      </p:sp>
    </p:spTree>
    <p:extLst>
      <p:ext uri="{BB962C8B-B14F-4D97-AF65-F5344CB8AC3E}">
        <p14:creationId xmlns:p14="http://schemas.microsoft.com/office/powerpoint/2010/main" val="1742305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688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Варвара</dc:creator>
  <cp:lastModifiedBy>Варвара</cp:lastModifiedBy>
  <cp:revision>11</cp:revision>
  <cp:lastPrinted>2018-12-12T17:30:53Z</cp:lastPrinted>
  <dcterms:created xsi:type="dcterms:W3CDTF">2018-12-12T13:25:18Z</dcterms:created>
  <dcterms:modified xsi:type="dcterms:W3CDTF">2018-12-12T17:31:04Z</dcterms:modified>
</cp:coreProperties>
</file>