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4"/>
  </p:notesMasterIdLst>
  <p:sldIdLst>
    <p:sldId id="294" r:id="rId2"/>
    <p:sldId id="292" r:id="rId3"/>
    <p:sldId id="278" r:id="rId4"/>
    <p:sldId id="291" r:id="rId5"/>
    <p:sldId id="295" r:id="rId6"/>
    <p:sldId id="302" r:id="rId7"/>
    <p:sldId id="267" r:id="rId8"/>
    <p:sldId id="268" r:id="rId9"/>
    <p:sldId id="297" r:id="rId10"/>
    <p:sldId id="286" r:id="rId11"/>
    <p:sldId id="283" r:id="rId12"/>
    <p:sldId id="282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-5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D8146-7749-4564-909A-F57389845248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F23BD-BF48-4F03-82E5-09522691E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1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2720711"/>
      </p:ext>
    </p:extLst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2717835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59123349"/>
      </p:ext>
    </p:extLst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6254898"/>
      </p:ext>
    </p:extLst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6433472"/>
      </p:ext>
    </p:extLst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1372167"/>
      </p:ext>
    </p:extLst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0336549"/>
      </p:ext>
    </p:extLst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7496723"/>
      </p:ext>
    </p:extLst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D6E78-0F37-4A22-853F-1577F6DB7E4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916448944"/>
      </p:ext>
    </p:extLst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10D30-088E-4BE9-84B6-67682C659EB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711723718"/>
      </p:ext>
    </p:extLst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5BE94-914A-4658-9E3A-EA20E8476A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37314903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2224323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9698326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105729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8116205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278206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4243544"/>
      </p:ext>
    </p:extLst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6968600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8582393"/>
      </p:ext>
    </p:extLst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36A05-6E49-4FCE-8BA9-49399091A72C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BF37B3-05FD-4481-83DC-5711ECF547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858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30" r:id="rId17"/>
    <p:sldLayoutId id="2147483731" r:id="rId18"/>
    <p:sldLayoutId id="2147483733" r:id="rId19"/>
  </p:sldLayoutIdLst>
  <p:transition spd="med">
    <p:random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3" y="-1275523"/>
            <a:ext cx="12240683" cy="8160456"/>
          </a:xfrm>
        </p:spPr>
      </p:pic>
    </p:spTree>
    <p:extLst>
      <p:ext uri="{BB962C8B-B14F-4D97-AF65-F5344CB8AC3E}">
        <p14:creationId xmlns="" xmlns:p14="http://schemas.microsoft.com/office/powerpoint/2010/main" val="127394034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34" name="Group 3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088118903"/>
              </p:ext>
            </p:extLst>
          </p:nvPr>
        </p:nvGraphicFramePr>
        <p:xfrm>
          <a:off x="3338379" y="372234"/>
          <a:ext cx="7994184" cy="4951038"/>
        </p:xfrm>
        <a:graphic>
          <a:graphicData uri="http://schemas.openxmlformats.org/drawingml/2006/table">
            <a:tbl>
              <a:tblPr/>
              <a:tblGrid>
                <a:gridCol w="2664728">
                  <a:extLst>
                    <a:ext uri="{9D8B030D-6E8A-4147-A177-3AD203B41FA5}">
                      <a16:colId xmlns:a16="http://schemas.microsoft.com/office/drawing/2014/main" xmlns="" val="112591421"/>
                    </a:ext>
                  </a:extLst>
                </a:gridCol>
                <a:gridCol w="2664728">
                  <a:extLst>
                    <a:ext uri="{9D8B030D-6E8A-4147-A177-3AD203B41FA5}">
                      <a16:colId xmlns:a16="http://schemas.microsoft.com/office/drawing/2014/main" xmlns="" val="4220642049"/>
                    </a:ext>
                  </a:extLst>
                </a:gridCol>
                <a:gridCol w="2664728">
                  <a:extLst>
                    <a:ext uri="{9D8B030D-6E8A-4147-A177-3AD203B41FA5}">
                      <a16:colId xmlns:a16="http://schemas.microsoft.com/office/drawing/2014/main" xmlns="" val="2890473619"/>
                    </a:ext>
                  </a:extLst>
                </a:gridCol>
              </a:tblGrid>
              <a:tr h="95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ПОЧВЕННОЕ ПИТАНИЕ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ВОЗДУШНОЕ ПИТАНИЕ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4791989"/>
                  </a:ext>
                </a:extLst>
              </a:tr>
              <a:tr h="6940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ОРГАН (?)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64901360"/>
                  </a:ext>
                </a:extLst>
              </a:tr>
              <a:tr h="6940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ТКАНЬ (?)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1467422"/>
                  </a:ext>
                </a:extLst>
              </a:tr>
              <a:tr h="6940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КЛЕТКИ(?)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21117925"/>
                  </a:ext>
                </a:extLst>
              </a:tr>
              <a:tr h="95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____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СТРУКТУРЫ (?)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95315187"/>
                  </a:ext>
                </a:extLst>
              </a:tr>
              <a:tr h="95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rPr>
                        <a:t>ВЕЩЕСТВА (?)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16296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49616" y="5440107"/>
            <a:ext cx="8597153" cy="9681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ОБРАЗУЮТСЯ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sz="2000" b="1" dirty="0"/>
          </a:p>
        </p:txBody>
      </p:sp>
      <p:pic>
        <p:nvPicPr>
          <p:cNvPr id="5" name="Picture 2" descr="http://www.clipartkid.com/images/285/smileys-my-collection-smiley-symbols-and-emoticons-collection-LSrmAq-clip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715" y="224852"/>
            <a:ext cx="2595418" cy="233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491177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524001" y="1600201"/>
            <a:ext cx="900112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/>
              <a:t>  </a:t>
            </a:r>
            <a:endParaRPr lang="ru-RU" b="1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952625" y="357188"/>
            <a:ext cx="8229600" cy="1143000"/>
          </a:xfrm>
          <a:prstGeom prst="round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Оцени</a:t>
            </a: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урок!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738314" y="4527030"/>
            <a:ext cx="8715375" cy="2116658"/>
          </a:xfrm>
          <a:prstGeom prst="round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just"/>
            <a:endParaRPr lang="ru-RU" sz="2800" b="1" dirty="0">
              <a:latin typeface="Constantia" pitchFamily="18" charset="0"/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2881291" y="4857761"/>
            <a:ext cx="1557337" cy="1500187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5310183" y="4857760"/>
            <a:ext cx="1557337" cy="1500188"/>
          </a:xfrm>
          <a:prstGeom prst="smileyFace">
            <a:avLst>
              <a:gd name="adj" fmla="val 1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7739074" y="4857761"/>
            <a:ext cx="1557338" cy="1500187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08551" y="1730965"/>
            <a:ext cx="7924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Constantia" pitchFamily="18" charset="0"/>
                <a:sym typeface="Wingdings" pitchFamily="2" charset="2"/>
              </a:rPr>
              <a:t> </a:t>
            </a:r>
            <a:r>
              <a:rPr lang="ru-RU" sz="2800" b="1" dirty="0" smtClean="0">
                <a:latin typeface="Constantia" pitchFamily="18" charset="0"/>
              </a:rPr>
              <a:t>Я узнал(а) много нового, интересного. Мне это пригодится в жизни.</a:t>
            </a:r>
          </a:p>
          <a:p>
            <a:pPr algn="just"/>
            <a:r>
              <a:rPr lang="ru-RU" sz="2800" b="1" dirty="0" smtClean="0">
                <a:latin typeface="Constantia" pitchFamily="18" charset="0"/>
                <a:sym typeface="Wingdings" pitchFamily="2" charset="2"/>
              </a:rPr>
              <a:t> </a:t>
            </a:r>
            <a:r>
              <a:rPr lang="ru-RU" sz="2800" b="1" dirty="0" smtClean="0">
                <a:latin typeface="Constantia" pitchFamily="18" charset="0"/>
              </a:rPr>
              <a:t>На все возникшие вопросы я получил(а) ответы, но хотелось бы знать больше.</a:t>
            </a:r>
          </a:p>
          <a:p>
            <a:pPr algn="just"/>
            <a:r>
              <a:rPr lang="ru-RU" sz="2800" b="1" dirty="0" smtClean="0">
                <a:latin typeface="Constantia" pitchFamily="18" charset="0"/>
                <a:sym typeface="Wingdings" pitchFamily="2" charset="2"/>
              </a:rPr>
              <a:t> </a:t>
            </a:r>
            <a:r>
              <a:rPr lang="ru-RU" sz="2800" b="1" dirty="0" smtClean="0">
                <a:latin typeface="Constantia" pitchFamily="18" charset="0"/>
              </a:rPr>
              <a:t>Ничего интересного для себя я не узнал(а).</a:t>
            </a:r>
            <a:endParaRPr lang="ru-RU" sz="2800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61704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851647" y="1812820"/>
            <a:ext cx="11008659" cy="476727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eaLnBrk="1" hangingPunct="1"/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Обязательный уровень  </a:t>
            </a:r>
          </a:p>
          <a:p>
            <a:pPr marL="0" indent="0" eaLnBrk="1" hangingPunct="1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в учебнике п.13-14 и выучить опорный конспект</a:t>
            </a:r>
          </a:p>
          <a:p>
            <a:pPr eaLnBrk="1" hangingPunct="1"/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уровень   </a:t>
            </a:r>
          </a:p>
          <a:p>
            <a:pPr marL="0" indent="0" eaLnBrk="1" hangingPunct="1"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сказку о фотосинтезе. «Инопланетяне решили уничтожить жизнь на планете Земля. Они выяснили, чтобы уничтожить жизнь, необходимо уничтожить фотосинтез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...».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Продолжить сказку о фотосинтезе. «Инопланетяне решили уничтожить жизнь на планете Земля. Они выяснили, чтобы уничтожить жизнь, необходимо уничтожить фотосинтез...».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24034" y="214290"/>
            <a:ext cx="8229600" cy="1143000"/>
          </a:xfrm>
          <a:prstGeom prst="round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dirty="0">
                <a:latin typeface="+mj-lt"/>
              </a:rPr>
              <a:t>Домашнее задание:</a:t>
            </a:r>
            <a:endParaRPr lang="ru-RU" sz="4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60486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159240" y="381394"/>
            <a:ext cx="11032760" cy="30663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altLang="ru-RU" sz="4400" b="1" u="sng" dirty="0" smtClean="0">
                <a:solidFill>
                  <a:srgbClr val="FF0066"/>
                </a:solidFill>
              </a:rPr>
              <a:t>Питание  </a:t>
            </a:r>
            <a:r>
              <a:rPr lang="ru-RU" altLang="ru-RU" sz="4400" b="1" dirty="0" smtClean="0"/>
              <a:t>— 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получения организмом энергии и веществ через пищу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9" name="Содержимое 8" descr="лилии_жёлт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8980" y="2658256"/>
            <a:ext cx="6716889" cy="3778250"/>
          </a:xfrm>
        </p:spPr>
      </p:pic>
    </p:spTree>
    <p:extLst>
      <p:ext uri="{BB962C8B-B14F-4D97-AF65-F5344CB8AC3E}">
        <p14:creationId xmlns:p14="http://schemas.microsoft.com/office/powerpoint/2010/main" xmlns="" val="13346254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968052" y="509666"/>
            <a:ext cx="6406132" cy="129379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1"/>
                </a:solidFill>
                <a:latin typeface="Constantia" pitchFamily="18" charset="0"/>
              </a:rPr>
              <a:t>Живые организмы</a:t>
            </a:r>
            <a:br>
              <a:rPr lang="ru-RU" sz="4000" b="1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Constantia" pitchFamily="18" charset="0"/>
              </a:rPr>
              <a:t>по типу питания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3899926" y="1918960"/>
            <a:ext cx="574675" cy="428612"/>
          </a:xfrm>
          <a:prstGeom prst="downArrow">
            <a:avLst>
              <a:gd name="adj1" fmla="val 50000"/>
              <a:gd name="adj2" fmla="val 28176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7930434" y="1903969"/>
            <a:ext cx="574675" cy="444500"/>
          </a:xfrm>
          <a:prstGeom prst="downArrow">
            <a:avLst>
              <a:gd name="adj1" fmla="val 50000"/>
              <a:gd name="adj2" fmla="val 28176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346792" y="2463996"/>
            <a:ext cx="3759200" cy="950912"/>
          </a:xfrm>
          <a:prstGeom prst="roundRect">
            <a:avLst/>
          </a:prstGeom>
          <a:solidFill>
            <a:srgbClr val="CC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200" b="1" dirty="0">
                <a:latin typeface="Constantia" pitchFamily="18" charset="0"/>
              </a:rPr>
              <a:t>Автотрофы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6245903" y="2463998"/>
            <a:ext cx="3889375" cy="936625"/>
          </a:xfrm>
          <a:prstGeom prst="roundRect">
            <a:avLst/>
          </a:prstGeom>
          <a:solidFill>
            <a:srgbClr val="CC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b="1" dirty="0">
                <a:latin typeface="Constantia" pitchFamily="18" charset="0"/>
              </a:rPr>
              <a:t>Гетеротрофы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3869946" y="3599040"/>
            <a:ext cx="574675" cy="428625"/>
          </a:xfrm>
          <a:prstGeom prst="downArrow">
            <a:avLst>
              <a:gd name="adj1" fmla="val 50000"/>
              <a:gd name="adj2" fmla="val 28176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7975404" y="3647524"/>
            <a:ext cx="574675" cy="428625"/>
          </a:xfrm>
          <a:prstGeom prst="downArrow">
            <a:avLst>
              <a:gd name="adj1" fmla="val 50000"/>
              <a:gd name="adj2" fmla="val 28176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134509" y="4162580"/>
            <a:ext cx="4043624" cy="1761260"/>
          </a:xfrm>
          <a:prstGeom prst="round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latin typeface="Constantia" pitchFamily="18" charset="0"/>
              </a:rPr>
              <a:t>Сами создают органические вещества из неорганических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350801" y="4173892"/>
            <a:ext cx="4020272" cy="1721863"/>
          </a:xfrm>
          <a:prstGeom prst="round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dirty="0">
                <a:latin typeface="Constantia" pitchFamily="18" charset="0"/>
              </a:rPr>
              <a:t>    </a:t>
            </a:r>
            <a:r>
              <a:rPr lang="ru-RU" sz="2400" b="1" dirty="0">
                <a:latin typeface="Constantia" pitchFamily="18" charset="0"/>
              </a:rPr>
              <a:t>Используют в пищу готовые органические вещества</a:t>
            </a:r>
          </a:p>
        </p:txBody>
      </p:sp>
    </p:spTree>
    <p:extLst>
      <p:ext uri="{BB962C8B-B14F-4D97-AF65-F5344CB8AC3E}">
        <p14:creationId xmlns:p14="http://schemas.microsoft.com/office/powerpoint/2010/main" xmlns="" val="25656594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799" y="609600"/>
            <a:ext cx="8467165" cy="18113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ПОЧВЕННОЕ И ВОЗДУШНОЕ ПИТАНИЕ 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endParaRPr lang="ru-RU" alt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звездчат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5304" y="2346369"/>
            <a:ext cx="5341056" cy="3334903"/>
          </a:xfrm>
        </p:spPr>
      </p:pic>
      <p:pic>
        <p:nvPicPr>
          <p:cNvPr id="8" name="Содержимое 7" descr="космея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396896" y="2486895"/>
            <a:ext cx="5572294" cy="3134415"/>
          </a:xfrm>
        </p:spPr>
      </p:pic>
    </p:spTree>
    <p:extLst>
      <p:ext uri="{BB962C8B-B14F-4D97-AF65-F5344CB8AC3E}">
        <p14:creationId xmlns:p14="http://schemas.microsoft.com/office/powerpoint/2010/main" xmlns="" val="230728035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220" y="294326"/>
            <a:ext cx="8911687" cy="739995"/>
          </a:xfrm>
        </p:spPr>
        <p:txBody>
          <a:bodyPr>
            <a:noAutofit/>
          </a:bodyPr>
          <a:lstStyle/>
          <a:p>
            <a:pPr algn="ctr"/>
            <a:r>
              <a:rPr lang="ru-RU" altLang="ru-RU" sz="4400" b="1" dirty="0" smtClean="0"/>
              <a:t>Почвенное питание растений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600" y="1390339"/>
            <a:ext cx="6915160" cy="517535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Что такое почвенное питание? Как его иначе называют?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Какие клетки корня его осуществляют и где они располагаются?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Какие вещества поглощает корень из почвы?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Как эти вещества попадают в клетки стебля и листьев? Составьте последовательность этапов их перемещения из почвы в побег.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1886" y="1487583"/>
            <a:ext cx="4667619" cy="468052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0009-005-Poperechnyj-razrez-kornj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050" y="634257"/>
            <a:ext cx="2657671" cy="5905544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5906125" y="794479"/>
            <a:ext cx="2608288" cy="554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711252" y="1978702"/>
            <a:ext cx="2818151" cy="734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94295" y="344774"/>
            <a:ext cx="23278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Корневые </a:t>
            </a:r>
          </a:p>
          <a:p>
            <a:r>
              <a:rPr lang="ru-RU" sz="2800" dirty="0" smtClean="0">
                <a:latin typeface="Arial Black" pitchFamily="34" charset="0"/>
              </a:rPr>
              <a:t>волоски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64314" y="1708879"/>
            <a:ext cx="2473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Кора корня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54255" y="2638267"/>
            <a:ext cx="24352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Сосуды </a:t>
            </a:r>
          </a:p>
          <a:p>
            <a:r>
              <a:rPr lang="ru-RU" sz="2800" dirty="0" smtClean="0">
                <a:latin typeface="Arial Black" pitchFamily="34" charset="0"/>
              </a:rPr>
              <a:t>древесины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94296" y="4077325"/>
            <a:ext cx="27927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Ситовидные </a:t>
            </a:r>
          </a:p>
          <a:p>
            <a:r>
              <a:rPr lang="ru-RU" sz="2800" dirty="0" smtClean="0">
                <a:latin typeface="Arial Black" pitchFamily="34" charset="0"/>
              </a:rPr>
              <a:t>трубки луба</a:t>
            </a:r>
            <a:endParaRPr lang="ru-RU" sz="2800" dirty="0">
              <a:latin typeface="Arial Black" pitchFamily="34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5246557" y="3028013"/>
            <a:ext cx="3387777" cy="1573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891134" y="4512039"/>
            <a:ext cx="2638269" cy="524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b="1" dirty="0"/>
              <a:t>Почвенное питание растений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94479" y="1240437"/>
            <a:ext cx="5696261" cy="484556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поглощением воды и минеральных веществ с помощью корневых волосков зоны всасывания корня.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700" name="Object 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626816416"/>
              </p:ext>
            </p:extLst>
          </p:nvPr>
        </p:nvGraphicFramePr>
        <p:xfrm>
          <a:off x="6026046" y="1167681"/>
          <a:ext cx="6385810" cy="5360535"/>
        </p:xfrm>
        <a:graphic>
          <a:graphicData uri="http://schemas.openxmlformats.org/presentationml/2006/ole">
            <p:oleObj spid="_x0000_s5155" name="Точечный рисунок" r:id="rId3" imgW="4552381" imgH="3362794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1721905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72058" y="284813"/>
            <a:ext cx="8307050" cy="1079292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Воздушное </a:t>
            </a: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endParaRPr lang="ru-RU" altLang="ru-RU" sz="4400" b="1" dirty="0"/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899410" y="1204943"/>
            <a:ext cx="6430779" cy="54506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latin typeface="Arial Black" pitchFamily="34" charset="0"/>
              </a:rPr>
              <a:t>Где происходит фотосинтез (орган, ткань, клеточный органоид)?</a:t>
            </a:r>
          </a:p>
          <a:p>
            <a:r>
              <a:rPr lang="ru-RU" sz="2400" dirty="0" smtClean="0">
                <a:latin typeface="Arial Black" pitchFamily="34" charset="0"/>
              </a:rPr>
              <a:t>Какое вещество, придающее растению зелёную окраску,  входит в состав хлоропластов?</a:t>
            </a:r>
          </a:p>
          <a:p>
            <a:r>
              <a:rPr lang="ru-RU" sz="2400" dirty="0" smtClean="0">
                <a:latin typeface="Arial Black" pitchFamily="34" charset="0"/>
              </a:rPr>
              <a:t>Какие вещества  и как поглощает лист из воздуха?</a:t>
            </a:r>
          </a:p>
          <a:p>
            <a:r>
              <a:rPr lang="ru-RU" sz="2400" dirty="0" smtClean="0">
                <a:latin typeface="Arial Black" pitchFamily="34" charset="0"/>
              </a:rPr>
              <a:t>Какие продукты образуются в результате фотосинтеза и что с ними происходит?</a:t>
            </a:r>
          </a:p>
          <a:p>
            <a:r>
              <a:rPr lang="ru-RU" sz="2400" dirty="0" smtClean="0">
                <a:latin typeface="Arial Black" pitchFamily="34" charset="0"/>
              </a:rPr>
              <a:t>Каковы главные условия фотосинтеза?</a:t>
            </a:r>
          </a:p>
          <a:p>
            <a:r>
              <a:rPr lang="ru-RU" sz="2400" dirty="0" smtClean="0">
                <a:latin typeface="Arial Black" pitchFamily="34" charset="0"/>
              </a:rPr>
              <a:t>Почему лист называют «специализированным органом» фотосинтеза?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</a:pPr>
            <a:endParaRPr lang="ru-RU" dirty="0" smtClean="0"/>
          </a:p>
          <a:p>
            <a:pPr marL="0" indent="0">
              <a:buFont typeface="Wingdings 3" charset="2"/>
              <a:buNone/>
            </a:pPr>
            <a:endParaRPr lang="ru-RU" dirty="0"/>
          </a:p>
        </p:txBody>
      </p:sp>
      <p:pic>
        <p:nvPicPr>
          <p:cNvPr id="10242" name="Picture 2" descr="https://fs00.infourok.ru/images/doc/277/282053/hello_html_m73bbd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0230" y="1029882"/>
            <a:ext cx="4921770" cy="544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195957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74491" y="659567"/>
            <a:ext cx="6435778" cy="51416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воздушное питание растений связано с образованием органических веществ из неорганических при помощи энергии света.</a:t>
            </a:r>
            <a:r>
              <a:rPr lang="ru-RU" sz="3600" dirty="0" smtClean="0">
                <a:latin typeface="Arial Black" pitchFamily="34" charset="0"/>
              </a:rPr>
              <a:t> 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" name="Picture 6" descr="http://biolicey2vrn.ru/Jizn_rasten/Fotosintez-sh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64"/>
          <a:stretch/>
        </p:blipFill>
        <p:spPr bwMode="auto">
          <a:xfrm>
            <a:off x="6880485" y="1"/>
            <a:ext cx="5311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атов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357</TotalTime>
  <Words>313</Words>
  <Application>Microsoft Office PowerPoint</Application>
  <PresentationFormat>Произвольный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Легкий дым</vt:lpstr>
      <vt:lpstr>Точечный рисунок</vt:lpstr>
      <vt:lpstr>Слайд 1</vt:lpstr>
      <vt:lpstr>Слайд 2</vt:lpstr>
      <vt:lpstr>Живые организмы по типу питания</vt:lpstr>
      <vt:lpstr>ПОЧВЕННОЕ И ВОЗДУШНОЕ ПИТАНИЕ РАСТЕНИЙ</vt:lpstr>
      <vt:lpstr>Почвенное питание растений</vt:lpstr>
      <vt:lpstr>Слайд 6</vt:lpstr>
      <vt:lpstr>Почвенное питание растений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47</cp:revision>
  <cp:lastPrinted>2017-01-17T17:34:37Z</cp:lastPrinted>
  <dcterms:created xsi:type="dcterms:W3CDTF">2017-01-13T16:56:17Z</dcterms:created>
  <dcterms:modified xsi:type="dcterms:W3CDTF">2019-01-09T09:16:04Z</dcterms:modified>
</cp:coreProperties>
</file>