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62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3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2" autoAdjust="0"/>
    <p:restoredTop sz="96433" autoAdjust="0"/>
  </p:normalViewPr>
  <p:slideViewPr>
    <p:cSldViewPr snapToGrid="0">
      <p:cViewPr varScale="1">
        <p:scale>
          <a:sx n="89" d="100"/>
          <a:sy n="89" d="100"/>
        </p:scale>
        <p:origin x="-9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B6795-9AF9-4854-8E53-0FEA198C25CB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4205F-86A4-4152-859D-473DD4A3A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4205F-86A4-4152-859D-473DD4A3AA1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4205F-86A4-4152-859D-473DD4A3AA1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4205F-86A4-4152-859D-473DD4A3AA1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4205F-86A4-4152-859D-473DD4A3AA1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4205F-86A4-4152-859D-473DD4A3AA1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65844" y="389212"/>
            <a:ext cx="7320466" cy="378565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Решение заданий </a:t>
            </a:r>
          </a:p>
          <a:p>
            <a:pPr algn="ctr"/>
            <a:r>
              <a:rPr lang="ru-RU" sz="4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развернутым ответом </a:t>
            </a:r>
          </a:p>
          <a:p>
            <a:pPr algn="ctr"/>
            <a:r>
              <a:rPr lang="ru-RU" sz="4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подготовке </a:t>
            </a:r>
          </a:p>
          <a:p>
            <a:pPr algn="ctr"/>
            <a:r>
              <a:rPr lang="ru-RU" sz="4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к государственной итоговой</a:t>
            </a:r>
          </a:p>
          <a:p>
            <a:pPr algn="ctr"/>
            <a:r>
              <a:rPr lang="ru-RU" sz="4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аттестации</a:t>
            </a:r>
          </a:p>
          <a:p>
            <a:pPr algn="ctr"/>
            <a:r>
              <a:rPr lang="ru-RU" sz="4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обществознанию</a:t>
            </a:r>
            <a:endParaRPr lang="ru-RU" sz="4000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C:\Users\Virt\Desktop\4313833fbd0bc3bab8a224ec6fd06fd526313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6451" y="4518212"/>
            <a:ext cx="2775471" cy="2081603"/>
          </a:xfrm>
          <a:prstGeom prst="rect">
            <a:avLst/>
          </a:prstGeom>
          <a:noFill/>
        </p:spPr>
      </p:pic>
      <p:pic>
        <p:nvPicPr>
          <p:cNvPr id="1027" name="Picture 3" descr="C:\Users\Virt\Desktop\94a22b538a6348c8659adc54d6bbef4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0456" y="247425"/>
            <a:ext cx="1970143" cy="9118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97280" y="277923"/>
            <a:ext cx="7035501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Решение познавательной задачи</a:t>
            </a:r>
          </a:p>
          <a:p>
            <a:pPr algn="ctr"/>
            <a:r>
              <a:rPr lang="ru-RU" sz="3200" dirty="0" smtClean="0"/>
              <a:t>(задание 27)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44392" y="1503764"/>
            <a:ext cx="8534644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200" dirty="0" smtClean="0"/>
              <a:t>Граждане РФ Марианна и Аркадий накануне регистрации брака </a:t>
            </a:r>
          </a:p>
          <a:p>
            <a:pPr algn="just"/>
            <a:r>
              <a:rPr lang="ru-RU" sz="2200" dirty="0" smtClean="0"/>
              <a:t>решили заключить брачный договор. По обоюдному согласию они </a:t>
            </a:r>
          </a:p>
          <a:p>
            <a:pPr algn="just"/>
            <a:r>
              <a:rPr lang="ru-RU" sz="2200" dirty="0" smtClean="0"/>
              <a:t>включили в него пункты о разделении домашних обязанностей, </a:t>
            </a:r>
          </a:p>
          <a:p>
            <a:pPr algn="just"/>
            <a:r>
              <a:rPr lang="ru-RU" sz="2200" dirty="0" smtClean="0"/>
              <a:t>о способах участия в доходах друг друга, о порядке несения каждым </a:t>
            </a:r>
          </a:p>
          <a:p>
            <a:pPr algn="just"/>
            <a:r>
              <a:rPr lang="ru-RU" sz="2200" dirty="0" smtClean="0"/>
              <a:t>супругом семейных расходов, а также пункт об обязанности супруги </a:t>
            </a:r>
          </a:p>
          <a:p>
            <a:pPr algn="just"/>
            <a:r>
              <a:rPr lang="ru-RU" sz="2200" dirty="0" smtClean="0"/>
              <a:t>обязательно согласовывать с супругом все вопросы, связанные с её </a:t>
            </a:r>
          </a:p>
          <a:p>
            <a:pPr algn="just"/>
            <a:r>
              <a:rPr lang="ru-RU" sz="2200" dirty="0" smtClean="0"/>
              <a:t>передвижением по территории России. Нотариус, к которому </a:t>
            </a:r>
          </a:p>
          <a:p>
            <a:pPr algn="just"/>
            <a:r>
              <a:rPr lang="ru-RU" sz="2200" dirty="0" smtClean="0"/>
              <a:t>они обратились за удостоверением брачного договора, указал </a:t>
            </a:r>
          </a:p>
          <a:p>
            <a:pPr algn="just"/>
            <a:r>
              <a:rPr lang="ru-RU" sz="2200" dirty="0" smtClean="0"/>
              <a:t>на необходимость исключить два пункта.</a:t>
            </a:r>
          </a:p>
          <a:p>
            <a:pPr algn="just"/>
            <a:r>
              <a:rPr lang="ru-RU" sz="2200" dirty="0" smtClean="0"/>
              <a:t>О каких пунктах из перечисленных выше идёт речь? </a:t>
            </a:r>
          </a:p>
          <a:p>
            <a:pPr algn="just"/>
            <a:r>
              <a:rPr lang="ru-RU" sz="2200" dirty="0" smtClean="0"/>
              <a:t>Свой ответ объясните. Какое условие необходимо, чтобы </a:t>
            </a:r>
          </a:p>
          <a:p>
            <a:pPr algn="just"/>
            <a:r>
              <a:rPr lang="ru-RU" sz="2200" dirty="0" smtClean="0"/>
              <a:t>составленный в письменной форме и удостоверенный у нотариуса </a:t>
            </a:r>
          </a:p>
          <a:p>
            <a:pPr algn="just"/>
            <a:r>
              <a:rPr lang="ru-RU" sz="2200" dirty="0" smtClean="0"/>
              <a:t>брачный договор вступил в силу?</a:t>
            </a:r>
            <a:endParaRPr lang="ru-RU" sz="2200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86523" y="256407"/>
            <a:ext cx="7035501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Решение задания на составление сложного плана развернутого ответа</a:t>
            </a:r>
            <a:r>
              <a:rPr lang="ru-RU" sz="3200" b="1" dirty="0" smtClean="0"/>
              <a:t> </a:t>
            </a:r>
            <a:endParaRPr lang="ru-RU" sz="3200" dirty="0" smtClean="0"/>
          </a:p>
          <a:p>
            <a:pPr algn="ctr"/>
            <a:r>
              <a:rPr lang="ru-RU" sz="3200" dirty="0" smtClean="0"/>
              <a:t>(задание 28)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962809" y="2502562"/>
            <a:ext cx="732700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Вам поручено подготовить развёрнутый ответ </a:t>
            </a:r>
          </a:p>
          <a:p>
            <a:r>
              <a:rPr lang="ru-RU" sz="2400" dirty="0" smtClean="0"/>
              <a:t>по теме «Система российского права». </a:t>
            </a:r>
          </a:p>
          <a:p>
            <a:r>
              <a:rPr lang="ru-RU" sz="2400" dirty="0" smtClean="0"/>
              <a:t>Составьте план, в соответствии с которым Вы будете </a:t>
            </a:r>
          </a:p>
          <a:p>
            <a:r>
              <a:rPr lang="ru-RU" sz="2400" dirty="0" smtClean="0"/>
              <a:t>освещать эту тему. </a:t>
            </a:r>
          </a:p>
          <a:p>
            <a:r>
              <a:rPr lang="ru-RU" sz="2400" dirty="0" smtClean="0"/>
              <a:t>План должен содержать не менее трёх пунктов, из </a:t>
            </a:r>
          </a:p>
          <a:p>
            <a:r>
              <a:rPr lang="ru-RU" sz="2400" dirty="0" smtClean="0"/>
              <a:t>которых два или более детализированы в подпунктах.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86523" y="256407"/>
            <a:ext cx="7035501" cy="584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Универсальный алгоритм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89473" y="1398494"/>
            <a:ext cx="80413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ru-RU" sz="2400" dirty="0" smtClean="0"/>
              <a:t>Понятие, сущность …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 smtClean="0"/>
              <a:t>Характерные черты, основные принципы…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 smtClean="0"/>
              <a:t>Специфические признаки …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 smtClean="0"/>
              <a:t>Важнейшие задачи, основные функции…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 smtClean="0"/>
              <a:t>Формы, виды, типы, классификации …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 smtClean="0"/>
              <a:t>Структура …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 smtClean="0"/>
              <a:t>Основные этапы, стадии развития …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 smtClean="0"/>
              <a:t>Особенности развития ….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 smtClean="0"/>
              <a:t>Тенденции развития … в современном мире, в РФ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 smtClean="0"/>
              <a:t>Значение  …. в развитии общества, личности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86523" y="256407"/>
            <a:ext cx="7035501" cy="584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Вариант плана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40311" y="1129552"/>
            <a:ext cx="70785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Понятие системы права</a:t>
            </a:r>
          </a:p>
          <a:p>
            <a:r>
              <a:rPr lang="ru-RU" dirty="0" smtClean="0"/>
              <a:t>2. Источники права:</a:t>
            </a:r>
          </a:p>
          <a:p>
            <a:r>
              <a:rPr lang="ru-RU" dirty="0" smtClean="0"/>
              <a:t>     а) правовой обычай</a:t>
            </a:r>
          </a:p>
          <a:p>
            <a:r>
              <a:rPr lang="ru-RU" dirty="0" smtClean="0"/>
              <a:t>     б) судебный прецедент</a:t>
            </a:r>
          </a:p>
          <a:p>
            <a:r>
              <a:rPr lang="ru-RU" dirty="0" smtClean="0"/>
              <a:t>     в) нормативно-правовой акт</a:t>
            </a:r>
          </a:p>
          <a:p>
            <a:r>
              <a:rPr lang="ru-RU" dirty="0" smtClean="0"/>
              <a:t>     г) нормативный договор</a:t>
            </a:r>
          </a:p>
          <a:p>
            <a:r>
              <a:rPr lang="ru-RU" dirty="0" smtClean="0"/>
              <a:t>3. Структурные элементы системы права:</a:t>
            </a:r>
          </a:p>
          <a:p>
            <a:r>
              <a:rPr lang="ru-RU" dirty="0" smtClean="0"/>
              <a:t>     а) норма права и ее структура</a:t>
            </a:r>
          </a:p>
          <a:p>
            <a:r>
              <a:rPr lang="ru-RU" dirty="0" smtClean="0"/>
              <a:t>     б) институты права</a:t>
            </a:r>
          </a:p>
          <a:p>
            <a:r>
              <a:rPr lang="ru-RU" dirty="0" smtClean="0"/>
              <a:t>     в) отрасли права</a:t>
            </a:r>
          </a:p>
          <a:p>
            <a:r>
              <a:rPr lang="ru-RU" dirty="0" smtClean="0"/>
              <a:t>4. Деление системы права:</a:t>
            </a:r>
          </a:p>
          <a:p>
            <a:r>
              <a:rPr lang="ru-RU" dirty="0" smtClean="0"/>
              <a:t>     а) публичное право (конституционное, уголовное, административное и т.д.)</a:t>
            </a:r>
          </a:p>
          <a:p>
            <a:r>
              <a:rPr lang="ru-RU" dirty="0" smtClean="0"/>
              <a:t>     б) частное право (гражданское, семейное)</a:t>
            </a:r>
          </a:p>
          <a:p>
            <a:r>
              <a:rPr lang="ru-RU" dirty="0" smtClean="0"/>
              <a:t>5. Основные принципы системы российского права</a:t>
            </a:r>
          </a:p>
          <a:p>
            <a:r>
              <a:rPr lang="ru-RU" dirty="0" smtClean="0"/>
              <a:t>6. Основные тенденции развития системы российского права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3185" y="1742740"/>
            <a:ext cx="7810051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  <a:tabLst>
                <a:tab pos="179388" algn="l"/>
                <a:tab pos="269875" algn="l"/>
              </a:tabLst>
            </a:pPr>
            <a:r>
              <a:rPr lang="ru-RU" sz="2200" dirty="0" smtClean="0"/>
              <a:t>Мысленно представьте весь изученный материал, раскрывающий содержание  предложенной  темы.</a:t>
            </a:r>
          </a:p>
          <a:p>
            <a:pPr marL="457200" indent="-457200" algn="just">
              <a:buFont typeface="+mj-lt"/>
              <a:buAutoNum type="arabicPeriod"/>
              <a:tabLst>
                <a:tab pos="179388" algn="l"/>
                <a:tab pos="269875" algn="l"/>
              </a:tabLst>
            </a:pPr>
            <a:r>
              <a:rPr lang="ru-RU" sz="2200" dirty="0" smtClean="0"/>
              <a:t>Разделите его на  части по смыслу и  озаглавьте  их.</a:t>
            </a:r>
          </a:p>
          <a:p>
            <a:pPr marL="457200" indent="-457200" algn="just">
              <a:buFont typeface="+mj-lt"/>
              <a:buAutoNum type="arabicPeriod"/>
              <a:tabLst>
                <a:tab pos="179388" algn="l"/>
                <a:tab pos="269875" algn="l"/>
              </a:tabLst>
            </a:pPr>
            <a:r>
              <a:rPr lang="ru-RU" sz="2200" dirty="0" smtClean="0"/>
              <a:t>Мысленно обоснуйте для себя логическую последовательность изложения материала по данной проблеме. </a:t>
            </a:r>
          </a:p>
          <a:p>
            <a:pPr marL="457200" indent="-457200" algn="just">
              <a:buFont typeface="+mj-lt"/>
              <a:buAutoNum type="arabicPeriod"/>
              <a:tabLst>
                <a:tab pos="179388" algn="l"/>
                <a:tab pos="269875" algn="l"/>
              </a:tabLst>
            </a:pPr>
            <a:r>
              <a:rPr lang="ru-RU" sz="2200" dirty="0" smtClean="0"/>
              <a:t>Проанализируйте полученный план:</a:t>
            </a:r>
          </a:p>
          <a:p>
            <a:pPr marL="457200" indent="-457200" algn="just">
              <a:tabLst>
                <a:tab pos="179388" algn="l"/>
                <a:tab pos="269875" algn="l"/>
              </a:tabLst>
            </a:pPr>
            <a:r>
              <a:rPr lang="ru-RU" sz="2200" dirty="0" smtClean="0"/>
              <a:t>        А) Все  ли аспекты проблемы были отражены в нем?</a:t>
            </a:r>
          </a:p>
          <a:p>
            <a:pPr marL="457200" indent="-457200" algn="just">
              <a:tabLst>
                <a:tab pos="179388" algn="l"/>
                <a:tab pos="269875" algn="l"/>
              </a:tabLst>
            </a:pPr>
            <a:r>
              <a:rPr lang="ru-RU" sz="2200" dirty="0" smtClean="0"/>
              <a:t>        Б) Корректны ли  формулировки  пунктов плана с точки зрения их соответствия заданной теме и четкости выражения мысли?</a:t>
            </a:r>
          </a:p>
        </p:txBody>
      </p:sp>
      <p:pic>
        <p:nvPicPr>
          <p:cNvPr id="21508" name="Picture 4" descr="C:\Users\Virt\Desktop\пустая-бумага-памятки-зажима-13882552.jpg"/>
          <p:cNvPicPr>
            <a:picLocks noChangeAspect="1" noChangeArrowheads="1"/>
          </p:cNvPicPr>
          <p:nvPr/>
        </p:nvPicPr>
        <p:blipFill>
          <a:blip r:embed="rId3" cstate="print"/>
          <a:srcRect l="6448" t="5918" r="7465" b="15273"/>
          <a:stretch>
            <a:fillRect/>
          </a:stretch>
        </p:blipFill>
        <p:spPr bwMode="auto">
          <a:xfrm rot="656296">
            <a:off x="7023863" y="-2472"/>
            <a:ext cx="1964836" cy="182501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271763">
            <a:off x="7221022" y="752891"/>
            <a:ext cx="1648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Памятка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54249" y="1097280"/>
            <a:ext cx="6846361" cy="10772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Назовите три момента, которые у вас </a:t>
            </a:r>
          </a:p>
          <a:p>
            <a:r>
              <a:rPr lang="ru-RU" sz="3200" dirty="0" smtClean="0"/>
              <a:t>получились хорошо в процессе урока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7582" y="3195022"/>
            <a:ext cx="7656840" cy="107721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Предложите одно действие, которое </a:t>
            </a:r>
          </a:p>
          <a:p>
            <a:r>
              <a:rPr lang="ru-RU" sz="3200" dirty="0" smtClean="0"/>
              <a:t>улучшит вашу работу на следующем уроке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86523" y="256407"/>
            <a:ext cx="7035501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Домашнее задание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807977" y="2376671"/>
            <a:ext cx="759002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Составить задание на определение смысла понятия</a:t>
            </a:r>
          </a:p>
          <a:p>
            <a:r>
              <a:rPr lang="ru-RU" sz="2400" dirty="0" smtClean="0"/>
              <a:t>(задание 25): </a:t>
            </a:r>
          </a:p>
          <a:p>
            <a:r>
              <a:rPr lang="ru-RU" sz="2400" dirty="0" smtClean="0"/>
              <a:t>«Какой смысл обществоведы вкладывают в понятие … ? </a:t>
            </a:r>
          </a:p>
          <a:p>
            <a:r>
              <a:rPr lang="ru-RU" sz="2400" dirty="0" smtClean="0"/>
              <a:t>Привлекая знания обществоведческого курса, </a:t>
            </a:r>
          </a:p>
          <a:p>
            <a:r>
              <a:rPr lang="ru-RU" sz="2400" dirty="0" smtClean="0"/>
              <a:t>составьте два предложения: одно предложение, </a:t>
            </a:r>
          </a:p>
          <a:p>
            <a:r>
              <a:rPr lang="ru-RU" sz="2400" dirty="0" smtClean="0"/>
              <a:t>содержащее информацию ..., </a:t>
            </a:r>
          </a:p>
          <a:p>
            <a:r>
              <a:rPr lang="ru-RU" sz="2400" dirty="0" smtClean="0"/>
              <a:t>и одно предложение, раскрывающее ...»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1026" name="Picture 2" descr="C:\Users\Virt\Desktop\cove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7714" y="804134"/>
            <a:ext cx="2050676" cy="16405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57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59396" y="858836"/>
            <a:ext cx="82941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Цель урока: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совершенствование </a:t>
            </a:r>
            <a:r>
              <a:rPr lang="ru-RU" sz="3200" dirty="0" err="1" smtClean="0"/>
              <a:t>общеучебных</a:t>
            </a:r>
            <a:r>
              <a:rPr lang="ru-RU" sz="3200" dirty="0" smtClean="0"/>
              <a:t> умений </a:t>
            </a:r>
            <a:r>
              <a:rPr lang="ru-RU" sz="3200" dirty="0" smtClean="0"/>
              <a:t> и </a:t>
            </a:r>
            <a:r>
              <a:rPr lang="ru-RU" sz="3200" dirty="0" smtClean="0"/>
              <a:t>навыков обучающихся, способствующих успешной подготовке к ЕГЭ</a:t>
            </a:r>
            <a:endParaRPr lang="ru-RU" sz="3200" dirty="0"/>
          </a:p>
        </p:txBody>
      </p:sp>
      <p:pic>
        <p:nvPicPr>
          <p:cNvPr id="1026" name="Picture 2" descr="C:\Users\Virt\Desktop\251727854017136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8862" y="3259568"/>
            <a:ext cx="3709532" cy="24742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78192" y="320954"/>
            <a:ext cx="5825266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Решение составных заданий </a:t>
            </a:r>
          </a:p>
          <a:p>
            <a:pPr algn="ctr"/>
            <a:r>
              <a:rPr lang="ru-RU" sz="3200" dirty="0" smtClean="0"/>
              <a:t>на анализ и интерпретацию источника (задания 21-24)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45822" y="2395113"/>
            <a:ext cx="674941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Умение извлекать из неадаптированных </a:t>
            </a:r>
          </a:p>
          <a:p>
            <a:r>
              <a:rPr lang="ru-RU" sz="2800" dirty="0" smtClean="0"/>
              <a:t>оригинальных текстов знания </a:t>
            </a:r>
          </a:p>
          <a:p>
            <a:r>
              <a:rPr lang="ru-RU" sz="2800" dirty="0" smtClean="0"/>
              <a:t>по определенным темам</a:t>
            </a:r>
          </a:p>
        </p:txBody>
      </p:sp>
      <p:pic>
        <p:nvPicPr>
          <p:cNvPr id="20482" name="Picture 2" descr="C:\Users\Virt\Desktop\1377977529_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6059" y="3216537"/>
            <a:ext cx="3012142" cy="21515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1194" y="716674"/>
            <a:ext cx="4868967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endParaRPr lang="ru-RU" i="1" dirty="0">
              <a:cs typeface="Times New Roman" panose="02020603050405020304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11971" y="0"/>
            <a:ext cx="8466268" cy="67706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реальной жизни нормы права существуют и опосредуют различные общественные отношения по общему правилу не только сами по себе, но и во взаимосвязи и взаимодействии с другими социальными нормами.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 этом, когда в качестве регулятивных средств рассматриваются исключительно нормы права и иные юридические феномены, то исследователи в этих случаях обычно говорят о механизме правового регулирования. Во всех же остальных случаях, когда правовые средства регулирования общественных отношений дополняются иными,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неправовыми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социальными средствами, имеется в виду механизм социального регулирования…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Многообразие отношений, существующих в обществе, порождает соответственно многообразие опосредующих их социальных норм. Причём речь идёт о многообразии не только правовых, но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неправовых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социальных норм. Это прежде всего нормы морали, или нравственности. Это и обычаи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неправовые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), и традиции. Это, наконец, нормы, содержащиеся в актах, принимаемых различными партийными и общественными органами и организациями.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Нормы права (например, конституционного, административного, гражданского) закрепляют прежде всего основные, жизненно важные для всего общества, государства и граждан общественные отношения.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Неправовые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социальные нормы, опосредуя зачастую собой эти отношения, всё же большей частью регулируют весь остальной круг общественных отношений: межличностные, межгрупповые и др.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Неправовые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нормы возникают в результате нормотворческой деятельности политических партий, различных общественных объединений и организаций или же складываются в процессе самой общественной жизни, общественной практики, а также в быту. В отличие от них, нормы права содержатся в актах, устанавливаемых или санкционируемых государством, а точнее, уполномоченными на то государственными органами…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случае нарушения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неправовых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социальных норм следуют меры общественного воздействия. Причём эти меры далеко не всегда строго определены. Иначе обстоит дело, когда нарушаются нормы права. В данном случае не исключается применение мер общественного воздействия в виде общественного осуждения, партийного или профсоюзного взыскания и проч. Однако на первом плане стоят, имеют решающее значение всё же меры государственного принуждения, которые должны быть чётко сформулированы в санкциях правовых норм и иметь строго определённый характер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8640" y="1071676"/>
            <a:ext cx="816505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Какие два механизма регулирования общественных отношений назвал автор? В чём он видит причину многообразия социальных норм?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Какие три особенности правовых норм названы в тексте? Опираясь на обществоведческие знания, укажите ещё одну любую особенность, не упомянутую в тексте.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Приведите по одному примеру нормы: 1) конституционного права; 2) административного права; 3) гражданского права. Обязательно сначала указывайте соответствующую отрасль российского права, а затем приводите пример.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В некоторых случаях моральная и правовая оценки одного и того же поступка противоположны. Смоделируйте подобную ситуацию. В чём состоит опасность подобной ситуации? (Используя обществоведческие знания и факты общественной жизни, дайте два объяснения.)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377439" y="236668"/>
            <a:ext cx="4121065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Вопросы-задания</a:t>
            </a:r>
            <a:r>
              <a:rPr lang="ru-RU" dirty="0" smtClean="0"/>
              <a:t> </a:t>
            </a:r>
            <a:r>
              <a:rPr lang="ru-RU" sz="2800" dirty="0" smtClean="0"/>
              <a:t>к тексту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2730" y="645460"/>
            <a:ext cx="8573845" cy="576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Прежде, чем отвечать на вопросы и выполнять задания,                    внимательно прочитайте текст.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Дайте ответ на вопрос: «О чем данный текст?» и                         определите его основную идею.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Отвечать на предложенные вопросы старайтесь по порядку, т.к. они чаще всего предъявляются по принципу «от простого к сложному».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Отвечайте точно на поставленный вопрос.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Избегайте неполных ответов.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Не упустите из виду указание на то, что должно быть положено в основу ответа: авторский текст, жизненный опыт или материал, изученный в курсе.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Старайтесь давать логически связный ответ, содержащий четкие и ясные формулировки.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Старайтесь иллюстрировать ответ конкретными фактами (событиями, процессами, проявлениями, тенденциями).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Сформулировав ответ, проверьте его правильность. Для этого вернитесь к тексту и найдите в нем ключевые слова и фразы, подтверждающие ваши выводы.</a:t>
            </a:r>
            <a:endParaRPr lang="ru-RU" sz="2000" dirty="0"/>
          </a:p>
        </p:txBody>
      </p:sp>
      <p:pic>
        <p:nvPicPr>
          <p:cNvPr id="21508" name="Picture 4" descr="C:\Users\Virt\Desktop\пустая-бумага-памятки-зажима-13882552.jpg"/>
          <p:cNvPicPr>
            <a:picLocks noChangeAspect="1" noChangeArrowheads="1"/>
          </p:cNvPicPr>
          <p:nvPr/>
        </p:nvPicPr>
        <p:blipFill>
          <a:blip r:embed="rId3" cstate="print"/>
          <a:srcRect l="6448" t="5918" r="7465" b="15273"/>
          <a:stretch>
            <a:fillRect/>
          </a:stretch>
        </p:blipFill>
        <p:spPr bwMode="auto">
          <a:xfrm rot="656296">
            <a:off x="7023863" y="-2472"/>
            <a:ext cx="1964836" cy="182501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271763">
            <a:off x="7221022" y="752891"/>
            <a:ext cx="1648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Памятка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88489" y="181104"/>
            <a:ext cx="7767021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Решение задания на определение смысла понятия и его применение в заданном контексте (задание 25)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868552" y="3019055"/>
            <a:ext cx="739644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Какой смысл обществоведы вкладывают в понятие </a:t>
            </a:r>
          </a:p>
          <a:p>
            <a:r>
              <a:rPr lang="ru-RU" sz="2400" dirty="0" smtClean="0"/>
              <a:t>«конституционный строй»? </a:t>
            </a:r>
          </a:p>
          <a:p>
            <a:r>
              <a:rPr lang="ru-RU" sz="2400" dirty="0" smtClean="0"/>
              <a:t>Привлекая знания обществоведческого курса, </a:t>
            </a:r>
          </a:p>
          <a:p>
            <a:r>
              <a:rPr lang="ru-RU" sz="2400" dirty="0" smtClean="0"/>
              <a:t>составьте два предложения: одно предложение, </a:t>
            </a:r>
          </a:p>
          <a:p>
            <a:r>
              <a:rPr lang="ru-RU" sz="2400" dirty="0" smtClean="0"/>
              <a:t>содержащее информацию о разделении властей в РФ, </a:t>
            </a:r>
          </a:p>
          <a:p>
            <a:r>
              <a:rPr lang="ru-RU" sz="2400" dirty="0" smtClean="0"/>
              <a:t>и одно предложение, раскрывающее действующий </a:t>
            </a:r>
          </a:p>
          <a:p>
            <a:r>
              <a:rPr lang="ru-RU" sz="2400" dirty="0" smtClean="0"/>
              <a:t>в РФ принцип идеологического многообразия.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40310" y="1914861"/>
            <a:ext cx="6724918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Понятие</a:t>
            </a:r>
            <a:r>
              <a:rPr lang="ru-RU" sz="2400" dirty="0" smtClean="0"/>
              <a:t> – логически оформленная общая мысль </a:t>
            </a:r>
          </a:p>
          <a:p>
            <a:r>
              <a:rPr lang="ru-RU" sz="2400" dirty="0" smtClean="0"/>
              <a:t>о предмете </a:t>
            </a:r>
            <a:r>
              <a:rPr lang="en-US" sz="2400" dirty="0" smtClean="0"/>
              <a:t>(</a:t>
            </a:r>
            <a:r>
              <a:rPr lang="ru-RU" sz="2400" dirty="0" smtClean="0"/>
              <a:t>субъекте-объекте</a:t>
            </a:r>
            <a:r>
              <a:rPr lang="en-US" sz="2400" dirty="0" smtClean="0"/>
              <a:t>)</a:t>
            </a:r>
            <a:r>
              <a:rPr lang="ru-RU" sz="2400" dirty="0" smtClean="0"/>
              <a:t>, явлении.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3336" y="1118795"/>
            <a:ext cx="822960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200" dirty="0" smtClean="0"/>
              <a:t>При чтении задания обратите внимание, что и в                  каком  количестве требуется назвать.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 smtClean="0"/>
              <a:t>Не приводите позиций больше, чем требуется в условии (иногда это порождает ошибки в ответе, что снижает оценку)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 smtClean="0"/>
              <a:t>Необходимо перепроверить свои ответы, отбросив сомнительные варианты.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 smtClean="0"/>
              <a:t>За полное и правильное выполнение этого задания можно получить 3 балла. При неполном правильном ответе выставляется 1 или 2 балла.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 smtClean="0"/>
              <a:t>Если выпускник только правильно раскрывает смысл понятия, то такой ответ оценивается 1 баллом. При неверном раскрытии смысла понятия (или если смысл понятия не раскрыт) ответ оценивается 0 баллов при любом количестве других элементов ответа.</a:t>
            </a:r>
            <a:endParaRPr lang="ru-RU" sz="2200" dirty="0"/>
          </a:p>
        </p:txBody>
      </p:sp>
      <p:pic>
        <p:nvPicPr>
          <p:cNvPr id="21508" name="Picture 4" descr="C:\Users\Virt\Desktop\пустая-бумага-памятки-зажима-13882552.jpg"/>
          <p:cNvPicPr>
            <a:picLocks noChangeAspect="1" noChangeArrowheads="1"/>
          </p:cNvPicPr>
          <p:nvPr/>
        </p:nvPicPr>
        <p:blipFill>
          <a:blip r:embed="rId3" cstate="print"/>
          <a:srcRect l="6448" t="5918" r="7465" b="15273"/>
          <a:stretch>
            <a:fillRect/>
          </a:stretch>
        </p:blipFill>
        <p:spPr bwMode="auto">
          <a:xfrm rot="656296">
            <a:off x="7023863" y="-2472"/>
            <a:ext cx="1964836" cy="182501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271763">
            <a:off x="7221022" y="752891"/>
            <a:ext cx="1648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Памятка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97280" y="277923"/>
            <a:ext cx="7035501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Решение задания на конкретизацию</a:t>
            </a:r>
          </a:p>
          <a:p>
            <a:pPr algn="ctr"/>
            <a:r>
              <a:rPr lang="ru-RU" sz="3200" dirty="0" smtClean="0"/>
              <a:t>(задание 26)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89313" y="4084063"/>
            <a:ext cx="63195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Назовите три органа высшей государственной </a:t>
            </a:r>
          </a:p>
          <a:p>
            <a:r>
              <a:rPr lang="ru-RU" sz="2400" dirty="0" smtClean="0"/>
              <a:t>власти в Российской Федерации и укажите </a:t>
            </a:r>
          </a:p>
          <a:p>
            <a:r>
              <a:rPr lang="ru-RU" sz="2400" dirty="0" smtClean="0"/>
              <a:t>одно из полномочий каждого органа.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28340" y="1685749"/>
            <a:ext cx="7584140" cy="19389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u="sng" dirty="0" smtClean="0"/>
              <a:t>Конкретизация</a:t>
            </a:r>
            <a:r>
              <a:rPr lang="ru-RU" sz="2400" dirty="0" smtClean="0"/>
              <a:t> – придание конкретного выражения </a:t>
            </a:r>
          </a:p>
          <a:p>
            <a:r>
              <a:rPr lang="ru-RU" sz="2400" dirty="0" smtClean="0"/>
              <a:t>определенному положению (понятию), его уточнение, </a:t>
            </a:r>
          </a:p>
          <a:p>
            <a:r>
              <a:rPr lang="ru-RU" sz="2400" dirty="0" smtClean="0"/>
              <a:t>более определенное, наглядное раскрытие.</a:t>
            </a:r>
          </a:p>
          <a:p>
            <a:r>
              <a:rPr lang="ru-RU" sz="2400" u="sng" dirty="0" smtClean="0"/>
              <a:t>Примеры</a:t>
            </a:r>
            <a:r>
              <a:rPr lang="ru-RU" sz="2400" dirty="0" smtClean="0"/>
              <a:t> – показательные конкретные случаи, факты, социальные явления.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528</TotalTime>
  <Words>1362</Words>
  <Application>Microsoft Office PowerPoint</Application>
  <PresentationFormat>Экран (4:3)</PresentationFormat>
  <Paragraphs>133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Алена</cp:lastModifiedBy>
  <cp:revision>53</cp:revision>
  <dcterms:created xsi:type="dcterms:W3CDTF">2013-11-19T05:52:05Z</dcterms:created>
  <dcterms:modified xsi:type="dcterms:W3CDTF">2016-04-13T17:54:37Z</dcterms:modified>
</cp:coreProperties>
</file>