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67" r:id="rId3"/>
    <p:sldId id="277" r:id="rId4"/>
    <p:sldId id="273" r:id="rId5"/>
    <p:sldId id="257" r:id="rId6"/>
    <p:sldId id="258" r:id="rId7"/>
    <p:sldId id="261" r:id="rId8"/>
    <p:sldId id="266" r:id="rId9"/>
    <p:sldId id="268" r:id="rId10"/>
    <p:sldId id="269" r:id="rId11"/>
    <p:sldId id="270" r:id="rId12"/>
    <p:sldId id="272" r:id="rId13"/>
    <p:sldId id="271" r:id="rId14"/>
    <p:sldId id="274" r:id="rId15"/>
    <p:sldId id="275" r:id="rId16"/>
    <p:sldId id="276" r:id="rId17"/>
    <p:sldId id="265" r:id="rId18"/>
    <p:sldId id="262" r:id="rId19"/>
    <p:sldId id="278" r:id="rId20"/>
    <p:sldId id="25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 varScale="1">
        <p:scale>
          <a:sx n="70" d="100"/>
          <a:sy n="70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4F9F6-6E03-4DE3-983F-A5E0389243A3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80DA3-9827-4EF1-9B26-63F8BF714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0DA3-9827-4EF1-9B26-63F8BF71409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0DA3-9827-4EF1-9B26-63F8BF71409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0DA3-9827-4EF1-9B26-63F8BF71409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0DA3-9827-4EF1-9B26-63F8BF71409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0DA3-9827-4EF1-9B26-63F8BF71409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0DA3-9827-4EF1-9B26-63F8BF71409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0DA3-9827-4EF1-9B26-63F8BF71409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0DA3-9827-4EF1-9B26-63F8BF71409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0DA3-9827-4EF1-9B26-63F8BF71409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808A1-6F33-47FD-984D-91F690D2004C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396C6-D5F4-4E38-BCD2-1D06F2A9D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42976" y="1500188"/>
            <a:ext cx="6708799" cy="2643187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Constantia" pitchFamily="18" charset="0"/>
                <a:cs typeface="Times New Roman" pitchFamily="18" charset="0"/>
              </a:rPr>
            </a:br>
            <a:endParaRPr lang="ru-RU" sz="6000" dirty="0">
              <a:solidFill>
                <a:schemeClr val="tx2">
                  <a:lumMod val="50000"/>
                </a:schemeClr>
              </a:solidFill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добывают нефть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  <a:defRPr/>
            </a:pP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142976" y="4857760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9" descr="C:\Documents and Settings\Admin\Мои документы\Мои рисунки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785926"/>
            <a:ext cx="3714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1785938"/>
            <a:ext cx="38576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857224" y="4813994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Чтобы извлечь из-под земли нефть, люди строят буровые вышки и бурят глубокие скважины.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Песок                 Известняк               Глина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  <a:defRPr/>
            </a:pP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142976" y="4857760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813994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2" descr="C:\Documents and Settings\Admin\Мои документы\Мои рисунки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000240"/>
            <a:ext cx="25717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000240"/>
            <a:ext cx="2286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C:\Documents and Settings\Admin\Мои документы\Мои рисунки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1928802"/>
            <a:ext cx="26431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714348" y="4286256"/>
            <a:ext cx="7858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Песок используют в строительстве, для изготовления стекла.</a:t>
            </a:r>
          </a:p>
          <a:p>
            <a:pPr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5072074"/>
            <a:ext cx="785818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Известняк используется в строительстве, мелом пишут в школе.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Глину формуют и обжигают – получается кирпич.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добывают строительные материалы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Неглубоко залегающие полезные ископаемые добывают:</a:t>
            </a:r>
          </a:p>
          <a:p>
            <a:pPr algn="just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открытым способом с помощью экскаваторов, специальных пил, взрывных устройств, мощных водометов (так добывают песок, глину, гранит, известняк);</a:t>
            </a:r>
          </a:p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перевозят по железным дорогам в вагонах.</a:t>
            </a:r>
          </a:p>
          <a:p>
            <a:pPr algn="ctr">
              <a:lnSpc>
                <a:spcPct val="80000"/>
              </a:lnSpc>
              <a:buNone/>
              <a:defRPr/>
            </a:pP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142976" y="4857760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813994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4286256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5072074"/>
            <a:ext cx="7858180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37" descr="P102006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4071942"/>
            <a:ext cx="3602065" cy="2597146"/>
          </a:xfrm>
          <a:prstGeom prst="rect">
            <a:avLst/>
          </a:prstGeom>
          <a:noFill/>
        </p:spPr>
      </p:pic>
      <p:pic>
        <p:nvPicPr>
          <p:cNvPr id="13" name="Picture 40" descr="P102006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643438" y="4071942"/>
            <a:ext cx="3786214" cy="2597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Железная руда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  <a:defRPr/>
            </a:pPr>
            <a:endParaRPr lang="ru-RU" sz="2400" b="1" dirty="0" smtClean="0">
              <a:solidFill>
                <a:srgbClr val="FFFF00"/>
              </a:solidFill>
            </a:endParaRPr>
          </a:p>
          <a:p>
            <a:pPr algn="ctr">
              <a:lnSpc>
                <a:spcPct val="80000"/>
              </a:lnSpc>
              <a:buNone/>
              <a:defRPr/>
            </a:pP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142976" y="4857760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813994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4286256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5072074"/>
            <a:ext cx="7858180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7" descr="ruda жел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643314"/>
            <a:ext cx="2438400" cy="22304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642910" y="1357298"/>
            <a:ext cx="1524000" cy="1600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1643051"/>
            <a:ext cx="6072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зря она варилась в доменной печи.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славу получились ножницы, ключи...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3" descr="C:\Users\Рысь\Downloads\зав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143248"/>
            <a:ext cx="314327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Природный газ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endParaRPr lang="ru-RU" sz="28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По трубе течет, </a:t>
            </a:r>
          </a:p>
          <a:p>
            <a:pPr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Пироги печет.</a:t>
            </a:r>
          </a:p>
          <a:p>
            <a:pPr algn="ctr">
              <a:buNone/>
              <a:defRPr/>
            </a:pP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142976" y="5000636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813994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4286256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5072074"/>
            <a:ext cx="7858180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1643051"/>
            <a:ext cx="6072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5" descr="C:\Documents and Settings\Admin\Мои документы\Мои рисунки\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071546"/>
            <a:ext cx="3571875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357158" y="3571876"/>
            <a:ext cx="82153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Если полезные ископаемые залегают глубоко под землей, то для их добычи бурят скважины.</a:t>
            </a:r>
          </a:p>
          <a:p>
            <a:pPr algn="just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Из скважин добывают грунтовые воды, нефть, природный газ.</a:t>
            </a:r>
          </a:p>
          <a:p>
            <a:pPr algn="just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Для транспортировки сооружают водопроводы, нефтепроводы и газопроводы. По железным дорогам перевозят в цистернах, по морям и океанам везут нефтеналивные танкеры.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Торф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endParaRPr lang="ru-RU" sz="28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Росли на болоте растения, 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Стали топливом и удобрением.</a:t>
            </a:r>
          </a:p>
          <a:p>
            <a:pPr algn="r">
              <a:buNone/>
              <a:defRPr/>
            </a:pP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142976" y="5000636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813994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4286256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5072074"/>
            <a:ext cx="7858180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1643051"/>
            <a:ext cx="6072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3571876"/>
            <a:ext cx="8215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928662" y="1071546"/>
            <a:ext cx="1157286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28596" y="1714488"/>
            <a:ext cx="1085848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500166" y="1714488"/>
            <a:ext cx="107157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" name="Рисунок 2" descr="торф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85720" y="3000372"/>
            <a:ext cx="2438400" cy="3124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21" name="Прямоугольник 20"/>
          <p:cNvSpPr/>
          <p:nvPr/>
        </p:nvSpPr>
        <p:spPr>
          <a:xfrm>
            <a:off x="3071802" y="3214686"/>
            <a:ext cx="56436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Легкий, впитывает влагу, рыхлый, непрочный, хорошо горит.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Служит для удобрения полей, для подстилок скоту, для отапливания  помещений.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Образуется из остатков растений на болотах.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Гранит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457200" indent="-457200"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Очень прочен и упруг,</a:t>
            </a:r>
          </a:p>
          <a:p>
            <a:pPr marL="457200" indent="-457200"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Строителям надежный друг. </a:t>
            </a:r>
          </a:p>
          <a:p>
            <a:pPr marL="457200" indent="-457200"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Дома, ступени, постаменты </a:t>
            </a:r>
          </a:p>
          <a:p>
            <a:pPr marL="457200" indent="-457200"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Красивы станут и заметны.</a:t>
            </a:r>
          </a:p>
          <a:p>
            <a:pPr marL="457200" indent="-457200">
              <a:buNone/>
              <a:defRPr/>
            </a:pPr>
            <a:endParaRPr lang="ru-RU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  <a:defRPr/>
            </a:pPr>
            <a:endParaRPr lang="ru-RU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  <a:defRPr/>
            </a:pPr>
            <a:endParaRPr lang="ru-RU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  <a:defRPr/>
            </a:pP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142976" y="5000636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813994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4143380"/>
            <a:ext cx="78581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кварц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слюда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полевой шпат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(белые		      (чёрные		        (розовые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зёрна)		        </a:t>
            </a:r>
            <a:r>
              <a:rPr lang="ru-RU" sz="2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зёрна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		           </a:t>
            </a:r>
            <a:r>
              <a:rPr lang="ru-RU" sz="2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зёрна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5072074"/>
            <a:ext cx="7858180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1643051"/>
            <a:ext cx="6072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3571876"/>
            <a:ext cx="8215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18" name="Содержимое 3" descr="гранит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57818" y="1142984"/>
            <a:ext cx="2878138" cy="191770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357422" y="3143248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Гранит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>
            <a:stCxn id="22" idx="2"/>
          </p:cNvCxnSpPr>
          <p:nvPr/>
        </p:nvCxnSpPr>
        <p:spPr>
          <a:xfrm rot="5400000">
            <a:off x="2901259" y="2335841"/>
            <a:ext cx="223074" cy="27612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20" idx="0"/>
          </p:cNvCxnSpPr>
          <p:nvPr/>
        </p:nvCxnSpPr>
        <p:spPr>
          <a:xfrm rot="16200000" flipH="1" flipV="1">
            <a:off x="4239816" y="3713622"/>
            <a:ext cx="366758" cy="83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изучения свойств каменного угля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Рассмотрите образец каменного угля. Определите его цвет. Имеет ли блеск? 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Опустите кусочек в воду. Он плавает на ее поверхности или тонет? Если плавает-то легче воды, а если тонет –тяжелее воды.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Проведите ногтем по породе. Если остался след, то порода мягкая. </a:t>
            </a:r>
          </a:p>
          <a:p>
            <a:pPr marL="457200" indent="-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Проведите по породе гвоздем.  Если на породе царапины, то порода твердая. Если следа нет- очень твердая. </a:t>
            </a:r>
          </a:p>
          <a:p>
            <a:pPr marL="457200" indent="-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Предположим, что уголь хрупкий. Докажите. Найдите способ доказательства.</a:t>
            </a:r>
          </a:p>
          <a:p>
            <a:pPr marL="457200" indent="-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Сделайте вывод об использовании каменного угля на основе его свойств.</a:t>
            </a:r>
          </a:p>
          <a:p>
            <a:pPr marL="457200" indent="-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изучения свойств гранита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b="1" smtClean="0">
                <a:effectLst/>
                <a:latin typeface="Times New Roman" pitchFamily="18" charset="0"/>
              </a:rPr>
              <a:t>Рассмотрите  </a:t>
            </a:r>
            <a:r>
              <a:rPr lang="ru-RU" sz="2400" b="1" dirty="0" smtClean="0">
                <a:effectLst/>
                <a:latin typeface="Times New Roman" pitchFamily="18" charset="0"/>
              </a:rPr>
              <a:t>кусочек гранита. Определите какого он цвета и из чего состоит. 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b="1" dirty="0" smtClean="0">
                <a:effectLst/>
                <a:latin typeface="Times New Roman" pitchFamily="18" charset="0"/>
              </a:rPr>
              <a:t>Определите легче или тяжелее воды.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b="1" dirty="0" smtClean="0">
                <a:effectLst/>
                <a:latin typeface="Times New Roman" pitchFamily="18" charset="0"/>
              </a:rPr>
              <a:t>Сравните твердость гранита и твердость угля, оставляя на них царапины ногтем, гвоздем.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b="1" dirty="0" smtClean="0">
                <a:effectLst/>
                <a:latin typeface="Times New Roman" pitchFamily="18" charset="0"/>
              </a:rPr>
              <a:t>Убедитесь в особой прочности гранита. Проведите по стеклу гранитом и углем. Что оставит след или царапину на стекле (уголь или гранит)?</a:t>
            </a:r>
          </a:p>
          <a:p>
            <a:pPr marL="457200" indent="-457200" algn="just"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Домашнее  задание</a:t>
            </a:r>
          </a:p>
          <a:p>
            <a:pPr marL="457200" indent="-45720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С. 150-159, ответить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на вопросы</a:t>
            </a:r>
          </a:p>
          <a:p>
            <a:pPr marL="457200" indent="-457200" algn="ctr"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рубрики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«Проверь себя»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42976" y="1500188"/>
            <a:ext cx="6708799" cy="264318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Хозяйка подземных богатств сегодня зовет нас в свое царство.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929066"/>
            <a:ext cx="2071687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42976" y="1500188"/>
            <a:ext cx="6708799" cy="2643187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  <a:defRPr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работу!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2844" y="1428736"/>
            <a:ext cx="8358246" cy="3571900"/>
          </a:xfrm>
        </p:spPr>
        <p:txBody>
          <a:bodyPr>
            <a:noAutofit/>
          </a:bodyPr>
          <a:lstStyle/>
          <a:p>
            <a:pPr lvl="0" algn="r" eaLnBrk="0" fontAlgn="base" hangingPunct="0">
              <a:spcAft>
                <a:spcPct val="0"/>
              </a:spcAft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« Ничего на свете нет богаче</a:t>
            </a:r>
            <a:r>
              <a:rPr lang="ru-RU" sz="1600" dirty="0" smtClean="0">
                <a:latin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</a:rPr>
            </a:b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Недр земных, что нам принадлежат.</a:t>
            </a:r>
            <a:r>
              <a:rPr lang="ru-RU" sz="1600" dirty="0" smtClean="0">
                <a:latin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</a:rPr>
            </a:b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С сотворенья мира, не иначе</a:t>
            </a:r>
            <a:br>
              <a:rPr lang="ru-RU" sz="3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Эти клады под землей лежат.</a:t>
            </a:r>
            <a:br>
              <a:rPr lang="ru-RU" sz="3200" dirty="0" smtClean="0">
                <a:latin typeface="Arial" pitchFamily="34" charset="0"/>
                <a:ea typeface="Times New Roman" pitchFamily="18" charset="0"/>
              </a:rPr>
            </a:br>
            <a:r>
              <a:rPr lang="en-US" sz="3200" dirty="0" smtClean="0">
                <a:latin typeface="Arial" pitchFamily="34" charset="0"/>
                <a:ea typeface="Times New Roman" pitchFamily="18" charset="0"/>
              </a:rPr>
              <a:t/>
            </a:r>
            <a:br>
              <a:rPr lang="en-US" sz="3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С. </a:t>
            </a: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Щепачев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42976" y="1500188"/>
            <a:ext cx="6708799" cy="264318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Наши подземные богатства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42976" y="1500188"/>
            <a:ext cx="6708799" cy="2643187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Constantia" pitchFamily="18" charset="0"/>
                <a:cs typeface="Times New Roman" pitchFamily="18" charset="0"/>
              </a:rPr>
              <a:t>Почему полезные ископаемые играют большую роль в жизни человека?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42976" y="1500188"/>
            <a:ext cx="6708799" cy="2643187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b="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Полезные ископаемые-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все природные богатства, которые люди добывают из глубины земли или с её поверхности и используют в хозяйстве.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Каменный уголь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400" b="1" dirty="0">
                <a:latin typeface="Times New Roman" pitchFamily="18" charset="0"/>
              </a:rPr>
              <a:t>Он черный, блестящий,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400" b="1" dirty="0">
                <a:latin typeface="Times New Roman" pitchFamily="18" charset="0"/>
              </a:rPr>
              <a:t>Людям помощник настоящий.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400" b="1" dirty="0">
                <a:latin typeface="Times New Roman" pitchFamily="18" charset="0"/>
              </a:rPr>
              <a:t>Он несет в дома тепло,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400" b="1" dirty="0">
                <a:latin typeface="Times New Roman" pitchFamily="18" charset="0"/>
              </a:rPr>
              <a:t>От него кругом светло,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400" b="1" dirty="0">
                <a:latin typeface="Times New Roman" pitchFamily="18" charset="0"/>
              </a:rPr>
              <a:t>Помогает плавить стали,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400" b="1" dirty="0">
                <a:latin typeface="Times New Roman" pitchFamily="18" charset="0"/>
              </a:rPr>
              <a:t>Делать краски и </a:t>
            </a:r>
            <a:r>
              <a:rPr lang="ru-RU" sz="2400" b="1" dirty="0" smtClean="0">
                <a:latin typeface="Times New Roman" pitchFamily="18" charset="0"/>
              </a:rPr>
              <a:t>эмали</a:t>
            </a:r>
            <a:r>
              <a:rPr lang="en-US" sz="2400" b="1" dirty="0" smtClean="0">
                <a:latin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14348" y="1857364"/>
            <a:ext cx="1295400" cy="134779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 descr="уголь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143240" y="4143380"/>
            <a:ext cx="2660650" cy="181927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добывают каменный уголь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  <a:defRPr/>
            </a:pPr>
            <a:endParaRPr lang="ru-RU" sz="2400" b="1" dirty="0">
              <a:latin typeface="Times New Roman" pitchFamily="18" charset="0"/>
            </a:endParaRPr>
          </a:p>
        </p:txBody>
      </p:sp>
      <p:pic>
        <p:nvPicPr>
          <p:cNvPr id="7" name="Picture 8" descr="C:\Documents and Settings\Admin\Мои документы\Мои рисунки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1785926"/>
            <a:ext cx="3429000" cy="21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C:\Documents and Settings\Admin\Мои документы\Мои рисунки\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785926"/>
            <a:ext cx="3857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rot="10800000" flipV="1">
            <a:off x="1357290" y="4727449"/>
            <a:ext cx="59293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Карьер – это открытый котлован.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Шахты –  это глубокие колодцы.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Нефть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 нее не побежит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 автобус, ни такси,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поднимается ракета.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Отгадайте, что же это.</a:t>
            </a:r>
          </a:p>
          <a:p>
            <a:pPr marL="457200" indent="-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142976" y="4857760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10800000">
            <a:off x="785786" y="1142984"/>
            <a:ext cx="1143000" cy="1752600"/>
          </a:xfrm>
          <a:custGeom>
            <a:avLst/>
            <a:gdLst>
              <a:gd name="T0" fmla="*/ 52923275 w 21600"/>
              <a:gd name="T1" fmla="*/ 71102003 h 21600"/>
              <a:gd name="T2" fmla="*/ 30241877 w 21600"/>
              <a:gd name="T3" fmla="*/ 142204006 h 21600"/>
              <a:gd name="T4" fmla="*/ 7560469 w 21600"/>
              <a:gd name="T5" fmla="*/ 71102003 h 21600"/>
              <a:gd name="T6" fmla="*/ 3024187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Picture 10" descr="Отсканировано 17"/>
          <p:cNvPicPr>
            <a:picLocks noChangeAspect="1" noChangeArrowheads="1"/>
          </p:cNvPicPr>
          <p:nvPr/>
        </p:nvPicPr>
        <p:blipFill>
          <a:blip r:embed="rId3" cstate="print"/>
          <a:srcRect l="51538" t="9322" r="3876" b="14746"/>
          <a:stretch>
            <a:fillRect/>
          </a:stretch>
        </p:blipFill>
        <p:spPr>
          <a:xfrm>
            <a:off x="3571868" y="4000504"/>
            <a:ext cx="2209800" cy="2289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0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92D050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446</TotalTime>
  <Words>354</Words>
  <Application>Microsoft Office PowerPoint</Application>
  <PresentationFormat>Экран (4:3)</PresentationFormat>
  <Paragraphs>94</Paragraphs>
  <Slides>20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</vt:lpstr>
      <vt:lpstr>Хозяйка подземных богатств сегодня зовет нас в свое царство.</vt:lpstr>
      <vt:lpstr>« Ничего на свете нет богаче Недр земных, что нам принадлежат. С сотворенья мира, не иначе Эти клады под землей лежат.  С. Щепачев</vt:lpstr>
      <vt:lpstr>Наши подземные богатства</vt:lpstr>
      <vt:lpstr> Почему полезные ископаемые играют большую роль в жизни человека?</vt:lpstr>
      <vt:lpstr>  Полезные ископаемые-  это все природные богатства, которые люди добывают из глубины земли или с её поверхности и используют в хозяйстве.</vt:lpstr>
      <vt:lpstr>Каменный уголь</vt:lpstr>
      <vt:lpstr>Как добывают каменный уголь</vt:lpstr>
      <vt:lpstr>Нефть</vt:lpstr>
      <vt:lpstr>Как добывают нефть</vt:lpstr>
      <vt:lpstr>Песок                 Известняк               Глина</vt:lpstr>
      <vt:lpstr>Как добывают строительные материалы</vt:lpstr>
      <vt:lpstr>Железная руда</vt:lpstr>
      <vt:lpstr>Природный газ</vt:lpstr>
      <vt:lpstr>Торф</vt:lpstr>
      <vt:lpstr>Гранит</vt:lpstr>
      <vt:lpstr>План изучения свойств каменного угля </vt:lpstr>
      <vt:lpstr>План изучения свойств гранита </vt:lpstr>
      <vt:lpstr> </vt:lpstr>
      <vt:lpstr>Спасибо за работу!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  подземные богатства</dc:title>
  <dc:creator>Admin</dc:creator>
  <cp:lastModifiedBy>Admin</cp:lastModifiedBy>
  <cp:revision>72</cp:revision>
  <dcterms:created xsi:type="dcterms:W3CDTF">2015-10-13T15:25:49Z</dcterms:created>
  <dcterms:modified xsi:type="dcterms:W3CDTF">2015-10-18T13:33:26Z</dcterms:modified>
</cp:coreProperties>
</file>