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28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7141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66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8678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9223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79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567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61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6699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412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59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5E850-C855-424B-B16F-89AFA195423E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BF96-532B-4A41-8E94-C3DA43D0C1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00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ds21ach.ucoz.ru/_nw/3/72031596.jpg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hyperlink" Target="http://ds21ach.ucoz.ru/_nw/3/66888908.jpg" TargetMode="Externa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1717" y="188640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Georgia" panose="02040502050405020303" pitchFamily="18" charset="0"/>
              </a:rPr>
              <a:t>Муниципальное автономное дошкольное образовательное учреждение "Детский сад общеразвивающего вида № 21 "Золотая рыбка" с приоритетным осуществлением деятельности по физическому развитию </a:t>
            </a:r>
            <a:r>
              <a:rPr lang="ru-RU" sz="1400" b="1" dirty="0" smtClean="0">
                <a:latin typeface="Georgia" panose="02040502050405020303" pitchFamily="18" charset="0"/>
              </a:rPr>
              <a:t>детей"  г</a:t>
            </a:r>
            <a:r>
              <a:rPr lang="ru-RU" sz="1400" b="1" dirty="0">
                <a:latin typeface="Georgia" panose="02040502050405020303" pitchFamily="18" charset="0"/>
              </a:rPr>
              <a:t>. Ачинска, Красноярского края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157" y="1905506"/>
            <a:ext cx="432481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Georgia" panose="02040502050405020303" pitchFamily="18" charset="0"/>
              </a:rPr>
              <a:t>Тема: </a:t>
            </a:r>
            <a:endParaRPr lang="ru-RU" sz="2800" b="1" dirty="0" smtClean="0"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«</a:t>
            </a: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Взаимодействие с родителями воспитанников ДОО: новые аспекты</a:t>
            </a: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929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404664"/>
            <a:ext cx="10407016" cy="110799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Спасибо за внимание!</a:t>
            </a:r>
            <a:endParaRPr lang="ru-RU" sz="6600" b="1" i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Рисунок 3" descr="http://ds21ach.ucoz.ru/_nw/4/02055184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5854030" cy="4091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323123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	В нашем детском саду, большое внимание уделяется совершенствованию педагогического процесса и повышению образовательной работы с детьми и их родителями посредством организации развивающей образовательной среды, обеспечивающей творческую деятельность каждого ребенка, позволяющей ребенку проявить собственную активность и наиболее полно реализовать себя. 	Поэтому был создан Родительский клуб «</a:t>
            </a:r>
            <a:r>
              <a:rPr lang="ru-RU" sz="2800" dirty="0" err="1" smtClean="0">
                <a:latin typeface="Georgia" pitchFamily="18" charset="0"/>
              </a:rPr>
              <a:t>Речецветик</a:t>
            </a:r>
            <a:r>
              <a:rPr lang="ru-RU" sz="2800" dirty="0" smtClean="0">
                <a:latin typeface="Georgia" pitchFamily="18" charset="0"/>
              </a:rPr>
              <a:t>» направленный на создание благоприятного </a:t>
            </a:r>
            <a:r>
              <a:rPr lang="ru-RU" sz="2800" dirty="0" err="1" smtClean="0">
                <a:latin typeface="Georgia" pitchFamily="18" charset="0"/>
              </a:rPr>
              <a:t>психо-эмоционального</a:t>
            </a:r>
            <a:r>
              <a:rPr lang="ru-RU" sz="2800" dirty="0" smtClean="0">
                <a:latin typeface="Georgia" pitchFamily="18" charset="0"/>
              </a:rPr>
              <a:t> климата в семье, формирование положительных установок в сознании родителей и всестороннее психолого-педагогическое просвещение родителей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16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57592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Родительский клуб </a:t>
            </a:r>
            <a:b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«</a:t>
            </a:r>
            <a:r>
              <a:rPr lang="ru-RU" sz="2800" b="1" i="1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Речецветик</a:t>
            </a:r>
            <a:r>
              <a:rPr lang="ru-RU" sz="28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»</a:t>
            </a:r>
            <a:endParaRPr lang="ru-RU" sz="28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805430"/>
            <a:ext cx="3822192" cy="34472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Студия «От А до Я»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endParaRPr lang="ru-RU" sz="1800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под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руководством учителя-логопеда </a:t>
            </a:r>
            <a:r>
              <a:rPr lang="ru-RU" sz="1800" dirty="0" err="1">
                <a:solidFill>
                  <a:schemeClr val="tx1"/>
                </a:solidFill>
                <a:latin typeface="Georgia" panose="02040502050405020303" pitchFamily="18" charset="0"/>
              </a:rPr>
              <a:t>Петрушковой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 Н.С. для воспитанников, имеющих статус ОВЗ и их родителей</a:t>
            </a:r>
            <a:r>
              <a:rPr lang="ru-RU" sz="1800" dirty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Цель:</a:t>
            </a:r>
            <a:endParaRPr lang="ru-RU" sz="1800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Georgia" panose="02040502050405020303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Повышение психолого-педагогической компетентности родителей в вопросах воспитания, развития и социальной адаптации детей с ОВЗ посредством психолого-педагогического просвещения; привлечение родителей к сотрудничеству в плане единых подходов к воспитанию и обучению ребенка.</a:t>
            </a:r>
          </a:p>
          <a:p>
            <a:pPr marL="0" indent="0">
              <a:buNone/>
            </a:pPr>
            <a:endParaRPr lang="ru-RU" sz="1800" dirty="0">
              <a:latin typeface="Georgia" panose="02040502050405020303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1844824"/>
            <a:ext cx="3822192" cy="3447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Студия «</a:t>
            </a:r>
            <a:r>
              <a:rPr lang="ru-RU" sz="1800" b="1" dirty="0" err="1">
                <a:solidFill>
                  <a:srgbClr val="FF0000"/>
                </a:solidFill>
                <a:latin typeface="Georgia" panose="02040502050405020303" pitchFamily="18" charset="0"/>
              </a:rPr>
              <a:t>Развивалочка</a:t>
            </a: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» </a:t>
            </a:r>
            <a:endParaRPr lang="ru-RU" sz="1800" b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под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руководством воспитателя Приходько Л.Д. и инструктора по физической культуре </a:t>
            </a:r>
            <a:r>
              <a:rPr lang="ru-RU" sz="1800" dirty="0" err="1">
                <a:solidFill>
                  <a:schemeClr val="tx1"/>
                </a:solidFill>
                <a:latin typeface="Georgia" panose="02040502050405020303" pitchFamily="18" charset="0"/>
              </a:rPr>
              <a:t>Ильгамова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 Е.Ю.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Цель:</a:t>
            </a:r>
            <a:r>
              <a:rPr lang="ru-RU" sz="180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endParaRPr lang="ru-RU" sz="1800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Оказание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психолого-педагогической поддержки родителям во взаимоотношении со своим ребенком.</a:t>
            </a:r>
          </a:p>
          <a:p>
            <a:endParaRPr lang="ru-RU" dirty="0"/>
          </a:p>
        </p:txBody>
      </p: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 flipH="1">
            <a:off x="2699792" y="1124744"/>
            <a:ext cx="184654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>
            <a:off x="4546340" y="1124744"/>
            <a:ext cx="189786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2699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352928" cy="547260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Задачи </a:t>
            </a:r>
            <a:r>
              <a:rPr lang="ru-RU" sz="2600" b="1" dirty="0">
                <a:solidFill>
                  <a:srgbClr val="FF0000"/>
                </a:solidFill>
                <a:latin typeface="Georgia" panose="02040502050405020303" pitchFamily="18" charset="0"/>
              </a:rPr>
              <a:t>родительского клуба</a:t>
            </a:r>
            <a:r>
              <a:rPr lang="ru-RU" sz="2600" dirty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  <a:br>
              <a:rPr lang="ru-RU" sz="26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  <a:t>- обеспечивать эффективное взаимодействие ДОО и семей воспитанников в целях оптимизации воспитания и развития детей в условиях ДОО и семьи;</a:t>
            </a:r>
            <a:b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  <a:t>- оказывать психолого-педагогическую помощь родителям (законным представителям) и детям с ОВЗ, посещающим ДОО в обеспечении успешной социализации;</a:t>
            </a:r>
            <a:b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  <a:t>- просвещать родителей воспитанников знаниями в области психологии, логопедии и педагогики с учетом потребностей и особенностей семей;</a:t>
            </a:r>
            <a:b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600" dirty="0">
                <a:solidFill>
                  <a:schemeClr val="tx1"/>
                </a:solidFill>
                <a:latin typeface="Georgia" panose="02040502050405020303" pitchFamily="18" charset="0"/>
              </a:rPr>
              <a:t>-обогащать детско-родительские взаимоотношения при проведении совместных мероприятий, уделяя при этом особое внимание пропаганде здорового образа жизни, сохранению и укреплению физического здоровья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3988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809" y="980728"/>
            <a:ext cx="8712968" cy="367240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Georgia" panose="02040502050405020303" pitchFamily="18" charset="0"/>
              </a:rPr>
              <a:t>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Практическая </a:t>
            </a: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значимость:</a:t>
            </a:r>
            <a:r>
              <a:rPr lang="ru-RU" sz="2400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1- </a:t>
            </a:r>
            <a:r>
              <a:rPr lang="ru-RU" sz="2400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Просветительная </a:t>
            </a:r>
            <a:r>
              <a:rPr lang="ru-RU" sz="2400" u="sng" dirty="0">
                <a:solidFill>
                  <a:schemeClr val="tx1"/>
                </a:solidFill>
                <a:latin typeface="Georgia" panose="02040502050405020303" pitchFamily="18" charset="0"/>
              </a:rPr>
              <a:t>работа 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- представление информации для повышения психолога- педагогической культуры родителей в вопросах воспитания и развития детей.</a:t>
            </a:r>
            <a:b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2- </a:t>
            </a:r>
            <a:r>
              <a:rPr lang="ru-RU" sz="2400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Повышение </a:t>
            </a:r>
            <a:r>
              <a:rPr lang="ru-RU" sz="2400" u="sng" dirty="0">
                <a:solidFill>
                  <a:schemeClr val="tx1"/>
                </a:solidFill>
                <a:latin typeface="Georgia" panose="02040502050405020303" pitchFamily="18" charset="0"/>
              </a:rPr>
              <a:t>заинтересованности 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в выполнении общего дела, проявление творческих способностей, полноценном эмоциональном общении с детьми.</a:t>
            </a:r>
            <a:b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3- </a:t>
            </a:r>
            <a:r>
              <a:rPr lang="ru-RU" sz="2400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Формирование </a:t>
            </a:r>
            <a:r>
              <a:rPr lang="ru-RU" sz="2400" u="sng" dirty="0">
                <a:solidFill>
                  <a:schemeClr val="tx1"/>
                </a:solidFill>
                <a:latin typeface="Georgia" panose="02040502050405020303" pitchFamily="18" charset="0"/>
              </a:rPr>
              <a:t>взаимосвязи ДОО и семьи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, сотрудничества педагогов и родителей.</a:t>
            </a:r>
            <a:b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322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568952" cy="516212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		Принципы </a:t>
            </a:r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взаимодействия с родителями: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целенаправленность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привлечение семей  к непосредственному и сознательному осуществлению целенаправленной деятельности по гармонизации детско-родительских отношений;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плановость, системность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последовательное усложнение содержания, связь нового с уже усвоенным;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дифференцированного подхода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взаимодействие с родителями с учетом многоаспектной специфики каждой семьи;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индивидуального подхода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 учет возрастных  и психологических особенностей детей при взаимодействии с родителями;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сознательности, активности и </a:t>
            </a:r>
            <a:r>
              <a:rPr lang="ru-RU" dirty="0" err="1">
                <a:solidFill>
                  <a:srgbClr val="FF0000"/>
                </a:solidFill>
                <a:latin typeface="Georgia" panose="02040502050405020303" pitchFamily="18" charset="0"/>
              </a:rPr>
              <a:t>дозированности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– сознательное отношение родителей и детей к предлагаемым занятиям, получаемой информации;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стимулирования внутренних ресурсов семьи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– настрой семьи на самопомощь путем изменения образа жизни, перестройки отношений с детьми;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latin typeface="Georgia" panose="02040502050405020303" pitchFamily="18" charset="0"/>
              </a:rPr>
              <a:t>доброжелательность, открытость и  партнерство 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- объединение усилий служб ДОО  и семьи  для наиболее эффективного взаимодействия.</a:t>
            </a:r>
          </a:p>
          <a:p>
            <a:pPr algn="just"/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3035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367240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	Формы </a:t>
            </a: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работы с </a:t>
            </a:r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родителями и их детьми</a:t>
            </a:r>
            <a:r>
              <a:rPr lang="ru-RU" sz="2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  <a:r>
              <a:rPr lang="ru-RU" sz="2000" dirty="0">
                <a:latin typeface="Georgia" panose="02040502050405020303" pitchFamily="18" charset="0"/>
              </a:rPr>
              <a:t> </a:t>
            </a:r>
            <a:br>
              <a:rPr lang="ru-RU" sz="2000" dirty="0"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беседа; </a:t>
            </a:r>
            <a:b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-консультация; </a:t>
            </a:r>
            <a:b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круглый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стол</a:t>
            </a:r>
            <a:r>
              <a:rPr lang="ru-RU" sz="2400" dirty="0" smtClean="0">
                <a:latin typeface="Georgia" panose="02040502050405020303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-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мастер-классы</a:t>
            </a:r>
            <a:r>
              <a:rPr lang="ru-RU" sz="2400" dirty="0" smtClean="0">
                <a:latin typeface="Georgia" panose="02040502050405020303" pitchFamily="18" charset="0"/>
              </a:rPr>
              <a:t>;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 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педагогические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гостиные</a:t>
            </a:r>
            <a:r>
              <a:rPr lang="ru-RU" sz="2400" dirty="0" smtClean="0">
                <a:latin typeface="Georgia" panose="02040502050405020303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- игровые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ситуации; </a:t>
            </a:r>
            <a:b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latin typeface="Georgia" panose="02040502050405020303" pitchFamily="18" charset="0"/>
              </a:rPr>
              <a:t>- театрализованные представления;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совместные занятия родителей и </a:t>
            </a:r>
            <a:r>
              <a:rPr lang="ru-RU" sz="2400" dirty="0" smtClean="0">
                <a:solidFill>
                  <a:schemeClr val="tx1"/>
                </a:solidFill>
                <a:latin typeface="Georgia" panose="02040502050405020303" pitchFamily="18" charset="0"/>
              </a:rPr>
              <a:t>детей; </a:t>
            </a: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Georgia" panose="02040502050405020303" pitchFamily="18" charset="0"/>
              </a:rPr>
              <a:t>-обсужден</a:t>
            </a:r>
            <a:r>
              <a:rPr lang="ru-RU" sz="2400" dirty="0">
                <a:latin typeface="Georgia" panose="02040502050405020303" pitchFamily="18" charset="0"/>
              </a:rPr>
              <a:t>ие и распространение семейного </a:t>
            </a:r>
            <a:r>
              <a:rPr lang="ru-RU" sz="2400" dirty="0" smtClean="0">
                <a:latin typeface="Georgia" panose="02040502050405020303" pitchFamily="18" charset="0"/>
              </a:rPr>
              <a:t>опыта….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2050" name="Picture 2" descr="Картинки по запросу работа с родителями в детском саду анимац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4037" y="3873376"/>
            <a:ext cx="4608512" cy="299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939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Наши успехи!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Рисунок 3" descr="http://ds21ach.ucoz.ru/_nw/3/s72031596.jpg">
            <a:hlinkClick r:id="rId3" tgtFrame="&quot;_blank&quot;" tooltip="&quot;Нажмите для просмотра в полном размере...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3810000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77244" y="3284984"/>
            <a:ext cx="29819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 «Семейные традиции»</a:t>
            </a:r>
            <a:endParaRPr lang="ru-RU" sz="1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284984"/>
            <a:ext cx="43559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Тема:«Развитие связной речи посредством мнемотехники»</a:t>
            </a:r>
            <a:endParaRPr lang="ru-RU" sz="1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 descr="http://ds21ach.ucoz.ru/_nw/3/s66888908.jpg">
            <a:hlinkClick r:id="rId5" tgtFrame="&quot;_blank&quot;" tooltip="&quot;Нажмите для просмотра в полном размере...&quot;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88024" y="764704"/>
            <a:ext cx="367240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ds21ach.ucoz.ru/_nw/3/50213556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3672408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Тема:«Развитие творческих способностей у детей»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2" name="Рисунок 11" descr="http://ds21ach.ucoz.ru/_nw/3/31117129.jpg"/>
          <p:cNvPicPr/>
          <p:nvPr/>
        </p:nvPicPr>
        <p:blipFill>
          <a:blip r:embed="rId8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89041"/>
            <a:ext cx="3744416" cy="2376263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27984" y="6080864"/>
            <a:ext cx="47160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Любовь Александровна Князева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дала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мастер-класс «Телесно-ориентированные игры для развития детей и коррекции поведения»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750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Картинки по запросу фо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564904"/>
            <a:ext cx="4133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Инструктор по физ. культуре </a:t>
            </a:r>
            <a:r>
              <a:rPr lang="ru-RU" b="1" dirty="0" err="1" smtClean="0">
                <a:latin typeface="Georgia" pitchFamily="18" charset="0"/>
              </a:rPr>
              <a:t>Ильгамова</a:t>
            </a:r>
            <a:r>
              <a:rPr lang="ru-RU" b="1" dirty="0" smtClean="0">
                <a:latin typeface="Georgia" pitchFamily="18" charset="0"/>
              </a:rPr>
              <a:t> Е.Ю. Мастер-класс «Речь и мяч» 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4" name="Рисунок 3" descr="http://ds21ach.ucoz.ru/_nw/4/28489302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333750" cy="2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2564904"/>
            <a:ext cx="4067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Педагог-психолог Пушкова О.А.  «Роль игры в жизни ребенка»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7" name="Рисунок 6" descr="http://ds21ach.ucoz.ru/_nw/4/97180026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333750" cy="2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5733256"/>
            <a:ext cx="4067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Учитель-логопед </a:t>
            </a:r>
            <a:r>
              <a:rPr lang="ru-RU" b="1" dirty="0" err="1" smtClean="0">
                <a:latin typeface="Georgia" pitchFamily="18" charset="0"/>
              </a:rPr>
              <a:t>Петрушкова</a:t>
            </a:r>
            <a:r>
              <a:rPr lang="ru-RU" b="1" dirty="0" smtClean="0">
                <a:latin typeface="Georgia" pitchFamily="18" charset="0"/>
              </a:rPr>
              <a:t> Н.С. «Развитие связной речи посредством сюжетно-ролевой игры»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9" name="Рисунок 8" descr="http://ds21ach.ucoz.ru/_nw/4/44648072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333750" cy="221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ds21ach.ucoz.ru/_nw/4/83633431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1008"/>
            <a:ext cx="3333750" cy="2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4716016" y="5657671"/>
            <a:ext cx="4427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Воспитатель </a:t>
            </a:r>
            <a:r>
              <a:rPr lang="ru-RU" b="1" dirty="0" err="1" smtClean="0">
                <a:latin typeface="Georgia" pitchFamily="18" charset="0"/>
              </a:rPr>
              <a:t>Ардаширова</a:t>
            </a:r>
            <a:r>
              <a:rPr lang="ru-RU" b="1" dirty="0" smtClean="0">
                <a:latin typeface="Georgia" pitchFamily="18" charset="0"/>
              </a:rPr>
              <a:t> Л.И. подготовила  </a:t>
            </a:r>
            <a:r>
              <a:rPr lang="ru-RU" b="1" dirty="0" smtClean="0">
                <a:latin typeface="Georgia" pitchFamily="18" charset="0"/>
              </a:rPr>
              <a:t>театрализованное представление  «Красная шапочка» 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234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В нашем детском саду, большое внимание уделяется совершенствованию педагогического процесса и повышению образовательной работы с детьми и их родителями посредством организации развивающей образовательной среды, обеспечивающей творческую деятельность каждого ребенка, позволяющей ребенку проявить собственную активность и наиболее полно реализовать себя.  Поэтому был создан Родительский клуб «Речецветик» направленный на создание благоприятного психо-эмоционального климата в семье, формирование положительных установок в сознании родителей и всестороннее психолого-педагогическое просвещение родителей</vt:lpstr>
      <vt:lpstr>Родительский клуб  «Речецветик»</vt:lpstr>
      <vt:lpstr>Слайд 4</vt:lpstr>
      <vt:lpstr>                          Практическая значимость: 1- Просветительная работа - представление информации для повышения психолога- педагогической культуры родителей в вопросах воспитания и развития детей. 2- Повышение заинтересованности в выполнении общего дела, проявление творческих способностей, полноценном эмоциональном общении с детьми. 3- Формирование взаимосвязи ДОО и семьи, сотрудничества педагогов и родителей. </vt:lpstr>
      <vt:lpstr>Слайд 6</vt:lpstr>
      <vt:lpstr> Формы работы с родителями и их детьми:  - беседа;  -консультация;  -круглый стол; -мастер-классы; - педагогические гостиные; - игровые ситуации;  - театрализованные представления; -совместные занятия родителей и детей;  -обсуждение и распространение семейного опыта….</vt:lpstr>
      <vt:lpstr>Наши успехи!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D!akov RePack</dc:creator>
  <cp:lastModifiedBy>МБДОУДС21</cp:lastModifiedBy>
  <cp:revision>18</cp:revision>
  <dcterms:created xsi:type="dcterms:W3CDTF">2017-11-29T03:31:23Z</dcterms:created>
  <dcterms:modified xsi:type="dcterms:W3CDTF">2019-01-09T06:59:15Z</dcterms:modified>
</cp:coreProperties>
</file>