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57" r:id="rId5"/>
    <p:sldId id="290" r:id="rId6"/>
    <p:sldId id="269" r:id="rId7"/>
    <p:sldId id="292" r:id="rId8"/>
    <p:sldId id="293" r:id="rId9"/>
    <p:sldId id="294" r:id="rId10"/>
    <p:sldId id="295" r:id="rId11"/>
    <p:sldId id="296" r:id="rId12"/>
    <p:sldId id="297" r:id="rId13"/>
    <p:sldId id="275" r:id="rId14"/>
    <p:sldId id="276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CCFF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304800"/>
            <a:ext cx="9144000" cy="3551748"/>
          </a:xfrm>
          <a:prstGeom prst="rect">
            <a:avLst/>
          </a:prstGeom>
        </p:spPr>
        <p:txBody>
          <a:bodyPr/>
          <a:lstStyle/>
          <a:p>
            <a:r>
              <a:rPr lang="ru-RU" sz="7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Добрый день!</a:t>
            </a:r>
            <a:br>
              <a:rPr lang="ru-RU" sz="7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7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B9F1D3-DE66-4326-B225-58108CDCBE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4716682"/>
          </a:xfrm>
        </p:spPr>
        <p:txBody>
          <a:bodyPr/>
          <a:lstStyle/>
          <a:p>
            <a:r>
              <a:rPr lang="ba-RU" b="1" i="1" dirty="0">
                <a:solidFill>
                  <a:srgbClr val="FF0000"/>
                </a:solidFill>
              </a:rPr>
              <a:t>Этапы реализации: </a:t>
            </a:r>
            <a:br>
              <a:rPr lang="ba-RU" dirty="0"/>
            </a:br>
            <a:r>
              <a:rPr lang="ba-RU" dirty="0"/>
              <a:t>1. Начальный.</a:t>
            </a:r>
            <a:br>
              <a:rPr lang="ba-RU" dirty="0"/>
            </a:br>
            <a:r>
              <a:rPr lang="ba-RU" dirty="0"/>
              <a:t>2. Основной.</a:t>
            </a:r>
            <a:br>
              <a:rPr lang="ba-RU" dirty="0"/>
            </a:br>
            <a:r>
              <a:rPr lang="ba-RU" dirty="0"/>
              <a:t>3. Заключительный </a:t>
            </a:r>
            <a:br>
              <a:rPr lang="ru-RU" dirty="0"/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04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A979F-DAD6-4329-851F-4F4E24C05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4887" y="304800"/>
            <a:ext cx="9594574" cy="2835965"/>
          </a:xfrm>
        </p:spPr>
        <p:txBody>
          <a:bodyPr/>
          <a:lstStyle/>
          <a:p>
            <a:r>
              <a:rPr lang="ru-RU" sz="3200" dirty="0"/>
              <a:t>Ты знаешь, так хочется жить</a:t>
            </a:r>
            <a:br>
              <a:rPr lang="ru-RU" sz="3200" dirty="0"/>
            </a:br>
            <a:r>
              <a:rPr lang="ru-RU" sz="3200" dirty="0"/>
              <a:t>В зимнем саду спящей вишне, </a:t>
            </a:r>
            <a:br>
              <a:rPr lang="ru-RU" sz="3200" dirty="0"/>
            </a:br>
            <a:r>
              <a:rPr lang="ru-RU" sz="3200" dirty="0"/>
              <a:t>Чтоб по весне расцвести</a:t>
            </a:r>
            <a:br>
              <a:rPr lang="ru-RU" sz="3200" dirty="0"/>
            </a:br>
            <a:r>
              <a:rPr lang="ru-RU" sz="3200" b="1" i="1" dirty="0"/>
              <a:t>Деревом для новой жизни.</a:t>
            </a:r>
            <a:br>
              <a:rPr lang="ru-RU" b="1" i="1" dirty="0"/>
            </a:b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08F490-6B68-49B2-9BC0-F1904A7B8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192" y="2682240"/>
            <a:ext cx="3398520" cy="41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19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22783" y="980661"/>
            <a:ext cx="8587408" cy="3975651"/>
          </a:xfrm>
        </p:spPr>
        <p:txBody>
          <a:bodyPr/>
          <a:lstStyle/>
          <a:p>
            <a:pPr algn="ctr"/>
            <a:r>
              <a:rPr lang="ba-RU" sz="7200" b="1" i="1" dirty="0">
                <a:solidFill>
                  <a:srgbClr val="FF0000"/>
                </a:solidFill>
              </a:rPr>
              <a:t>Спасибо за внимание!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61F2F0-72F1-4657-8003-418C112EC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313" y="160118"/>
            <a:ext cx="11158330" cy="2387600"/>
          </a:xfrm>
        </p:spPr>
        <p:txBody>
          <a:bodyPr/>
          <a:lstStyle/>
          <a:p>
            <a:r>
              <a:rPr lang="ba-RU" b="1" i="1" dirty="0"/>
              <a:t>Тема:    </a:t>
            </a:r>
            <a:br>
              <a:rPr lang="ba-RU" b="1" i="1" dirty="0"/>
            </a:br>
            <a:r>
              <a:rPr lang="ba-RU" b="1" i="1" dirty="0">
                <a:solidFill>
                  <a:srgbClr val="FF0000"/>
                </a:solidFill>
              </a:rPr>
              <a:t>Экологическое воспитание – </a:t>
            </a:r>
            <a:br>
              <a:rPr lang="ba-RU" b="1" i="1" dirty="0">
                <a:solidFill>
                  <a:srgbClr val="FF0000"/>
                </a:solidFill>
              </a:rPr>
            </a:br>
            <a:r>
              <a:rPr lang="ba-RU" b="1" i="1" dirty="0">
                <a:solidFill>
                  <a:srgbClr val="FF0000"/>
                </a:solidFill>
              </a:rPr>
              <a:t>грани и возможности.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35046B-84A1-46D5-BB30-A8CE9A5C7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189" y="2735551"/>
            <a:ext cx="3763617" cy="348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701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8398DA-8FED-4AF7-84BE-B52084F4A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9165" y="92765"/>
            <a:ext cx="9144000" cy="1099931"/>
          </a:xfrm>
        </p:spPr>
        <p:txBody>
          <a:bodyPr/>
          <a:lstStyle/>
          <a:p>
            <a:br>
              <a:rPr lang="ba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a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AC8F07-3210-4CF4-BC57-A8EA6972A1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897" y="1709530"/>
            <a:ext cx="9236764" cy="4512773"/>
          </a:xfrm>
        </p:spPr>
        <p:txBody>
          <a:bodyPr/>
          <a:lstStyle/>
          <a:p>
            <a:pPr algn="l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Гуманизации - развитие у детей оправданных нравственно - экологических норм поведения, воспитания доброты, сочувствия, справедливости, отзывчивости, сострадания, гражданской ответственности через активные природоохранные действия, самостоятельную исследовательскую работу;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310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27A61E-42AA-4FD8-9FA4-47E73AC34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4" y="1563758"/>
            <a:ext cx="9352991" cy="2756452"/>
          </a:xfrm>
        </p:spPr>
        <p:txBody>
          <a:bodyPr/>
          <a:lstStyle/>
          <a:p>
            <a:r>
              <a:rPr lang="ru-RU" b="1" dirty="0"/>
              <a:t>Заинтересованности детей - предполагает разработку содержания и форм организации учебно-воспитательного процесса, стимулирующего возникновение мотивации к познанию и самооценке в процессе деятельности;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954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1BC9F3-A219-4D47-B080-CE0124E1E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374" y="1669774"/>
            <a:ext cx="9793356" cy="4552530"/>
          </a:xfrm>
        </p:spPr>
        <p:txBody>
          <a:bodyPr/>
          <a:lstStyle/>
          <a:p>
            <a:r>
              <a:rPr lang="ru-RU" b="1" dirty="0"/>
              <a:t>Комплексности - предполагает использование всего арсенала педагогических методов и приемов, позволяющих полностью раскрыть содержание предмета;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33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03D492-2028-473E-95A4-A6B47CA2B7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913" y="1762539"/>
            <a:ext cx="10045147" cy="4459765"/>
          </a:xfrm>
        </p:spPr>
        <p:txBody>
          <a:bodyPr/>
          <a:lstStyle/>
          <a:p>
            <a:r>
              <a:rPr lang="ru-RU" b="1" dirty="0"/>
              <a:t>Непрерывности и преемственности исходят из необходимости постепенного наращивания экологических знаний и передачи информации от старших к младшим;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29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64067DB-C496-4722-9C8C-D71270141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6522" y="1113183"/>
            <a:ext cx="8931965" cy="5109121"/>
          </a:xfrm>
        </p:spPr>
        <p:txBody>
          <a:bodyPr/>
          <a:lstStyle/>
          <a:p>
            <a:r>
              <a:rPr lang="ru-RU" b="1" dirty="0"/>
              <a:t>Наглядности - наиболее ярко реализуется на экологической тропе, так как природные объекты и комплексы дают возможность познакомить детей с важнейшими природными  процессами, экологическими связями, взаимодействием человека и природы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245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A7BF056-69B1-4D02-B9CF-A45386F1A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9165" y="1099930"/>
            <a:ext cx="9438591" cy="5122374"/>
          </a:xfrm>
        </p:spPr>
        <p:txBody>
          <a:bodyPr/>
          <a:lstStyle/>
          <a:p>
            <a:r>
              <a:rPr lang="ru-RU" b="1" dirty="0" err="1"/>
              <a:t>Региональности</a:t>
            </a:r>
            <a:r>
              <a:rPr lang="ru-RU" b="1" dirty="0"/>
              <a:t> - исходит из целесообразности экологического воспитания и образования на примере места проживания учащихся. Способствует изучению истории и культуры родного края, в наибольшей степени  воздействует на эмоциональное восприятие материала, способствует развитию внутреннего чувства ответственности за состояние окружающей среды. 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412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AFA744-AA17-4AEA-AFE2-AF49368738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7252" y="702365"/>
            <a:ext cx="8600661" cy="5519939"/>
          </a:xfrm>
        </p:spPr>
        <p:txBody>
          <a:bodyPr/>
          <a:lstStyle/>
          <a:p>
            <a:r>
              <a:rPr lang="ba-RU" sz="6000" b="1" i="1" dirty="0">
                <a:solidFill>
                  <a:srgbClr val="FF0000"/>
                </a:solidFill>
              </a:rPr>
              <a:t>ЗАДАЧИ:</a:t>
            </a:r>
          </a:p>
          <a:p>
            <a:r>
              <a:rPr lang="ba-RU" sz="4400" b="1" dirty="0"/>
              <a:t>1. Обучащая</a:t>
            </a:r>
            <a:endParaRPr lang="ru-RU" sz="4400" b="1" dirty="0"/>
          </a:p>
          <a:p>
            <a:r>
              <a:rPr lang="ba-RU" sz="4400" b="1" dirty="0"/>
              <a:t>2. Познавательная</a:t>
            </a:r>
          </a:p>
          <a:p>
            <a:r>
              <a:rPr lang="ba-RU" sz="4400" b="1" dirty="0"/>
              <a:t>3.  Развивающая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81898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6E651B-F8A4-462D-AD53-A41449326690}">
  <ds:schemaRefs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sharepoint/v3"/>
    <ds:schemaRef ds:uri="http://schemas.microsoft.com/office/2006/documentManagement/types"/>
    <ds:schemaRef ds:uri="2547570a-e5f4-4946-a4c3-82580e42479e"/>
    <ds:schemaRef ds:uri="6ee78bd2-4339-4042-adc0-bcc646419980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42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Segoe UI</vt:lpstr>
      <vt:lpstr>Segoe UI Light</vt:lpstr>
      <vt:lpstr>Times New Roman</vt:lpstr>
      <vt:lpstr>Тема1</vt:lpstr>
      <vt:lpstr> Добрый день!  </vt:lpstr>
      <vt:lpstr>Тема:     Экологическое воспитание –  грани и возможности.</vt:lpstr>
      <vt:lpstr> 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реализации:  1. Начальный. 2. Основной. 3. Заключительный  </vt:lpstr>
      <vt:lpstr>Ты знаешь, так хочется жить В зимнем саду спящей вишне,  Чтоб по весне расцвести Деревом для новой жизни.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2018-12-16T13:54:16Z</dcterms:created>
  <dcterms:modified xsi:type="dcterms:W3CDTF">2019-01-09T07:52:08Z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