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0" r:id="rId2"/>
  </p:sldMasterIdLst>
  <p:sldIdLst>
    <p:sldId id="257" r:id="rId3"/>
    <p:sldId id="258" r:id="rId4"/>
    <p:sldId id="259" r:id="rId5"/>
    <p:sldId id="262" r:id="rId6"/>
    <p:sldId id="263" r:id="rId7"/>
    <p:sldId id="264" r:id="rId8"/>
    <p:sldId id="265" r:id="rId9"/>
    <p:sldId id="266" r:id="rId10"/>
    <p:sldId id="270" r:id="rId11"/>
    <p:sldId id="273" r:id="rId12"/>
    <p:sldId id="267" r:id="rId13"/>
    <p:sldId id="271" r:id="rId14"/>
    <p:sldId id="269" r:id="rId15"/>
    <p:sldId id="272" r:id="rId16"/>
    <p:sldId id="274" r:id="rId17"/>
    <p:sldId id="275" r:id="rId18"/>
    <p:sldId id="280" r:id="rId19"/>
    <p:sldId id="281" r:id="rId20"/>
    <p:sldId id="276" r:id="rId21"/>
    <p:sldId id="277" r:id="rId22"/>
    <p:sldId id="27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B4C71EC6-210F-42DE-9C53-41977AD35B3D}" type="datetimeFigureOut">
              <a:rPr lang="ru-RU" smtClean="0"/>
              <a:t>08.01.2019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5" name="Footer Placeholder 4"/>
          <p:cNvSpPr>
            <a:spLocks noGrp="1"/>
          </p:cNvSpPr>
          <p:nvPr>
            <p:ph type="ftr" sz="quarter" idx="11"/>
          </p:nvPr>
        </p:nvSpPr>
        <p:spPr/>
        <p:txBody>
          <a:bodyPr/>
          <a:lstStyle/>
          <a:p>
            <a:endParaRPr lang="ru-RU">
              <a:solidFill>
                <a:srgbClr val="DFE6D0"/>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DFE6D0"/>
                </a:solidFill>
              </a:rPr>
              <a:pPr/>
              <a:t>‹#›</a:t>
            </a:fld>
            <a:endParaRPr lang="ru-RU">
              <a:solidFill>
                <a:srgbClr val="DFE6D0"/>
              </a:solidFill>
            </a:endParaRPr>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1366172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5" name="Footer Placeholder 4"/>
          <p:cNvSpPr>
            <a:spLocks noGrp="1"/>
          </p:cNvSpPr>
          <p:nvPr>
            <p:ph type="ftr" sz="quarter" idx="11"/>
          </p:nvPr>
        </p:nvSpPr>
        <p:spPr/>
        <p:txBody>
          <a:bodyPr/>
          <a:lstStyle/>
          <a:p>
            <a:endParaRPr lang="ru-RU">
              <a:solidFill>
                <a:srgbClr val="DFE6D0"/>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DFE6D0"/>
                </a:solidFill>
              </a:rPr>
              <a:pPr/>
              <a:t>‹#›</a:t>
            </a:fld>
            <a:endParaRPr lang="ru-RU">
              <a:solidFill>
                <a:srgbClr val="DFE6D0"/>
              </a:solidFill>
            </a:endParaRPr>
          </a:p>
        </p:txBody>
      </p:sp>
    </p:spTree>
    <p:extLst>
      <p:ext uri="{BB962C8B-B14F-4D97-AF65-F5344CB8AC3E}">
        <p14:creationId xmlns:p14="http://schemas.microsoft.com/office/powerpoint/2010/main" val="3472540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solidFill>
                  <a:srgbClr val="1D3641"/>
                </a:solidFill>
              </a:rPr>
              <a:pPr/>
              <a:t>08.01.2019</a:t>
            </a:fld>
            <a:endParaRPr lang="ru-RU">
              <a:solidFill>
                <a:srgbClr val="1D3641"/>
              </a:solidFill>
            </a:endParaRPr>
          </a:p>
        </p:txBody>
      </p:sp>
      <p:sp>
        <p:nvSpPr>
          <p:cNvPr id="91" name="Footer Placeholder 90"/>
          <p:cNvSpPr>
            <a:spLocks noGrp="1"/>
          </p:cNvSpPr>
          <p:nvPr>
            <p:ph type="ftr" sz="quarter" idx="11"/>
          </p:nvPr>
        </p:nvSpPr>
        <p:spPr/>
        <p:txBody>
          <a:bodyPr/>
          <a:lstStyle/>
          <a:p>
            <a:endParaRPr lang="ru-RU">
              <a:solidFill>
                <a:srgbClr val="1D3641"/>
              </a:solidFill>
            </a:endParaRPr>
          </a:p>
        </p:txBody>
      </p:sp>
      <p:sp>
        <p:nvSpPr>
          <p:cNvPr id="92" name="Slide Number Placeholder 91"/>
          <p:cNvSpPr>
            <a:spLocks noGrp="1"/>
          </p:cNvSpPr>
          <p:nvPr>
            <p:ph type="sldNum" sz="quarter" idx="12"/>
          </p:nvPr>
        </p:nvSpPr>
        <p:spPr/>
        <p:txBody>
          <a:bodyPr/>
          <a:lstStyle/>
          <a:p>
            <a:fld id="{B19B0651-EE4F-4900-A07F-96A6BFA9D0F0}" type="slidenum">
              <a:rPr lang="ru-RU" smtClean="0">
                <a:solidFill>
                  <a:srgbClr val="1D3641"/>
                </a:solidFill>
              </a:rPr>
              <a:pPr/>
              <a:t>‹#›</a:t>
            </a:fld>
            <a:endParaRPr lang="ru-RU">
              <a:solidFill>
                <a:srgbClr val="1D3641"/>
              </a:solidFill>
            </a:endParaRPr>
          </a:p>
        </p:txBody>
      </p:sp>
    </p:spTree>
    <p:extLst>
      <p:ext uri="{BB962C8B-B14F-4D97-AF65-F5344CB8AC3E}">
        <p14:creationId xmlns:p14="http://schemas.microsoft.com/office/powerpoint/2010/main" val="1224013627"/>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6" name="Footer Placeholder 5"/>
          <p:cNvSpPr>
            <a:spLocks noGrp="1"/>
          </p:cNvSpPr>
          <p:nvPr>
            <p:ph type="ftr" sz="quarter" idx="11"/>
          </p:nvPr>
        </p:nvSpPr>
        <p:spPr/>
        <p:txBody>
          <a:bodyPr/>
          <a:lstStyle/>
          <a:p>
            <a:endParaRPr lang="ru-RU">
              <a:solidFill>
                <a:srgbClr val="DFE6D0"/>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DFE6D0"/>
                </a:solidFill>
              </a:rPr>
              <a:pPr/>
              <a:t>‹#›</a:t>
            </a:fld>
            <a:endParaRPr lang="ru-RU">
              <a:solidFill>
                <a:srgbClr val="DFE6D0"/>
              </a:solidFill>
            </a:endParaRPr>
          </a:p>
        </p:txBody>
      </p:sp>
    </p:spTree>
    <p:extLst>
      <p:ext uri="{BB962C8B-B14F-4D97-AF65-F5344CB8AC3E}">
        <p14:creationId xmlns:p14="http://schemas.microsoft.com/office/powerpoint/2010/main" val="4164900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8" name="Footer Placeholder 7"/>
          <p:cNvSpPr>
            <a:spLocks noGrp="1"/>
          </p:cNvSpPr>
          <p:nvPr>
            <p:ph type="ftr" sz="quarter" idx="11"/>
          </p:nvPr>
        </p:nvSpPr>
        <p:spPr/>
        <p:txBody>
          <a:bodyPr/>
          <a:lstStyle/>
          <a:p>
            <a:endParaRPr lang="ru-RU">
              <a:solidFill>
                <a:srgbClr val="DFE6D0"/>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DFE6D0"/>
                </a:solidFill>
              </a:rPr>
              <a:pPr/>
              <a:t>‹#›</a:t>
            </a:fld>
            <a:endParaRPr lang="ru-RU">
              <a:solidFill>
                <a:srgbClr val="DFE6D0"/>
              </a:solidFill>
            </a:endParaRPr>
          </a:p>
        </p:txBody>
      </p:sp>
    </p:spTree>
    <p:extLst>
      <p:ext uri="{BB962C8B-B14F-4D97-AF65-F5344CB8AC3E}">
        <p14:creationId xmlns:p14="http://schemas.microsoft.com/office/powerpoint/2010/main" val="444332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4" name="Footer Placeholder 3"/>
          <p:cNvSpPr>
            <a:spLocks noGrp="1"/>
          </p:cNvSpPr>
          <p:nvPr>
            <p:ph type="ftr" sz="quarter" idx="11"/>
          </p:nvPr>
        </p:nvSpPr>
        <p:spPr/>
        <p:txBody>
          <a:bodyPr/>
          <a:lstStyle/>
          <a:p>
            <a:endParaRPr lang="ru-RU">
              <a:solidFill>
                <a:srgbClr val="DFE6D0"/>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DFE6D0"/>
                </a:solidFill>
              </a:rPr>
              <a:pPr/>
              <a:t>‹#›</a:t>
            </a:fld>
            <a:endParaRPr lang="ru-RU">
              <a:solidFill>
                <a:srgbClr val="DFE6D0"/>
              </a:solidFill>
            </a:endParaRPr>
          </a:p>
        </p:txBody>
      </p:sp>
    </p:spTree>
    <p:extLst>
      <p:ext uri="{BB962C8B-B14F-4D97-AF65-F5344CB8AC3E}">
        <p14:creationId xmlns:p14="http://schemas.microsoft.com/office/powerpoint/2010/main" val="562542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3" name="Footer Placeholder 2"/>
          <p:cNvSpPr>
            <a:spLocks noGrp="1"/>
          </p:cNvSpPr>
          <p:nvPr>
            <p:ph type="ftr" sz="quarter" idx="11"/>
          </p:nvPr>
        </p:nvSpPr>
        <p:spPr/>
        <p:txBody>
          <a:bodyPr/>
          <a:lstStyle/>
          <a:p>
            <a:endParaRPr lang="ru-RU">
              <a:solidFill>
                <a:srgbClr val="DFE6D0"/>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DFE6D0"/>
                </a:solidFill>
              </a:rPr>
              <a:pPr/>
              <a:t>‹#›</a:t>
            </a:fld>
            <a:endParaRPr lang="ru-RU">
              <a:solidFill>
                <a:srgbClr val="DFE6D0"/>
              </a:solidFill>
            </a:endParaRPr>
          </a:p>
        </p:txBody>
      </p:sp>
    </p:spTree>
    <p:extLst>
      <p:ext uri="{BB962C8B-B14F-4D97-AF65-F5344CB8AC3E}">
        <p14:creationId xmlns:p14="http://schemas.microsoft.com/office/powerpoint/2010/main" val="22896168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6" name="Footer Placeholder 5"/>
          <p:cNvSpPr>
            <a:spLocks noGrp="1"/>
          </p:cNvSpPr>
          <p:nvPr>
            <p:ph type="ftr" sz="quarter" idx="11"/>
          </p:nvPr>
        </p:nvSpPr>
        <p:spPr/>
        <p:txBody>
          <a:bodyPr/>
          <a:lstStyle/>
          <a:p>
            <a:endParaRPr lang="ru-RU">
              <a:solidFill>
                <a:srgbClr val="DFE6D0"/>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DFE6D0"/>
                </a:solidFill>
              </a:rPr>
              <a:pPr/>
              <a:t>‹#›</a:t>
            </a:fld>
            <a:endParaRPr lang="ru-RU">
              <a:solidFill>
                <a:srgbClr val="DFE6D0"/>
              </a:solidFill>
            </a:endParaRPr>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1963657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6" name="Footer Placeholder 5"/>
          <p:cNvSpPr>
            <a:spLocks noGrp="1"/>
          </p:cNvSpPr>
          <p:nvPr>
            <p:ph type="ftr" sz="quarter" idx="11"/>
          </p:nvPr>
        </p:nvSpPr>
        <p:spPr/>
        <p:txBody>
          <a:bodyPr/>
          <a:lstStyle/>
          <a:p>
            <a:endParaRPr lang="ru-RU">
              <a:solidFill>
                <a:srgbClr val="DFE6D0"/>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DFE6D0"/>
                </a:solidFill>
              </a:rPr>
              <a:pPr/>
              <a:t>‹#›</a:t>
            </a:fld>
            <a:endParaRPr lang="ru-RU">
              <a:solidFill>
                <a:srgbClr val="DFE6D0"/>
              </a:solidFill>
            </a:endParaRPr>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8413348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5" name="Footer Placeholder 4"/>
          <p:cNvSpPr>
            <a:spLocks noGrp="1"/>
          </p:cNvSpPr>
          <p:nvPr>
            <p:ph type="ftr" sz="quarter" idx="11"/>
          </p:nvPr>
        </p:nvSpPr>
        <p:spPr/>
        <p:txBody>
          <a:bodyPr/>
          <a:lstStyle/>
          <a:p>
            <a:endParaRPr lang="ru-RU">
              <a:solidFill>
                <a:srgbClr val="DFE6D0"/>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DFE6D0"/>
                </a:solidFill>
              </a:rPr>
              <a:pPr/>
              <a:t>‹#›</a:t>
            </a:fld>
            <a:endParaRPr lang="ru-RU">
              <a:solidFill>
                <a:srgbClr val="DFE6D0"/>
              </a:solidFill>
            </a:endParaRPr>
          </a:p>
        </p:txBody>
      </p:sp>
    </p:spTree>
    <p:extLst>
      <p:ext uri="{BB962C8B-B14F-4D97-AF65-F5344CB8AC3E}">
        <p14:creationId xmlns:p14="http://schemas.microsoft.com/office/powerpoint/2010/main" val="639191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5" name="Footer Placeholder 4"/>
          <p:cNvSpPr>
            <a:spLocks noGrp="1"/>
          </p:cNvSpPr>
          <p:nvPr>
            <p:ph type="ftr" sz="quarter" idx="11"/>
          </p:nvPr>
        </p:nvSpPr>
        <p:spPr/>
        <p:txBody>
          <a:bodyPr/>
          <a:lstStyle/>
          <a:p>
            <a:endParaRPr lang="ru-RU">
              <a:solidFill>
                <a:srgbClr val="DFE6D0"/>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DFE6D0"/>
                </a:solidFill>
              </a:rPr>
              <a:pPr/>
              <a:t>‹#›</a:t>
            </a:fld>
            <a:endParaRPr lang="ru-RU">
              <a:solidFill>
                <a:srgbClr val="DFE6D0"/>
              </a:solidFill>
            </a:endParaRPr>
          </a:p>
        </p:txBody>
      </p:sp>
    </p:spTree>
    <p:extLst>
      <p:ext uri="{BB962C8B-B14F-4D97-AF65-F5344CB8AC3E}">
        <p14:creationId xmlns:p14="http://schemas.microsoft.com/office/powerpoint/2010/main" val="545478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t>08.01.2019</a:t>
            </a:fld>
            <a:endParaRPr lang="ru-RU"/>
          </a:p>
        </p:txBody>
      </p:sp>
      <p:sp>
        <p:nvSpPr>
          <p:cNvPr id="91" name="Footer Placeholder 90"/>
          <p:cNvSpPr>
            <a:spLocks noGrp="1"/>
          </p:cNvSpPr>
          <p:nvPr>
            <p:ph type="ftr" sz="quarter" idx="11"/>
          </p:nvPr>
        </p:nvSpPr>
        <p:spPr/>
        <p:txBody>
          <a:bodyPr/>
          <a:lstStyle/>
          <a:p>
            <a:endParaRPr lang="ru-RU"/>
          </a:p>
        </p:txBody>
      </p:sp>
      <p:sp>
        <p:nvSpPr>
          <p:cNvPr id="92" name="Slide Number Placeholder 91"/>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08.01.2019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08.01.2019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08.01.2019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08.01.2019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08.01.2019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08.01.2019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08.01.2019</a:t>
            </a:fld>
            <a:endParaRPr lang="ru-RU"/>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DFE6D0"/>
                </a:solidFill>
              </a:rPr>
              <a:pPr/>
              <a:t>08.01.2019</a:t>
            </a:fld>
            <a:endParaRPr lang="ru-RU">
              <a:solidFill>
                <a:srgbClr val="DFE6D0"/>
              </a:solidFill>
            </a:endParaRPr>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DFE6D0"/>
              </a:solidFill>
            </a:endParaRPr>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DFE6D0"/>
                </a:solidFill>
              </a:rPr>
              <a:pPr/>
              <a:t>‹#›</a:t>
            </a:fld>
            <a:endParaRPr lang="ru-RU">
              <a:solidFill>
                <a:srgbClr val="DFE6D0"/>
              </a:solidFill>
            </a:endParaRPr>
          </a:p>
        </p:txBody>
      </p:sp>
    </p:spTree>
    <p:extLst>
      <p:ext uri="{BB962C8B-B14F-4D97-AF65-F5344CB8AC3E}">
        <p14:creationId xmlns:p14="http://schemas.microsoft.com/office/powerpoint/2010/main" val="3183389699"/>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8.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838200" y="4581128"/>
            <a:ext cx="8305800" cy="1224136"/>
          </a:xfrm>
        </p:spPr>
        <p:txBody>
          <a:bodyPr>
            <a:normAutofit fontScale="25000" lnSpcReduction="20000"/>
          </a:bodyPr>
          <a:lstStyle/>
          <a:p>
            <a:r>
              <a:rPr lang="ru-RU" sz="8600" dirty="0" smtClean="0">
                <a:solidFill>
                  <a:schemeClr val="tx1"/>
                </a:solidFill>
              </a:rPr>
              <a:t>Учебник «История России» под редакцией А.В. Торкунова</a:t>
            </a:r>
          </a:p>
          <a:p>
            <a:endParaRPr lang="ru-RU" dirty="0"/>
          </a:p>
          <a:p>
            <a:r>
              <a:rPr lang="ru-RU" sz="8000" b="1" dirty="0" smtClean="0">
                <a:solidFill>
                  <a:schemeClr val="tx1"/>
                </a:solidFill>
              </a:rPr>
              <a:t>Автор презентации: Хибель Татьяна Сулловна</a:t>
            </a:r>
          </a:p>
          <a:p>
            <a:r>
              <a:rPr lang="ru-RU" sz="8000" b="1" dirty="0">
                <a:solidFill>
                  <a:schemeClr val="tx1"/>
                </a:solidFill>
              </a:rPr>
              <a:t>у</a:t>
            </a:r>
            <a:r>
              <a:rPr lang="ru-RU" sz="8000" b="1" dirty="0" smtClean="0">
                <a:solidFill>
                  <a:schemeClr val="tx1"/>
                </a:solidFill>
              </a:rPr>
              <a:t>читель истории МКОУ «Основная общеобразовательная школа»</a:t>
            </a:r>
          </a:p>
          <a:p>
            <a:r>
              <a:rPr lang="ru-RU" sz="8000" b="1" dirty="0" smtClean="0">
                <a:solidFill>
                  <a:schemeClr val="tx1"/>
                </a:solidFill>
              </a:rPr>
              <a:t> д. Беляево Юхновского района Калужской области</a:t>
            </a:r>
            <a:endParaRPr lang="ru-RU" sz="8000" b="1" dirty="0">
              <a:solidFill>
                <a:schemeClr val="tx1"/>
              </a:solidFill>
            </a:endParaRPr>
          </a:p>
        </p:txBody>
      </p:sp>
      <p:sp>
        <p:nvSpPr>
          <p:cNvPr id="3" name="Заголовок 2"/>
          <p:cNvSpPr>
            <a:spLocks noGrp="1"/>
          </p:cNvSpPr>
          <p:nvPr>
            <p:ph type="title"/>
          </p:nvPr>
        </p:nvSpPr>
        <p:spPr>
          <a:xfrm>
            <a:off x="971600" y="548680"/>
            <a:ext cx="8305800" cy="2007096"/>
          </a:xfrm>
        </p:spPr>
        <p:txBody>
          <a:bodyPr>
            <a:noAutofit/>
          </a:bodyPr>
          <a:lstStyle/>
          <a:p>
            <a:pPr algn="ctr"/>
            <a:r>
              <a:rPr lang="ru-RU" sz="4400" dirty="0" smtClean="0">
                <a:solidFill>
                  <a:srgbClr val="FF0000"/>
                </a:solidFill>
              </a:rPr>
              <a:t>Тема: «Российское государство в первой трети </a:t>
            </a:r>
            <a:r>
              <a:rPr lang="en-US" sz="4400" dirty="0" smtClean="0">
                <a:solidFill>
                  <a:srgbClr val="FF0000"/>
                </a:solidFill>
              </a:rPr>
              <a:t>XVI </a:t>
            </a:r>
            <a:r>
              <a:rPr lang="ru-RU" sz="4400" dirty="0" smtClean="0">
                <a:solidFill>
                  <a:srgbClr val="FF0000"/>
                </a:solidFill>
              </a:rPr>
              <a:t>века»</a:t>
            </a:r>
            <a:br>
              <a:rPr lang="ru-RU" sz="4400" dirty="0" smtClean="0">
                <a:solidFill>
                  <a:srgbClr val="FF0000"/>
                </a:solidFill>
              </a:rPr>
            </a:br>
            <a:r>
              <a:rPr lang="ru-RU" sz="4400" dirty="0" smtClean="0">
                <a:solidFill>
                  <a:srgbClr val="002060"/>
                </a:solidFill>
              </a:rPr>
              <a:t>урок истории в 7 классе</a:t>
            </a:r>
            <a:endParaRPr lang="ru-RU" sz="4400" dirty="0">
              <a:solidFill>
                <a:srgbClr val="002060"/>
              </a:solidFill>
            </a:endParaRPr>
          </a:p>
        </p:txBody>
      </p:sp>
    </p:spTree>
    <p:extLst>
      <p:ext uri="{BB962C8B-B14F-4D97-AF65-F5344CB8AC3E}">
        <p14:creationId xmlns:p14="http://schemas.microsoft.com/office/powerpoint/2010/main" val="2154745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6328" y="880434"/>
            <a:ext cx="8626152" cy="563231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400" b="1" dirty="0"/>
              <a:t>Четыре года с лишком прошло после женитьбы на Елене Глинской, а детей у Василия Ивановича все не было. Он со своей супругой ездил на богомолье по монастырям, раздавал милостыню; во всех церквах русских молились о даровании государю наследника.</a:t>
            </a:r>
          </a:p>
          <a:p>
            <a:endParaRPr lang="ru-RU" sz="2400" b="1" dirty="0"/>
          </a:p>
          <a:p>
            <a:r>
              <a:rPr lang="ru-RU" sz="2400" b="1" dirty="0"/>
              <a:t>Наконец, 25 августа 1530 года, Елена Глинская родила наследника Василия III, которого нарекли при крещении Иоанном. Потом ходила молва, будто при появлении его на свет по всей Русской земле прокатился страшный гром, молния сверкнула и земля содрогнулась...</a:t>
            </a:r>
          </a:p>
          <a:p>
            <a:r>
              <a:rPr lang="ru-RU" sz="2400" b="1" dirty="0" smtClean="0"/>
              <a:t>Один </a:t>
            </a:r>
            <a:r>
              <a:rPr lang="ru-RU" sz="2400" b="1" dirty="0"/>
              <a:t>юродивый предрек Елене Глинской, что у нее родится сын «Тит – широкий ум».</a:t>
            </a:r>
          </a:p>
          <a:p>
            <a:r>
              <a:rPr lang="ru-RU" sz="2400" b="1" dirty="0" smtClean="0"/>
              <a:t>Через </a:t>
            </a:r>
            <a:r>
              <a:rPr lang="ru-RU" sz="2400" b="1" dirty="0"/>
              <a:t>два года родился у Василия III и Елены второй сын – Юрий.</a:t>
            </a:r>
          </a:p>
        </p:txBody>
      </p:sp>
      <p:sp>
        <p:nvSpPr>
          <p:cNvPr id="3" name="TextBox 2"/>
          <p:cNvSpPr txBox="1"/>
          <p:nvPr/>
        </p:nvSpPr>
        <p:spPr>
          <a:xfrm>
            <a:off x="2555776" y="311229"/>
            <a:ext cx="3497099" cy="461665"/>
          </a:xfrm>
          <a:prstGeom prst="rect">
            <a:avLst/>
          </a:prstGeom>
          <a:noFill/>
        </p:spPr>
        <p:txBody>
          <a:bodyPr wrap="square" rtlCol="0">
            <a:spAutoFit/>
          </a:bodyPr>
          <a:lstStyle/>
          <a:p>
            <a:pPr algn="ctr"/>
            <a:r>
              <a:rPr lang="ru-RU" sz="2400" b="1" dirty="0" smtClean="0"/>
              <a:t>Это интересно!</a:t>
            </a:r>
            <a:endParaRPr lang="ru-RU" sz="2400" b="1" dirty="0"/>
          </a:p>
        </p:txBody>
      </p:sp>
    </p:spTree>
    <p:extLst>
      <p:ext uri="{BB962C8B-B14F-4D97-AF65-F5344CB8AC3E}">
        <p14:creationId xmlns:p14="http://schemas.microsoft.com/office/powerpoint/2010/main" val="17563270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352928" cy="163121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lgn="ctr"/>
            <a:r>
              <a:rPr lang="ru-RU" sz="4000" b="1" u="sng" dirty="0" smtClean="0">
                <a:solidFill>
                  <a:prstClr val="black"/>
                </a:solidFill>
              </a:rPr>
              <a:t>2. Завершение объединения </a:t>
            </a:r>
            <a:r>
              <a:rPr lang="ru-RU" sz="4000" b="1" u="sng" dirty="0">
                <a:solidFill>
                  <a:prstClr val="black"/>
                </a:solidFill>
              </a:rPr>
              <a:t>русских земель </a:t>
            </a:r>
            <a:r>
              <a:rPr lang="ru-RU" sz="2800" dirty="0">
                <a:solidFill>
                  <a:prstClr val="black"/>
                </a:solidFill>
              </a:rPr>
              <a:t>(</a:t>
            </a:r>
            <a:r>
              <a:rPr lang="ru-RU" sz="2400" dirty="0" smtClean="0">
                <a:solidFill>
                  <a:prstClr val="black"/>
                </a:solidFill>
              </a:rPr>
              <a:t>Василий</a:t>
            </a:r>
            <a:r>
              <a:rPr lang="ru-RU" sz="2000" dirty="0" smtClean="0">
                <a:solidFill>
                  <a:prstClr val="black"/>
                </a:solidFill>
              </a:rPr>
              <a:t> </a:t>
            </a:r>
            <a:r>
              <a:rPr lang="en-US" sz="2000" dirty="0" smtClean="0">
                <a:solidFill>
                  <a:prstClr val="black"/>
                </a:solidFill>
              </a:rPr>
              <a:t>III </a:t>
            </a:r>
            <a:r>
              <a:rPr lang="ru-RU" sz="2000" dirty="0" smtClean="0">
                <a:solidFill>
                  <a:prstClr val="black"/>
                </a:solidFill>
              </a:rPr>
              <a:t>завершает </a:t>
            </a:r>
            <a:r>
              <a:rPr lang="ru-RU" sz="2000" dirty="0">
                <a:solidFill>
                  <a:prstClr val="black"/>
                </a:solidFill>
              </a:rPr>
              <a:t>начатое отцом </a:t>
            </a:r>
            <a:r>
              <a:rPr lang="ru-RU" sz="2000" dirty="0" smtClean="0">
                <a:solidFill>
                  <a:prstClr val="black"/>
                </a:solidFill>
              </a:rPr>
              <a:t>дело </a:t>
            </a:r>
            <a:r>
              <a:rPr lang="ru-RU" sz="2000" dirty="0">
                <a:solidFill>
                  <a:prstClr val="black"/>
                </a:solidFill>
              </a:rPr>
              <a:t>собирания земель вокруг </a:t>
            </a:r>
            <a:r>
              <a:rPr lang="ru-RU" sz="2000" dirty="0" smtClean="0">
                <a:solidFill>
                  <a:prstClr val="black"/>
                </a:solidFill>
              </a:rPr>
              <a:t>Москвы</a:t>
            </a:r>
            <a:r>
              <a:rPr lang="en-US" sz="2000" dirty="0" smtClean="0">
                <a:solidFill>
                  <a:prstClr val="black"/>
                </a:solidFill>
              </a:rPr>
              <a:t>)</a:t>
            </a:r>
            <a:endParaRPr lang="ru-RU" sz="2000" dirty="0">
              <a:solidFill>
                <a:prstClr val="black"/>
              </a:solidFill>
            </a:endParaRPr>
          </a:p>
        </p:txBody>
      </p:sp>
      <p:sp>
        <p:nvSpPr>
          <p:cNvPr id="4" name="Прямоугольник 3"/>
          <p:cNvSpPr/>
          <p:nvPr/>
        </p:nvSpPr>
        <p:spPr>
          <a:xfrm>
            <a:off x="611560" y="1957278"/>
            <a:ext cx="4062587" cy="369332"/>
          </a:xfrm>
          <a:prstGeom prst="rect">
            <a:avLst/>
          </a:prstGeom>
        </p:spPr>
        <p:txBody>
          <a:bodyPr wrap="none">
            <a:spAutoFit/>
          </a:bodyPr>
          <a:lstStyle/>
          <a:p>
            <a:pPr marL="285750" indent="-285750">
              <a:buFont typeface="Wingdings" pitchFamily="2" charset="2"/>
              <a:buChar char="§"/>
            </a:pPr>
            <a:r>
              <a:rPr lang="ru-RU" dirty="0"/>
              <a:t>Присоединение Пскова Василием </a:t>
            </a:r>
            <a:r>
              <a:rPr lang="en-US" dirty="0"/>
              <a:t>III</a:t>
            </a:r>
            <a:endParaRPr lang="ru-RU" dirty="0"/>
          </a:p>
        </p:txBody>
      </p:sp>
      <p:sp>
        <p:nvSpPr>
          <p:cNvPr id="5" name="Прямоугольник 4"/>
          <p:cNvSpPr/>
          <p:nvPr/>
        </p:nvSpPr>
        <p:spPr>
          <a:xfrm>
            <a:off x="611560" y="2413338"/>
            <a:ext cx="8136904" cy="387798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dirty="0"/>
              <a:t>Самым важным делом Василия Ивановича было уничтожение последних уделов.</a:t>
            </a:r>
          </a:p>
          <a:p>
            <a:r>
              <a:rPr lang="ru-RU" dirty="0" smtClean="0"/>
              <a:t>ПСКОВУ объявили государеву волю:</a:t>
            </a:r>
          </a:p>
          <a:p>
            <a:r>
              <a:rPr lang="ru-RU" sz="2400" b="1" dirty="0" smtClean="0">
                <a:solidFill>
                  <a:schemeClr val="bg1"/>
                </a:solidFill>
              </a:rPr>
              <a:t>– </a:t>
            </a:r>
            <a:r>
              <a:rPr lang="ru-RU" sz="2400" b="1" dirty="0">
                <a:solidFill>
                  <a:schemeClr val="bg1"/>
                </a:solidFill>
              </a:rPr>
              <a:t>Если отчина моя, Псков, хочет прожить по старине, то должна исполнить две мои воли: чтобы у вас веча не было и колокол вечевой был бы снят; быть у вас двум наместникам, а по пригородам наместникам не быть. Если же этих двух волей не исполните, то как государю Бог на сердце положит: много у него силы готовой, и кровопролитие взыщется на тех, кто государевой воли не сотворит. </a:t>
            </a:r>
          </a:p>
        </p:txBody>
      </p:sp>
      <p:sp>
        <p:nvSpPr>
          <p:cNvPr id="6" name="Прямоугольник 5"/>
          <p:cNvSpPr/>
          <p:nvPr/>
        </p:nvSpPr>
        <p:spPr>
          <a:xfrm>
            <a:off x="611560" y="2413337"/>
            <a:ext cx="8136904" cy="38779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bg1"/>
                </a:solidFill>
              </a:rPr>
              <a:t>Скоро и сам великий князь прибыл во Псков с вооруженным отрядом. Здесь на торговой площади встретило его духовенство. Великий князь сошел с коня и пошел к церкви св. Троицы. Отслужили молебен, пропели многолетие государю. Благословляя его, владыка сказал:</a:t>
            </a:r>
          </a:p>
          <a:p>
            <a:pPr algn="ctr"/>
            <a:endParaRPr lang="ru-RU" sz="2400" dirty="0">
              <a:solidFill>
                <a:schemeClr val="bg1"/>
              </a:solidFill>
            </a:endParaRPr>
          </a:p>
          <a:p>
            <a:pPr algn="ctr"/>
            <a:r>
              <a:rPr lang="ru-RU" sz="2400" dirty="0">
                <a:solidFill>
                  <a:schemeClr val="bg1"/>
                </a:solidFill>
              </a:rPr>
              <a:t>– Бог благословляет тебя, государь, – взял ты Псков без брани.</a:t>
            </a:r>
          </a:p>
        </p:txBody>
      </p:sp>
      <p:pic>
        <p:nvPicPr>
          <p:cNvPr id="1843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60032" y="84384"/>
            <a:ext cx="4104456" cy="2726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395536" y="262954"/>
            <a:ext cx="4464496" cy="16289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chemeClr val="bg1"/>
              </a:solidFill>
            </a:endParaRPr>
          </a:p>
          <a:p>
            <a:pPr algn="ctr"/>
            <a:r>
              <a:rPr lang="ru-RU" sz="2400" b="1" dirty="0" smtClean="0">
                <a:solidFill>
                  <a:schemeClr val="bg1"/>
                </a:solidFill>
              </a:rPr>
              <a:t>Троицкий </a:t>
            </a:r>
            <a:r>
              <a:rPr lang="ru-RU" sz="2400" b="1" dirty="0">
                <a:solidFill>
                  <a:schemeClr val="bg1"/>
                </a:solidFill>
              </a:rPr>
              <a:t>собор во Пскове. Перед ним находилась вечевая площадь</a:t>
            </a:r>
          </a:p>
          <a:p>
            <a:pPr algn="ctr"/>
            <a:endParaRPr lang="ru-RU" sz="2400" b="1" dirty="0">
              <a:solidFill>
                <a:schemeClr val="bg1"/>
              </a:solidFill>
            </a:endParaRPr>
          </a:p>
          <a:p>
            <a:pPr algn="ctr"/>
            <a:r>
              <a:rPr lang="ru-RU" sz="2400" b="1" dirty="0">
                <a:solidFill>
                  <a:schemeClr val="bg1"/>
                </a:solidFill>
              </a:rPr>
              <a:t> </a:t>
            </a:r>
          </a:p>
        </p:txBody>
      </p:sp>
    </p:spTree>
    <p:extLst>
      <p:ext uri="{BB962C8B-B14F-4D97-AF65-F5344CB8AC3E}">
        <p14:creationId xmlns:p14="http://schemas.microsoft.com/office/powerpoint/2010/main" val="3491639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8434"/>
                                        </p:tgtEl>
                                        <p:attrNameLst>
                                          <p:attrName>style.visibility</p:attrName>
                                        </p:attrNameLst>
                                      </p:cBhvr>
                                      <p:to>
                                        <p:strVal val="visible"/>
                                      </p:to>
                                    </p:set>
                                    <p:animEffect transition="in" filter="circle(in)">
                                      <p:cBhvr>
                                        <p:cTn id="12" dur="2000"/>
                                        <p:tgtEl>
                                          <p:spTgt spid="1843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395536" y="4653136"/>
            <a:ext cx="8305800" cy="414649"/>
          </a:xfrm>
        </p:spPr>
        <p:txBody>
          <a:bodyPr>
            <a:noAutofit/>
          </a:bodyPr>
          <a:lstStyle/>
          <a:p>
            <a:r>
              <a:rPr lang="ru-RU" sz="2800" dirty="0" smtClean="0">
                <a:solidFill>
                  <a:schemeClr val="tx1"/>
                </a:solidFill>
              </a:rPr>
              <a:t>Вопрос: </a:t>
            </a:r>
          </a:p>
          <a:p>
            <a:pPr algn="ctr"/>
            <a:r>
              <a:rPr lang="ru-RU" sz="2800" dirty="0" smtClean="0">
                <a:solidFill>
                  <a:schemeClr val="tx1"/>
                </a:solidFill>
              </a:rPr>
              <a:t>Как автор повести описывает события, произошедшие 13 января 1510 года?</a:t>
            </a:r>
            <a:endParaRPr lang="ru-RU" sz="2800" dirty="0">
              <a:solidFill>
                <a:schemeClr val="tx1"/>
              </a:solidFill>
            </a:endParaRPr>
          </a:p>
        </p:txBody>
      </p:sp>
      <p:sp>
        <p:nvSpPr>
          <p:cNvPr id="3" name="Заголовок 2"/>
          <p:cNvSpPr>
            <a:spLocks noGrp="1"/>
          </p:cNvSpPr>
          <p:nvPr>
            <p:ph type="title"/>
          </p:nvPr>
        </p:nvSpPr>
        <p:spPr>
          <a:xfrm>
            <a:off x="395536" y="1340768"/>
            <a:ext cx="8305800" cy="1143000"/>
          </a:xfrm>
        </p:spPr>
        <p:txBody>
          <a:bodyPr>
            <a:noAutofit/>
          </a:bodyPr>
          <a:lstStyle/>
          <a:p>
            <a:pPr algn="ctr"/>
            <a:r>
              <a:rPr lang="ru-RU" dirty="0" smtClean="0">
                <a:solidFill>
                  <a:srgbClr val="FF0000"/>
                </a:solidFill>
              </a:rPr>
              <a:t>Работаем с документом:</a:t>
            </a:r>
            <a:br>
              <a:rPr lang="ru-RU" dirty="0" smtClean="0">
                <a:solidFill>
                  <a:srgbClr val="FF0000"/>
                </a:solidFill>
              </a:rPr>
            </a:br>
            <a:r>
              <a:rPr lang="ru-RU" dirty="0" smtClean="0">
                <a:solidFill>
                  <a:srgbClr val="FF0000"/>
                </a:solidFill>
              </a:rPr>
              <a:t>Из «Повести о взятии Пскова»</a:t>
            </a:r>
            <a:br>
              <a:rPr lang="ru-RU" dirty="0" smtClean="0">
                <a:solidFill>
                  <a:srgbClr val="FF0000"/>
                </a:solidFill>
              </a:rPr>
            </a:br>
            <a:r>
              <a:rPr lang="ru-RU" dirty="0" smtClean="0">
                <a:solidFill>
                  <a:srgbClr val="FF0000"/>
                </a:solidFill>
              </a:rPr>
              <a:t>(читаем документ на стр. 33)</a:t>
            </a:r>
            <a:endParaRPr lang="ru-RU" dirty="0">
              <a:solidFill>
                <a:srgbClr val="FF0000"/>
              </a:solidFill>
            </a:endParaRPr>
          </a:p>
        </p:txBody>
      </p:sp>
    </p:spTree>
    <p:extLst>
      <p:ext uri="{BB962C8B-B14F-4D97-AF65-F5344CB8AC3E}">
        <p14:creationId xmlns:p14="http://schemas.microsoft.com/office/powerpoint/2010/main" val="42240915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27584" y="320837"/>
            <a:ext cx="3875228" cy="461665"/>
          </a:xfrm>
          <a:prstGeom prst="rect">
            <a:avLst/>
          </a:prstGeom>
        </p:spPr>
        <p:txBody>
          <a:bodyPr wrap="none">
            <a:spAutoFit/>
          </a:bodyPr>
          <a:lstStyle/>
          <a:p>
            <a:pPr marL="342900" indent="-342900">
              <a:buFont typeface="Wingdings" pitchFamily="2" charset="2"/>
              <a:buChar char="§"/>
            </a:pPr>
            <a:r>
              <a:rPr lang="ru-RU" sz="2400" b="1" dirty="0"/>
              <a:t>Взятие Смоленска в 1514</a:t>
            </a:r>
          </a:p>
        </p:txBody>
      </p:sp>
      <p:sp>
        <p:nvSpPr>
          <p:cNvPr id="4" name="Прямоугольник 3"/>
          <p:cNvSpPr/>
          <p:nvPr/>
        </p:nvSpPr>
        <p:spPr>
          <a:xfrm>
            <a:off x="522193" y="1412774"/>
            <a:ext cx="8064896" cy="440120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000" b="1" dirty="0"/>
              <a:t>Василию Ивановичу очень хотелось взять Смоленск. Два раза он подступал к этому городу; наконец в 1514 г., 30 июля, город сдался.</a:t>
            </a:r>
          </a:p>
          <a:p>
            <a:r>
              <a:rPr lang="ru-RU" sz="2000" b="1" dirty="0" smtClean="0"/>
              <a:t>По </a:t>
            </a:r>
            <a:r>
              <a:rPr lang="ru-RU" sz="2000" b="1" dirty="0"/>
              <a:t>рассказам летописца, многочисленная московская рать имела при себе «наряд» (артиллерию) и воинов, вооруженных «пищалями». 29 июля русское войско приступило к Смоленску. Опытный пушкарь-иноземец распоряжался «нарядом». Меткими выстрелами ему удалось сбить на городской стене пушку и нанести большой вред защитникам; особенно много народу побил он, стреляя мелкими ядрами (картечью). Увидели защитники Смоленска, что им на этот раз не устоять, и, чтобы не погибнуть понапрасну, запросили мира. Смоленский владыка вышел из города и челом бил великому князю – просил его повременить до следующего дня, прекратить пальбу и дать смолянам подумать о сдаче; но Василий Иванович не дал им сроку, приказал, напротив, бить по городу из всех пушек.</a:t>
            </a:r>
          </a:p>
        </p:txBody>
      </p:sp>
      <p:sp>
        <p:nvSpPr>
          <p:cNvPr id="5" name="Прямоугольник 4"/>
          <p:cNvSpPr/>
          <p:nvPr/>
        </p:nvSpPr>
        <p:spPr>
          <a:xfrm>
            <a:off x="522193" y="1412775"/>
            <a:ext cx="8064896" cy="44012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a:solidFill>
                  <a:schemeClr val="bg1"/>
                </a:solidFill>
              </a:rPr>
              <a:t>Сильно рад был Василий Иванович взятию Смоленска. 1 августа с большим торжеством вступил он в город и был встречен народом. После молебна и многолетия в соборе владыка сказал ему:</a:t>
            </a:r>
          </a:p>
          <a:p>
            <a:pPr algn="ctr"/>
            <a:endParaRPr lang="ru-RU" sz="2000" b="1" dirty="0">
              <a:solidFill>
                <a:schemeClr val="bg1"/>
              </a:solidFill>
            </a:endParaRPr>
          </a:p>
          <a:p>
            <a:pPr algn="ctr"/>
            <a:r>
              <a:rPr lang="ru-RU" sz="2000" b="1" dirty="0">
                <a:solidFill>
                  <a:schemeClr val="bg1"/>
                </a:solidFill>
              </a:rPr>
              <a:t>– </a:t>
            </a:r>
            <a:r>
              <a:rPr lang="ru-RU" sz="2000" b="1" dirty="0" err="1">
                <a:solidFill>
                  <a:schemeClr val="bg1"/>
                </a:solidFill>
              </a:rPr>
              <a:t>Божиею</a:t>
            </a:r>
            <a:r>
              <a:rPr lang="ru-RU" sz="2000" b="1" dirty="0">
                <a:solidFill>
                  <a:schemeClr val="bg1"/>
                </a:solidFill>
              </a:rPr>
              <a:t> милостию </a:t>
            </a:r>
            <a:r>
              <a:rPr lang="ru-RU" sz="2000" b="1" dirty="0" smtClean="0">
                <a:solidFill>
                  <a:schemeClr val="bg1"/>
                </a:solidFill>
              </a:rPr>
              <a:t>радуйся </a:t>
            </a:r>
            <a:r>
              <a:rPr lang="ru-RU" sz="2000" b="1" dirty="0">
                <a:solidFill>
                  <a:schemeClr val="bg1"/>
                </a:solidFill>
              </a:rPr>
              <a:t>и здравствуй, православный царь Василий, великий князь, всея Руси самодержец, на своей отчине, в городе Смоленске, на многие лета!</a:t>
            </a:r>
          </a:p>
          <a:p>
            <a:pPr algn="ctr"/>
            <a:endParaRPr lang="ru-RU" sz="2000" b="1" dirty="0">
              <a:solidFill>
                <a:schemeClr val="bg1"/>
              </a:solidFill>
            </a:endParaRPr>
          </a:p>
          <a:p>
            <a:pPr algn="ctr"/>
            <a:r>
              <a:rPr lang="ru-RU" sz="2000" b="1" dirty="0">
                <a:solidFill>
                  <a:schemeClr val="bg1"/>
                </a:solidFill>
              </a:rPr>
              <a:t>Василий Иванович велел предложить всем жителям Смоленска, чтобы они, если хотят, служили бы ему, а если не хотят, то им воля – идти к королю. Многие остались на московской службе. Наместником в Смоленске назначен был князь Василий Васильевич Шуйский.</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9014" y="859906"/>
            <a:ext cx="8064896" cy="5211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490344" y="6093296"/>
            <a:ext cx="8424936" cy="646331"/>
          </a:xfrm>
          <a:prstGeom prst="rect">
            <a:avLst/>
          </a:prstGeom>
        </p:spPr>
        <p:txBody>
          <a:bodyPr wrap="square">
            <a:spAutoFit/>
          </a:bodyPr>
          <a:lstStyle/>
          <a:p>
            <a:pPr algn="ctr"/>
            <a:r>
              <a:rPr lang="ru-RU" b="1" dirty="0" smtClean="0"/>
              <a:t>Взятие </a:t>
            </a:r>
            <a:r>
              <a:rPr lang="ru-RU" b="1" dirty="0"/>
              <a:t>Смоленска русским войском под командованием Василия III </a:t>
            </a:r>
            <a:endParaRPr lang="ru-RU" b="1" dirty="0" smtClean="0"/>
          </a:p>
          <a:p>
            <a:pPr algn="ctr"/>
            <a:r>
              <a:rPr lang="ru-RU" b="1" dirty="0" smtClean="0"/>
              <a:t>29 </a:t>
            </a:r>
            <a:r>
              <a:rPr lang="ru-RU" b="1" dirty="0"/>
              <a:t>июля—1 августа 1514 года во время русско-литовской  </a:t>
            </a:r>
            <a:r>
              <a:rPr lang="ru-RU" b="1" dirty="0" smtClean="0"/>
              <a:t>войны</a:t>
            </a:r>
            <a:endParaRPr lang="ru-RU" b="1" dirty="0"/>
          </a:p>
        </p:txBody>
      </p:sp>
    </p:spTree>
    <p:extLst>
      <p:ext uri="{BB962C8B-B14F-4D97-AF65-F5344CB8AC3E}">
        <p14:creationId xmlns:p14="http://schemas.microsoft.com/office/powerpoint/2010/main" val="1081727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9458"/>
                                        </p:tgtEl>
                                        <p:attrNameLst>
                                          <p:attrName>style.visibility</p:attrName>
                                        </p:attrNameLst>
                                      </p:cBhvr>
                                      <p:to>
                                        <p:strVal val="visible"/>
                                      </p:to>
                                    </p:set>
                                    <p:animEffect transition="in" filter="circle(in)">
                                      <p:cBhvr>
                                        <p:cTn id="12" dur="2000"/>
                                        <p:tgtEl>
                                          <p:spTgt spid="1945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548680"/>
            <a:ext cx="7272808" cy="400110"/>
          </a:xfrm>
          <a:prstGeom prst="rect">
            <a:avLst/>
          </a:prstGeom>
        </p:spPr>
        <p:txBody>
          <a:bodyPr wrap="square">
            <a:spAutoFit/>
          </a:bodyPr>
          <a:lstStyle/>
          <a:p>
            <a:pPr marL="285750" indent="-285750">
              <a:buFont typeface="Wingdings" pitchFamily="2" charset="2"/>
              <a:buChar char="§"/>
            </a:pPr>
            <a:r>
              <a:rPr lang="ru-RU" sz="2000" b="1" dirty="0"/>
              <a:t>Присоединение Рязани  и Северской </a:t>
            </a:r>
            <a:r>
              <a:rPr lang="ru-RU" sz="2000" b="1" dirty="0" smtClean="0"/>
              <a:t>земли к </a:t>
            </a:r>
            <a:r>
              <a:rPr lang="ru-RU" sz="2000" b="1" dirty="0"/>
              <a:t>Москве</a:t>
            </a:r>
          </a:p>
        </p:txBody>
      </p:sp>
      <p:sp>
        <p:nvSpPr>
          <p:cNvPr id="4" name="Прямоугольник 3"/>
          <p:cNvSpPr/>
          <p:nvPr/>
        </p:nvSpPr>
        <p:spPr>
          <a:xfrm>
            <a:off x="179512" y="1225689"/>
            <a:ext cx="5040560" cy="470898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000" dirty="0"/>
              <a:t>Несколько лет спустя Василий III завладел Рязанью. Он и раньше тут распоряжался, как в своей земле, и здешний князь на деле был только московским наместником. Молодому рязанскому князю Ивану Ивановичу хотелось полной </a:t>
            </a:r>
            <a:r>
              <a:rPr lang="ru-RU" sz="2000" dirty="0" smtClean="0"/>
              <a:t>независимости</a:t>
            </a:r>
            <a:r>
              <a:rPr lang="ru-RU" sz="2000" dirty="0"/>
              <a:t>; завел он сношения с крымским ханом – думал с его помощью отделаться от Москвы. Об этом вовремя проведал Василий Иванович. Он подкупил самых близких людей и советников рязанского князя, зазвал его к себе в Москву, посадил его под стражу, а его мать заключил в монастырь. Рязанская область была присоединена к Москве (1517 г.)</a:t>
            </a:r>
          </a:p>
        </p:txBody>
      </p:sp>
      <p:pic>
        <p:nvPicPr>
          <p:cNvPr id="20482" name="Picture 2" descr="ÐÑÐµÐ¼Ð»Ñ Ð² Ð ÑÐ·Ð°Ð½Ð¸"/>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28880" y="845726"/>
            <a:ext cx="3635608" cy="21709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796136" y="3173976"/>
            <a:ext cx="2272963" cy="369332"/>
          </a:xfrm>
          <a:prstGeom prst="rect">
            <a:avLst/>
          </a:prstGeom>
          <a:noFill/>
        </p:spPr>
        <p:txBody>
          <a:bodyPr wrap="square" rtlCol="0">
            <a:spAutoFit/>
          </a:bodyPr>
          <a:lstStyle/>
          <a:p>
            <a:r>
              <a:rPr lang="ru-RU" b="1" dirty="0" smtClean="0"/>
              <a:t>Рязанский Кремль</a:t>
            </a:r>
            <a:endParaRPr lang="ru-RU" b="1" dirty="0"/>
          </a:p>
        </p:txBody>
      </p:sp>
      <p:sp>
        <p:nvSpPr>
          <p:cNvPr id="6" name="Прямоугольник 5"/>
          <p:cNvSpPr/>
          <p:nvPr/>
        </p:nvSpPr>
        <p:spPr>
          <a:xfrm>
            <a:off x="5400664" y="3753047"/>
            <a:ext cx="3492039" cy="2308324"/>
          </a:xfrm>
          <a:prstGeom prst="rect">
            <a:avLst/>
          </a:prstGeom>
        </p:spPr>
        <p:txBody>
          <a:bodyPr wrap="square">
            <a:spAutoFit/>
          </a:bodyPr>
          <a:lstStyle/>
          <a:p>
            <a:r>
              <a:rPr lang="ru-RU" b="1" dirty="0"/>
              <a:t>Вслед за Рязанью к Москве была присоединена и северская </a:t>
            </a:r>
            <a:r>
              <a:rPr lang="ru-RU" b="1" dirty="0" smtClean="0"/>
              <a:t>земля (1523 год).</a:t>
            </a:r>
          </a:p>
          <a:p>
            <a:endParaRPr lang="ru-RU" b="1" dirty="0" smtClean="0"/>
          </a:p>
          <a:p>
            <a:r>
              <a:rPr lang="ru-RU" b="1" dirty="0" smtClean="0"/>
              <a:t>Не </a:t>
            </a:r>
            <a:r>
              <a:rPr lang="ru-RU" b="1" dirty="0"/>
              <a:t>стало больше уделов в восточной Русской земле: всю ее забрали под свою сильную руку московские государи.</a:t>
            </a:r>
          </a:p>
        </p:txBody>
      </p:sp>
      <p:pic>
        <p:nvPicPr>
          <p:cNvPr id="20483"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1225689"/>
            <a:ext cx="504056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05501" y="6061371"/>
            <a:ext cx="5040560" cy="523220"/>
          </a:xfrm>
          <a:prstGeom prst="rect">
            <a:avLst/>
          </a:prstGeom>
          <a:noFill/>
        </p:spPr>
        <p:txBody>
          <a:bodyPr wrap="square" rtlCol="0">
            <a:spAutoFit/>
          </a:bodyPr>
          <a:lstStyle/>
          <a:p>
            <a:pPr algn="ctr"/>
            <a:r>
              <a:rPr lang="ru-RU" sz="2800" b="1" dirty="0" smtClean="0"/>
              <a:t>Работаем с картой</a:t>
            </a:r>
            <a:endParaRPr lang="ru-RU" sz="2800" b="1" dirty="0"/>
          </a:p>
        </p:txBody>
      </p:sp>
    </p:spTree>
    <p:extLst>
      <p:ext uri="{BB962C8B-B14F-4D97-AF65-F5344CB8AC3E}">
        <p14:creationId xmlns:p14="http://schemas.microsoft.com/office/powerpoint/2010/main" val="330281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circle(in)">
                                      <p:cBhvr>
                                        <p:cTn id="7" dur="2000"/>
                                        <p:tgtEl>
                                          <p:spTgt spid="2048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7332713" cy="707886"/>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lvl="0" algn="ctr"/>
            <a:r>
              <a:rPr lang="ru-RU" sz="4000" b="1" u="sng" dirty="0">
                <a:solidFill>
                  <a:prstClr val="black"/>
                </a:solidFill>
              </a:rPr>
              <a:t> </a:t>
            </a:r>
            <a:r>
              <a:rPr lang="ru-RU" sz="4000" b="1" u="sng" dirty="0" smtClean="0">
                <a:solidFill>
                  <a:prstClr val="black"/>
                </a:solidFill>
              </a:rPr>
              <a:t>3. Как управлялось государство</a:t>
            </a:r>
            <a:endParaRPr lang="ru-RU" sz="4000" b="1" u="sng" dirty="0">
              <a:solidFill>
                <a:prstClr val="black"/>
              </a:solidFill>
            </a:endParaRPr>
          </a:p>
        </p:txBody>
      </p:sp>
      <p:pic>
        <p:nvPicPr>
          <p:cNvPr id="21506" name="Picture 2" descr="ÐÐ°ÑÑÐ¸Ð½ÐºÐ¸ Ð¿Ð¾ Ð·Ð°Ð¿ÑÐ¾ÑÑ ÐºÐ°ÑÑÐ¸Ð½ÐºÐ¸ ÑÑÐµÐ¼Ð° ÑÐ¿ÑÐ°Ð²Ð»ÐµÐ½Ð¸Ñ Ð³Ð¾ÑÑÐ´Ð°ÑÑÑÐ²Ð¾Ð¼ Ð² Ð Ð¾ÑÑÐ¸Ð¸ Ð¿ÑÐ¸ ÐÐ°ÑÐ¸Ð»Ð¸Ð¸ II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536" y="1052736"/>
            <a:ext cx="8280920" cy="5400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846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361614"/>
            <a:ext cx="8208912" cy="1200329"/>
          </a:xfrm>
          <a:prstGeom prst="rect">
            <a:avLst/>
          </a:prstGeom>
          <a:noFill/>
        </p:spPr>
        <p:txBody>
          <a:bodyPr wrap="square" rtlCol="0">
            <a:spAutoFit/>
          </a:bodyPr>
          <a:lstStyle/>
          <a:p>
            <a:pPr algn="ctr"/>
            <a:r>
              <a:rPr lang="ru-RU" sz="2400" b="1" dirty="0" smtClean="0"/>
              <a:t>Запоминаем новые слова</a:t>
            </a:r>
          </a:p>
          <a:p>
            <a:pPr algn="ctr"/>
            <a:r>
              <a:rPr lang="ru-RU" sz="2400" b="1" dirty="0" smtClean="0"/>
              <a:t>(работа со словарём стр. 34)</a:t>
            </a:r>
          </a:p>
          <a:p>
            <a:pPr algn="ctr"/>
            <a:endParaRPr lang="ru-RU" sz="2400" b="1" dirty="0" smtClean="0"/>
          </a:p>
        </p:txBody>
      </p:sp>
      <p:sp>
        <p:nvSpPr>
          <p:cNvPr id="3" name="TextBox 2"/>
          <p:cNvSpPr txBox="1"/>
          <p:nvPr/>
        </p:nvSpPr>
        <p:spPr>
          <a:xfrm>
            <a:off x="467544" y="1700808"/>
            <a:ext cx="7920880" cy="467820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342900" indent="-342900" algn="ctr">
              <a:buAutoNum type="arabicPeriod"/>
            </a:pPr>
            <a:r>
              <a:rPr lang="ru-RU" sz="2800" b="1" dirty="0" smtClean="0"/>
              <a:t>Боярская дума </a:t>
            </a:r>
          </a:p>
          <a:p>
            <a:pPr marL="342900" indent="-342900" algn="ctr">
              <a:buAutoNum type="arabicPeriod"/>
            </a:pPr>
            <a:r>
              <a:rPr lang="ru-RU" sz="2800" b="1" dirty="0" smtClean="0"/>
              <a:t>Волость</a:t>
            </a:r>
          </a:p>
          <a:p>
            <a:pPr marL="342900" indent="-342900" algn="ctr">
              <a:buAutoNum type="arabicPeriod"/>
            </a:pPr>
            <a:r>
              <a:rPr lang="ru-RU" sz="2800" b="1" dirty="0" smtClean="0"/>
              <a:t>Дворяне</a:t>
            </a:r>
          </a:p>
          <a:p>
            <a:pPr marL="342900" indent="-342900" algn="ctr">
              <a:buAutoNum type="arabicPeriod"/>
            </a:pPr>
            <a:r>
              <a:rPr lang="ru-RU" sz="2800" b="1" dirty="0" smtClean="0"/>
              <a:t>«Дети боярские»</a:t>
            </a:r>
          </a:p>
          <a:p>
            <a:pPr marL="342900" indent="-342900" algn="ctr">
              <a:buAutoNum type="arabicPeriod"/>
            </a:pPr>
            <a:r>
              <a:rPr lang="ru-RU" sz="2800" b="1" dirty="0" smtClean="0"/>
              <a:t>Кормление</a:t>
            </a:r>
          </a:p>
          <a:p>
            <a:pPr marL="342900" indent="-342900" algn="ctr">
              <a:buAutoNum type="arabicPeriod"/>
            </a:pPr>
            <a:r>
              <a:rPr lang="ru-RU" sz="2800" b="1" dirty="0" smtClean="0"/>
              <a:t>Наместник</a:t>
            </a:r>
          </a:p>
          <a:p>
            <a:pPr marL="342900" indent="-342900" algn="ctr">
              <a:buAutoNum type="arabicPeriod"/>
            </a:pPr>
            <a:r>
              <a:rPr lang="ru-RU" sz="2800" b="1" dirty="0" smtClean="0"/>
              <a:t>Приказы</a:t>
            </a:r>
          </a:p>
          <a:p>
            <a:pPr marL="342900" indent="-342900" algn="ctr">
              <a:buAutoNum type="arabicPeriod"/>
            </a:pPr>
            <a:r>
              <a:rPr lang="ru-RU" sz="2800" b="1" dirty="0" smtClean="0"/>
              <a:t>Стан</a:t>
            </a:r>
          </a:p>
          <a:p>
            <a:pPr marL="342900" indent="-342900" algn="ctr">
              <a:buAutoNum type="arabicPeriod"/>
            </a:pPr>
            <a:r>
              <a:rPr lang="ru-RU" sz="2800" b="1" dirty="0" smtClean="0"/>
              <a:t>Уезд</a:t>
            </a:r>
          </a:p>
          <a:p>
            <a:pPr marL="342900" indent="-342900" algn="ctr">
              <a:buAutoNum type="arabicPeriod"/>
            </a:pPr>
            <a:r>
              <a:rPr lang="ru-RU" sz="2800" b="1" dirty="0" smtClean="0"/>
              <a:t>Поместье</a:t>
            </a:r>
          </a:p>
          <a:p>
            <a:pPr marL="342900" indent="-342900" algn="ctr">
              <a:buAutoNum type="arabicPeriod"/>
            </a:pPr>
            <a:endParaRPr lang="ru-RU" dirty="0"/>
          </a:p>
        </p:txBody>
      </p:sp>
    </p:spTree>
    <p:extLst>
      <p:ext uri="{BB962C8B-B14F-4D97-AF65-F5344CB8AC3E}">
        <p14:creationId xmlns:p14="http://schemas.microsoft.com/office/powerpoint/2010/main" val="5448463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782462" y="548680"/>
            <a:ext cx="7632973" cy="5201424"/>
          </a:xfrm>
          <a:prstGeom prst="rect">
            <a:avLst/>
          </a:prstGeom>
          <a:ln/>
        </p:spPr>
        <p:style>
          <a:lnRef idx="1">
            <a:schemeClr val="accent1"/>
          </a:lnRef>
          <a:fillRef idx="2">
            <a:schemeClr val="accent1"/>
          </a:fillRef>
          <a:effectRef idx="1">
            <a:schemeClr val="accent1"/>
          </a:effectRef>
          <a:fontRef idx="minor">
            <a:schemeClr val="dk1"/>
          </a:fontRef>
        </p:style>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ru-RU" sz="3200" b="1" i="1" u="none" strike="noStrike" kern="0" cap="none" spc="0" normalizeH="0" baseline="0" noProof="0" dirty="0" smtClean="0">
                <a:ln>
                  <a:noFill/>
                </a:ln>
                <a:solidFill>
                  <a:srgbClr val="C00000"/>
                </a:solidFill>
                <a:effectLst/>
                <a:uLnTx/>
                <a:uFillTx/>
              </a:rPr>
              <a:t>Запоминаем новые слова</a:t>
            </a:r>
          </a:p>
          <a:p>
            <a:pPr marL="0" marR="0" lvl="0" indent="0" algn="just" defTabSz="914400" eaLnBrk="1" fontAlgn="base" latinLnBrk="0" hangingPunct="1">
              <a:lnSpc>
                <a:spcPct val="100000"/>
              </a:lnSpc>
              <a:spcBef>
                <a:spcPct val="0"/>
              </a:spcBef>
              <a:spcAft>
                <a:spcPct val="0"/>
              </a:spcAft>
              <a:buClrTx/>
              <a:buSzTx/>
              <a:buFontTx/>
              <a:buNone/>
              <a:tabLst/>
              <a:defRPr/>
            </a:pPr>
            <a:r>
              <a:rPr kumimoji="0" lang="ru-RU" sz="2000" b="1" i="0" u="none" strike="noStrike" kern="0" cap="none" spc="0" normalizeH="0" baseline="0" noProof="0" dirty="0" smtClean="0">
                <a:ln>
                  <a:noFill/>
                </a:ln>
                <a:solidFill>
                  <a:prstClr val="black"/>
                </a:solidFill>
                <a:effectLst/>
                <a:uLnTx/>
                <a:uFillTx/>
              </a:rPr>
              <a:t>Боярская дума </a:t>
            </a:r>
            <a:r>
              <a:rPr kumimoji="0" lang="ru-RU" sz="2000" b="0" i="0" u="none" strike="noStrike" kern="0" cap="none" spc="0" normalizeH="0" baseline="0" noProof="0" dirty="0" smtClean="0">
                <a:ln>
                  <a:noFill/>
                </a:ln>
                <a:solidFill>
                  <a:prstClr val="black"/>
                </a:solidFill>
                <a:effectLst/>
                <a:uLnTx/>
                <a:uFillTx/>
              </a:rPr>
              <a:t>— высший совещательный орган при государе, в который входили ≪думные чины≫ — бояре, окольничие, думные дворяне.</a:t>
            </a:r>
          </a:p>
          <a:p>
            <a:pPr marL="0" marR="0" lvl="0" indent="0" algn="just" defTabSz="914400" eaLnBrk="1" fontAlgn="base" latinLnBrk="0" hangingPunct="1">
              <a:lnSpc>
                <a:spcPct val="100000"/>
              </a:lnSpc>
              <a:spcBef>
                <a:spcPct val="0"/>
              </a:spcBef>
              <a:spcAft>
                <a:spcPct val="0"/>
              </a:spcAft>
              <a:buClrTx/>
              <a:buSzTx/>
              <a:buFontTx/>
              <a:buNone/>
              <a:tabLst/>
              <a:defRPr/>
            </a:pPr>
            <a:r>
              <a:rPr kumimoji="0" lang="ru-RU" sz="2000" b="1" i="0" u="none" strike="noStrike" kern="0" cap="none" spc="0" normalizeH="0" baseline="0" noProof="0" dirty="0" smtClean="0">
                <a:ln>
                  <a:noFill/>
                </a:ln>
                <a:solidFill>
                  <a:prstClr val="black"/>
                </a:solidFill>
                <a:effectLst/>
                <a:uLnTx/>
                <a:uFillTx/>
              </a:rPr>
              <a:t>Волость </a:t>
            </a:r>
            <a:r>
              <a:rPr kumimoji="0" lang="ru-RU" sz="2000" b="0" i="0" u="none" strike="noStrike" kern="0" cap="none" spc="0" normalizeH="0" baseline="0" noProof="0" dirty="0" smtClean="0">
                <a:ln>
                  <a:noFill/>
                </a:ln>
                <a:solidFill>
                  <a:prstClr val="black"/>
                </a:solidFill>
                <a:effectLst/>
                <a:uLnTx/>
                <a:uFillTx/>
              </a:rPr>
              <a:t>— низшая административно-территориальная единица в России.</a:t>
            </a:r>
          </a:p>
          <a:p>
            <a:pPr marL="0" marR="0" lvl="0" indent="0" algn="just" defTabSz="914400" eaLnBrk="1" fontAlgn="base" latinLnBrk="0" hangingPunct="1">
              <a:lnSpc>
                <a:spcPct val="100000"/>
              </a:lnSpc>
              <a:spcBef>
                <a:spcPct val="0"/>
              </a:spcBef>
              <a:spcAft>
                <a:spcPct val="0"/>
              </a:spcAft>
              <a:buClrTx/>
              <a:buSzTx/>
              <a:buFontTx/>
              <a:buNone/>
              <a:tabLst/>
              <a:defRPr/>
            </a:pPr>
            <a:r>
              <a:rPr kumimoji="0" lang="ru-RU" sz="2000" b="1" i="0" u="none" strike="noStrike" kern="0" cap="none" spc="0" normalizeH="0" baseline="0" noProof="0" dirty="0" smtClean="0">
                <a:ln>
                  <a:noFill/>
                </a:ln>
                <a:solidFill>
                  <a:prstClr val="black"/>
                </a:solidFill>
                <a:effectLst/>
                <a:uLnTx/>
                <a:uFillTx/>
              </a:rPr>
              <a:t>Государев двор </a:t>
            </a:r>
            <a:r>
              <a:rPr kumimoji="0" lang="ru-RU" sz="2000" b="0" i="0" u="none" strike="noStrike" kern="0" cap="none" spc="0" normalizeH="0" baseline="0" noProof="0" dirty="0" smtClean="0">
                <a:ln>
                  <a:noFill/>
                </a:ln>
                <a:solidFill>
                  <a:prstClr val="black"/>
                </a:solidFill>
                <a:effectLst/>
                <a:uLnTx/>
                <a:uFillTx/>
              </a:rPr>
              <a:t>— институт социальной организации землевладельцев в России. Возник в конце XII в. на базе княжеской дружины.</a:t>
            </a:r>
          </a:p>
          <a:p>
            <a:pPr marL="0" marR="0" lvl="0" indent="0" algn="just" defTabSz="914400" eaLnBrk="1" fontAlgn="base" latinLnBrk="0" hangingPunct="1">
              <a:lnSpc>
                <a:spcPct val="100000"/>
              </a:lnSpc>
              <a:spcBef>
                <a:spcPct val="0"/>
              </a:spcBef>
              <a:spcAft>
                <a:spcPct val="0"/>
              </a:spcAft>
              <a:buClrTx/>
              <a:buSzTx/>
              <a:buFontTx/>
              <a:buNone/>
              <a:tabLst/>
              <a:defRPr/>
            </a:pPr>
            <a:r>
              <a:rPr kumimoji="0" lang="ru-RU" sz="2000" b="1" i="0" u="none" strike="noStrike" kern="0" cap="none" spc="0" normalizeH="0" baseline="0" noProof="0" dirty="0" smtClean="0">
                <a:ln>
                  <a:noFill/>
                </a:ln>
                <a:solidFill>
                  <a:prstClr val="black"/>
                </a:solidFill>
                <a:effectLst/>
                <a:uLnTx/>
                <a:uFillTx/>
              </a:rPr>
              <a:t>Дворяне </a:t>
            </a:r>
            <a:r>
              <a:rPr kumimoji="0" lang="ru-RU" sz="2000" b="0" i="0" u="none" strike="noStrike" kern="0" cap="none" spc="0" normalizeH="0" baseline="0" noProof="0" dirty="0" smtClean="0">
                <a:ln>
                  <a:noFill/>
                </a:ln>
                <a:solidFill>
                  <a:prstClr val="black"/>
                </a:solidFill>
                <a:effectLst/>
                <a:uLnTx/>
                <a:uFillTx/>
              </a:rPr>
              <a:t>— в удельный период — служилые люди князя и бояр, заменившие дружинников; в условиях единого Российского государства — привилегированное служилое сословие, получавшее на период службы поместье от государя.</a:t>
            </a:r>
          </a:p>
          <a:p>
            <a:pPr marL="0" marR="0" lvl="0" indent="0" algn="just" defTabSz="914400" eaLnBrk="1" fontAlgn="base" latinLnBrk="0" hangingPunct="1">
              <a:lnSpc>
                <a:spcPct val="100000"/>
              </a:lnSpc>
              <a:spcBef>
                <a:spcPct val="0"/>
              </a:spcBef>
              <a:spcAft>
                <a:spcPct val="0"/>
              </a:spcAft>
              <a:buClrTx/>
              <a:buSzTx/>
              <a:buFontTx/>
              <a:buNone/>
              <a:tabLst/>
              <a:defRPr/>
            </a:pPr>
            <a:r>
              <a:rPr kumimoji="0" lang="ru-RU" sz="2000" b="1" i="0" u="none" strike="noStrike" kern="0" cap="none" spc="0" normalizeH="0" baseline="0" noProof="0" dirty="0" smtClean="0">
                <a:ln>
                  <a:noFill/>
                </a:ln>
                <a:solidFill>
                  <a:prstClr val="black"/>
                </a:solidFill>
                <a:effectLst/>
                <a:uLnTx/>
                <a:uFillTx/>
              </a:rPr>
              <a:t>≪Дети боярские≫ </a:t>
            </a:r>
            <a:r>
              <a:rPr kumimoji="0" lang="ru-RU" sz="2000" b="0" i="0" u="none" strike="noStrike" kern="0" cap="none" spc="0" normalizeH="0" baseline="0" noProof="0" dirty="0" smtClean="0">
                <a:ln>
                  <a:noFill/>
                </a:ln>
                <a:solidFill>
                  <a:prstClr val="black"/>
                </a:solidFill>
                <a:effectLst/>
                <a:uLnTx/>
                <a:uFillTx/>
              </a:rPr>
              <a:t>— провинциальные дворяне, нёсшие обязательную службу и получавшие за неё поместья от великого князя.</a:t>
            </a:r>
          </a:p>
        </p:txBody>
      </p:sp>
    </p:spTree>
    <p:extLst>
      <p:ext uri="{BB962C8B-B14F-4D97-AF65-F5344CB8AC3E}">
        <p14:creationId xmlns:p14="http://schemas.microsoft.com/office/powerpoint/2010/main" val="668596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1001954" y="1124744"/>
            <a:ext cx="7072513" cy="5016758"/>
          </a:xfrm>
          <a:prstGeom prst="rect">
            <a:avLst/>
          </a:prstGeom>
          <a:ln/>
        </p:spPr>
        <p:style>
          <a:lnRef idx="1">
            <a:schemeClr val="accent1"/>
          </a:lnRef>
          <a:fillRef idx="2">
            <a:schemeClr val="accent1"/>
          </a:fillRef>
          <a:effectRef idx="1">
            <a:schemeClr val="accent1"/>
          </a:effectRef>
          <a:fontRef idx="minor">
            <a:schemeClr val="dk1"/>
          </a:fontRef>
        </p:style>
        <p:txBody>
          <a:bodyPr wrap="square">
            <a:spAutoFit/>
          </a:bodyPr>
          <a:lstStyle/>
          <a:p>
            <a:pPr marL="0" marR="0" lvl="0" indent="0" algn="just" defTabSz="914400" eaLnBrk="1" fontAlgn="base" latinLnBrk="0" hangingPunct="1">
              <a:lnSpc>
                <a:spcPct val="100000"/>
              </a:lnSpc>
              <a:spcBef>
                <a:spcPct val="0"/>
              </a:spcBef>
              <a:spcAft>
                <a:spcPct val="0"/>
              </a:spcAft>
              <a:buClrTx/>
              <a:buSzTx/>
              <a:buFontTx/>
              <a:buNone/>
              <a:tabLst/>
              <a:defRPr/>
            </a:pPr>
            <a:r>
              <a:rPr kumimoji="0" lang="ru-RU" sz="2000" b="1" i="0" u="none" strike="noStrike" kern="0" cap="none" spc="0" normalizeH="0" baseline="0" noProof="0" dirty="0" smtClean="0">
                <a:ln>
                  <a:noFill/>
                </a:ln>
                <a:solidFill>
                  <a:prstClr val="black"/>
                </a:solidFill>
                <a:effectLst/>
                <a:uLnTx/>
                <a:uFillTx/>
              </a:rPr>
              <a:t>Кормление </a:t>
            </a:r>
            <a:r>
              <a:rPr kumimoji="0" lang="ru-RU" sz="2000" b="0" i="0" u="none" strike="noStrike" kern="0" cap="none" spc="0" normalizeH="0" baseline="0" noProof="0" dirty="0" smtClean="0">
                <a:ln>
                  <a:noFill/>
                </a:ln>
                <a:solidFill>
                  <a:prstClr val="black"/>
                </a:solidFill>
                <a:effectLst/>
                <a:uLnTx/>
                <a:uFillTx/>
              </a:rPr>
              <a:t>— система содержания должностных лиц за счёт местного населения, предоставлявшего им на время службы корм в денежном или натуральном (хлеб, мясо, рыба, овёс и т. п.) виде.</a:t>
            </a:r>
          </a:p>
          <a:p>
            <a:pPr marL="0" marR="0" lvl="0" indent="0" algn="just" defTabSz="914400" eaLnBrk="1" fontAlgn="base" latinLnBrk="0" hangingPunct="1">
              <a:lnSpc>
                <a:spcPct val="100000"/>
              </a:lnSpc>
              <a:spcBef>
                <a:spcPct val="0"/>
              </a:spcBef>
              <a:spcAft>
                <a:spcPct val="0"/>
              </a:spcAft>
              <a:buClrTx/>
              <a:buSzTx/>
              <a:buFontTx/>
              <a:buNone/>
              <a:tabLst/>
              <a:defRPr/>
            </a:pPr>
            <a:r>
              <a:rPr kumimoji="0" lang="ru-RU" sz="2000" b="1" i="0" u="none" strike="noStrike" kern="0" cap="none" spc="0" normalizeH="0" baseline="0" noProof="0" dirty="0" smtClean="0">
                <a:ln>
                  <a:noFill/>
                </a:ln>
                <a:solidFill>
                  <a:prstClr val="black"/>
                </a:solidFill>
                <a:effectLst/>
                <a:uLnTx/>
                <a:uFillTx/>
              </a:rPr>
              <a:t>Наместник </a:t>
            </a:r>
            <a:r>
              <a:rPr kumimoji="0" lang="ru-RU" sz="2000" b="0" i="0" u="none" strike="noStrike" kern="0" cap="none" spc="0" normalizeH="0" baseline="0" noProof="0" dirty="0" smtClean="0">
                <a:ln>
                  <a:noFill/>
                </a:ln>
                <a:solidFill>
                  <a:prstClr val="black"/>
                </a:solidFill>
                <a:effectLst/>
                <a:uLnTx/>
                <a:uFillTx/>
              </a:rPr>
              <a:t>— должностное лицо, которое великий князь ставил во главе уезда; ведал судом, взимал штрафы и судебные пошлины в пользу государства.</a:t>
            </a:r>
          </a:p>
          <a:p>
            <a:pPr marL="0" marR="0" lvl="0" indent="0" algn="just" defTabSz="914400" eaLnBrk="1" fontAlgn="base" latinLnBrk="0" hangingPunct="1">
              <a:lnSpc>
                <a:spcPct val="100000"/>
              </a:lnSpc>
              <a:spcBef>
                <a:spcPct val="0"/>
              </a:spcBef>
              <a:spcAft>
                <a:spcPct val="0"/>
              </a:spcAft>
              <a:buClrTx/>
              <a:buSzTx/>
              <a:buFontTx/>
              <a:buNone/>
              <a:tabLst/>
              <a:defRPr/>
            </a:pPr>
            <a:r>
              <a:rPr kumimoji="0" lang="ru-RU" sz="2000" b="1" i="0" u="none" strike="noStrike" kern="0" cap="none" spc="0" normalizeH="0" baseline="0" noProof="0" dirty="0" smtClean="0">
                <a:ln>
                  <a:noFill/>
                </a:ln>
                <a:solidFill>
                  <a:prstClr val="black"/>
                </a:solidFill>
                <a:effectLst/>
                <a:uLnTx/>
                <a:uFillTx/>
              </a:rPr>
              <a:t>Приказы </a:t>
            </a:r>
            <a:r>
              <a:rPr kumimoji="0" lang="ru-RU" sz="2000" b="0" i="0" u="none" strike="noStrike" kern="0" cap="none" spc="0" normalizeH="0" baseline="0" noProof="0" dirty="0" smtClean="0">
                <a:ln>
                  <a:noFill/>
                </a:ln>
                <a:solidFill>
                  <a:prstClr val="black"/>
                </a:solidFill>
                <a:effectLst/>
                <a:uLnTx/>
                <a:uFillTx/>
              </a:rPr>
              <a:t>— органы центрального управления в России в XVI — начале XVIII в. (Посольский, Поместный, Земский, Челобитный, Казённый и др.)</a:t>
            </a:r>
          </a:p>
          <a:p>
            <a:pPr marL="0" marR="0" lvl="0" indent="0" algn="just" defTabSz="914400" eaLnBrk="1" fontAlgn="base" latinLnBrk="0" hangingPunct="1">
              <a:lnSpc>
                <a:spcPct val="100000"/>
              </a:lnSpc>
              <a:spcBef>
                <a:spcPct val="0"/>
              </a:spcBef>
              <a:spcAft>
                <a:spcPct val="0"/>
              </a:spcAft>
              <a:buClrTx/>
              <a:buSzTx/>
              <a:buFontTx/>
              <a:buNone/>
              <a:tabLst/>
              <a:defRPr/>
            </a:pPr>
            <a:r>
              <a:rPr kumimoji="0" lang="ru-RU" sz="2000" b="1" i="0" u="none" strike="noStrike" kern="0" cap="none" spc="0" normalizeH="0" baseline="0" noProof="0" dirty="0" smtClean="0">
                <a:ln>
                  <a:noFill/>
                </a:ln>
                <a:solidFill>
                  <a:prstClr val="black"/>
                </a:solidFill>
                <a:effectLst/>
                <a:uLnTx/>
                <a:uFillTx/>
              </a:rPr>
              <a:t>Стан </a:t>
            </a:r>
            <a:r>
              <a:rPr kumimoji="0" lang="ru-RU" sz="2000" b="0" i="0" u="none" strike="noStrike" kern="0" cap="none" spc="0" normalizeH="0" baseline="0" noProof="0" dirty="0" smtClean="0">
                <a:ln>
                  <a:noFill/>
                </a:ln>
                <a:solidFill>
                  <a:prstClr val="black"/>
                </a:solidFill>
                <a:effectLst/>
                <a:uLnTx/>
                <a:uFillTx/>
              </a:rPr>
              <a:t>— административно-территориальная единица, занимавшая промежуточное положение между уездом и волостью; два-три стана составляли уезд.</a:t>
            </a:r>
          </a:p>
          <a:p>
            <a:pPr marL="0" marR="0" lvl="0" indent="0" algn="just" defTabSz="914400" eaLnBrk="1" fontAlgn="base" latinLnBrk="0" hangingPunct="1">
              <a:lnSpc>
                <a:spcPct val="100000"/>
              </a:lnSpc>
              <a:spcBef>
                <a:spcPct val="0"/>
              </a:spcBef>
              <a:spcAft>
                <a:spcPct val="0"/>
              </a:spcAft>
              <a:buClrTx/>
              <a:buSzTx/>
              <a:buFontTx/>
              <a:buNone/>
              <a:tabLst/>
              <a:defRPr/>
            </a:pPr>
            <a:r>
              <a:rPr kumimoji="0" lang="ru-RU" sz="2000" b="1" i="0" u="none" strike="noStrike" kern="0" cap="none" spc="0" normalizeH="0" baseline="0" noProof="0" dirty="0" smtClean="0">
                <a:ln>
                  <a:noFill/>
                </a:ln>
                <a:solidFill>
                  <a:prstClr val="black"/>
                </a:solidFill>
                <a:effectLst/>
                <a:uLnTx/>
                <a:uFillTx/>
              </a:rPr>
              <a:t>Уезд  </a:t>
            </a:r>
            <a:r>
              <a:rPr kumimoji="0" lang="ru-RU" sz="2000" b="0" i="0" u="none" strike="noStrike" kern="0" cap="none" spc="0" normalizeH="0" baseline="0" noProof="0" dirty="0" smtClean="0">
                <a:ln>
                  <a:noFill/>
                </a:ln>
                <a:solidFill>
                  <a:prstClr val="black"/>
                </a:solidFill>
                <a:effectLst/>
                <a:uLnTx/>
                <a:uFillTx/>
              </a:rPr>
              <a:t>— крупнейшая территориальная единица в объединённом Российском государстве, созданная при Василии III; в свою очередь, делилась станы и волости.</a:t>
            </a:r>
          </a:p>
        </p:txBody>
      </p:sp>
      <p:sp>
        <p:nvSpPr>
          <p:cNvPr id="3" name="Прямоугольник 2"/>
          <p:cNvSpPr/>
          <p:nvPr/>
        </p:nvSpPr>
        <p:spPr>
          <a:xfrm>
            <a:off x="1547664" y="260648"/>
            <a:ext cx="6120680" cy="584775"/>
          </a:xfrm>
          <a:prstGeom prst="rect">
            <a:avLst/>
          </a:prstGeom>
        </p:spPr>
        <p:txBody>
          <a:bodyPr wrap="square">
            <a:spAutoFit/>
          </a:bodyPr>
          <a:lstStyle/>
          <a:p>
            <a:pPr lvl="0" algn="ctr" fontAlgn="base">
              <a:spcBef>
                <a:spcPct val="0"/>
              </a:spcBef>
              <a:spcAft>
                <a:spcPct val="0"/>
              </a:spcAft>
              <a:defRPr/>
            </a:pPr>
            <a:r>
              <a:rPr lang="ru-RU" sz="3200" b="1" i="1" kern="0" dirty="0"/>
              <a:t>Запоминаем новые слова</a:t>
            </a:r>
          </a:p>
        </p:txBody>
      </p:sp>
    </p:spTree>
    <p:extLst>
      <p:ext uri="{BB962C8B-B14F-4D97-AF65-F5344CB8AC3E}">
        <p14:creationId xmlns:p14="http://schemas.microsoft.com/office/powerpoint/2010/main" val="6557807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endParaRPr lang="ru-RU"/>
          </a:p>
        </p:txBody>
      </p:sp>
      <p:sp>
        <p:nvSpPr>
          <p:cNvPr id="3" name="Заголовок 2"/>
          <p:cNvSpPr>
            <a:spLocks noGrp="1"/>
          </p:cNvSpPr>
          <p:nvPr>
            <p:ph type="title"/>
          </p:nvPr>
        </p:nvSpPr>
        <p:spPr/>
        <p:txBody>
          <a:bodyPr>
            <a:normAutofit fontScale="90000"/>
          </a:bodyPr>
          <a:lstStyle/>
          <a:p>
            <a:pPr algn="ctr"/>
            <a:r>
              <a:rPr lang="ru-RU" dirty="0" smtClean="0">
                <a:solidFill>
                  <a:srgbClr val="FF0000"/>
                </a:solidFill>
              </a:rPr>
              <a:t>История в лицах:</a:t>
            </a:r>
            <a:br>
              <a:rPr lang="ru-RU" dirty="0" smtClean="0">
                <a:solidFill>
                  <a:srgbClr val="FF0000"/>
                </a:solidFill>
              </a:rPr>
            </a:br>
            <a:r>
              <a:rPr lang="ru-RU" dirty="0" smtClean="0">
                <a:solidFill>
                  <a:srgbClr val="FF0000"/>
                </a:solidFill>
              </a:rPr>
              <a:t>СОВРЕМЕННИКИ</a:t>
            </a:r>
            <a:endParaRPr lang="ru-RU" dirty="0">
              <a:solidFill>
                <a:srgbClr val="FF0000"/>
              </a:solidFill>
            </a:endParaRPr>
          </a:p>
        </p:txBody>
      </p:sp>
      <p:pic>
        <p:nvPicPr>
          <p:cNvPr id="2253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113" y="22980"/>
            <a:ext cx="2840029" cy="3550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56177" y="22980"/>
            <a:ext cx="2961834" cy="373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07504" y="3573016"/>
            <a:ext cx="2736304" cy="830997"/>
          </a:xfrm>
          <a:prstGeom prst="rect">
            <a:avLst/>
          </a:prstGeom>
          <a:noFill/>
        </p:spPr>
        <p:txBody>
          <a:bodyPr wrap="square" rtlCol="0">
            <a:spAutoFit/>
          </a:bodyPr>
          <a:lstStyle/>
          <a:p>
            <a:pPr algn="ctr"/>
            <a:r>
              <a:rPr lang="ru-RU" sz="2400" b="1" dirty="0" smtClean="0"/>
              <a:t>Василий </a:t>
            </a:r>
            <a:r>
              <a:rPr lang="en-US" sz="2400" b="1" dirty="0" smtClean="0"/>
              <a:t>III</a:t>
            </a:r>
            <a:r>
              <a:rPr lang="ru-RU" sz="2400" b="1" dirty="0" smtClean="0"/>
              <a:t> Государь всея Руси</a:t>
            </a:r>
            <a:endParaRPr lang="ru-RU" sz="2400" b="1" dirty="0"/>
          </a:p>
        </p:txBody>
      </p:sp>
      <p:sp>
        <p:nvSpPr>
          <p:cNvPr id="5" name="TextBox 4"/>
          <p:cNvSpPr txBox="1"/>
          <p:nvPr/>
        </p:nvSpPr>
        <p:spPr>
          <a:xfrm>
            <a:off x="6444208" y="3717032"/>
            <a:ext cx="2673802" cy="707886"/>
          </a:xfrm>
          <a:prstGeom prst="rect">
            <a:avLst/>
          </a:prstGeom>
          <a:noFill/>
        </p:spPr>
        <p:txBody>
          <a:bodyPr wrap="square" rtlCol="0">
            <a:spAutoFit/>
          </a:bodyPr>
          <a:lstStyle/>
          <a:p>
            <a:pPr algn="ctr"/>
            <a:r>
              <a:rPr lang="ru-RU" sz="2000" b="1" dirty="0" smtClean="0"/>
              <a:t>Франциск </a:t>
            </a:r>
            <a:r>
              <a:rPr lang="en-US" sz="2000" b="1" dirty="0" smtClean="0"/>
              <a:t>I</a:t>
            </a:r>
          </a:p>
          <a:p>
            <a:pPr algn="ctr"/>
            <a:r>
              <a:rPr lang="ru-RU" sz="2000" b="1" dirty="0" smtClean="0"/>
              <a:t>Король Франции</a:t>
            </a:r>
            <a:endParaRPr lang="ru-RU" sz="2000" b="1" dirty="0"/>
          </a:p>
        </p:txBody>
      </p:sp>
      <p:sp>
        <p:nvSpPr>
          <p:cNvPr id="6" name="TextBox 5"/>
          <p:cNvSpPr txBox="1"/>
          <p:nvPr/>
        </p:nvSpPr>
        <p:spPr>
          <a:xfrm>
            <a:off x="3347864" y="1154767"/>
            <a:ext cx="2376264" cy="369332"/>
          </a:xfrm>
          <a:prstGeom prst="rect">
            <a:avLst/>
          </a:prstGeom>
          <a:noFill/>
        </p:spPr>
        <p:txBody>
          <a:bodyPr wrap="square" rtlCol="0">
            <a:spAutoFit/>
          </a:bodyPr>
          <a:lstStyle/>
          <a:p>
            <a:r>
              <a:rPr lang="ru-RU" b="1" dirty="0" smtClean="0"/>
              <a:t>К. </a:t>
            </a:r>
            <a:r>
              <a:rPr lang="en-US" b="1" dirty="0" smtClean="0"/>
              <a:t>XV – </a:t>
            </a:r>
            <a:r>
              <a:rPr lang="ru-RU" b="1" dirty="0" smtClean="0"/>
              <a:t>нач. </a:t>
            </a:r>
            <a:r>
              <a:rPr lang="en-US" b="1" dirty="0" smtClean="0"/>
              <a:t>XVI </a:t>
            </a:r>
            <a:r>
              <a:rPr lang="ru-RU" b="1" dirty="0" smtClean="0"/>
              <a:t>вв.</a:t>
            </a:r>
            <a:endParaRPr lang="ru-RU" b="1" dirty="0"/>
          </a:p>
        </p:txBody>
      </p:sp>
    </p:spTree>
    <p:extLst>
      <p:ext uri="{BB962C8B-B14F-4D97-AF65-F5344CB8AC3E}">
        <p14:creationId xmlns:p14="http://schemas.microsoft.com/office/powerpoint/2010/main" val="2805767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539552" y="476672"/>
            <a:ext cx="8305800" cy="1224136"/>
          </a:xfrm>
        </p:spPr>
        <p:txBody>
          <a:bodyPr>
            <a:normAutofit/>
          </a:bodyPr>
          <a:lstStyle/>
          <a:p>
            <a:r>
              <a:rPr lang="ru-RU" sz="4400" b="1" u="sng" dirty="0" smtClean="0">
                <a:solidFill>
                  <a:srgbClr val="FF0000"/>
                </a:solidFill>
              </a:rPr>
              <a:t>Вспомним домашнее задание</a:t>
            </a:r>
            <a:endParaRPr lang="ru-RU" sz="4400" b="1" u="sng" dirty="0">
              <a:solidFill>
                <a:srgbClr val="FF0000"/>
              </a:solidFill>
            </a:endParaRPr>
          </a:p>
        </p:txBody>
      </p:sp>
      <p:sp>
        <p:nvSpPr>
          <p:cNvPr id="3" name="Заголовок 2"/>
          <p:cNvSpPr>
            <a:spLocks noGrp="1"/>
          </p:cNvSpPr>
          <p:nvPr>
            <p:ph type="title"/>
          </p:nvPr>
        </p:nvSpPr>
        <p:spPr>
          <a:xfrm>
            <a:off x="320253" y="1700808"/>
            <a:ext cx="8809856" cy="2007096"/>
          </a:xfrm>
        </p:spPr>
        <p:txBody>
          <a:bodyPr>
            <a:noAutofit/>
          </a:bodyPr>
          <a:lstStyle/>
          <a:p>
            <a:r>
              <a:rPr lang="ru-RU" sz="2400" dirty="0" smtClean="0">
                <a:solidFill>
                  <a:srgbClr val="002060"/>
                </a:solidFill>
              </a:rPr>
              <a:t>1. Покажите на карте территорию России к концу правления Ивана </a:t>
            </a:r>
            <a:r>
              <a:rPr lang="en-US" sz="2400" dirty="0" smtClean="0">
                <a:solidFill>
                  <a:srgbClr val="002060"/>
                </a:solidFill>
              </a:rPr>
              <a:t>III.</a:t>
            </a:r>
            <a:br>
              <a:rPr lang="en-US" sz="2400" dirty="0" smtClean="0">
                <a:solidFill>
                  <a:srgbClr val="002060"/>
                </a:solidFill>
              </a:rPr>
            </a:br>
            <a:r>
              <a:rPr lang="ru-RU" sz="2400" dirty="0" smtClean="0">
                <a:solidFill>
                  <a:srgbClr val="002060"/>
                </a:solidFill>
              </a:rPr>
              <a:t>2. Сравните европейский абсолютизм и российское самодержавие: сходства и различия.</a:t>
            </a:r>
            <a:br>
              <a:rPr lang="ru-RU" sz="2400" dirty="0" smtClean="0">
                <a:solidFill>
                  <a:srgbClr val="002060"/>
                </a:solidFill>
              </a:rPr>
            </a:br>
            <a:r>
              <a:rPr lang="ru-RU" sz="2400" dirty="0" smtClean="0">
                <a:solidFill>
                  <a:srgbClr val="002060"/>
                </a:solidFill>
              </a:rPr>
              <a:t>3. Что такое крепостное право и самодержавие?</a:t>
            </a:r>
            <a:endParaRPr lang="ru-RU" sz="2400" dirty="0">
              <a:solidFill>
                <a:srgbClr val="002060"/>
              </a:solidFill>
            </a:endParaRPr>
          </a:p>
        </p:txBody>
      </p:sp>
      <p:sp>
        <p:nvSpPr>
          <p:cNvPr id="4" name="TextBox 3"/>
          <p:cNvSpPr txBox="1"/>
          <p:nvPr/>
        </p:nvSpPr>
        <p:spPr>
          <a:xfrm>
            <a:off x="539552" y="4643844"/>
            <a:ext cx="8064896" cy="1323439"/>
          </a:xfrm>
          <a:prstGeom prst="rect">
            <a:avLst/>
          </a:prstGeom>
          <a:noFill/>
        </p:spPr>
        <p:txBody>
          <a:bodyPr wrap="square" rtlCol="0">
            <a:spAutoFit/>
          </a:bodyPr>
          <a:lstStyle/>
          <a:p>
            <a:pPr algn="ctr"/>
            <a:r>
              <a:rPr lang="ru-RU" sz="2000" b="1" dirty="0" smtClean="0">
                <a:solidFill>
                  <a:srgbClr val="FF0000"/>
                </a:solidFill>
              </a:rPr>
              <a:t>Вопрос по документу «Из работы историка А.А. Зимина»</a:t>
            </a:r>
          </a:p>
          <a:p>
            <a:pPr algn="ctr"/>
            <a:r>
              <a:rPr lang="ru-RU" sz="2000" dirty="0" smtClean="0"/>
              <a:t>Какие причины возникновения деспотизма в России называет</a:t>
            </a:r>
          </a:p>
          <a:p>
            <a:pPr algn="ctr"/>
            <a:r>
              <a:rPr lang="ru-RU" sz="2000" dirty="0" smtClean="0"/>
              <a:t> А.А. Зимин?</a:t>
            </a:r>
          </a:p>
          <a:p>
            <a:pPr algn="ctr"/>
            <a:r>
              <a:rPr lang="ru-RU" sz="2000" dirty="0" smtClean="0"/>
              <a:t>Холопье происхождение, собачья преданность самодержавию</a:t>
            </a:r>
            <a:endParaRPr lang="ru-RU" sz="2000" dirty="0"/>
          </a:p>
        </p:txBody>
      </p:sp>
    </p:spTree>
    <p:extLst>
      <p:ext uri="{BB962C8B-B14F-4D97-AF65-F5344CB8AC3E}">
        <p14:creationId xmlns:p14="http://schemas.microsoft.com/office/powerpoint/2010/main" val="1418141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circle(in)">
                                      <p:cBhvr>
                                        <p:cTn id="7" dur="2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491108" y="4653136"/>
            <a:ext cx="8305800" cy="1440160"/>
          </a:xfrm>
        </p:spPr>
        <p:txBody>
          <a:bodyPr>
            <a:noAutofit/>
          </a:bodyPr>
          <a:lstStyle/>
          <a:p>
            <a:pPr algn="ctr"/>
            <a:r>
              <a:rPr lang="ru-RU" sz="4000" dirty="0">
                <a:solidFill>
                  <a:srgbClr val="FF0000"/>
                </a:solidFill>
              </a:rPr>
              <a:t>Что бы еще хотелось узнать об этом времени?</a:t>
            </a:r>
          </a:p>
          <a:p>
            <a:pPr algn="ctr"/>
            <a:endParaRPr lang="ru-RU" sz="4000" dirty="0">
              <a:solidFill>
                <a:srgbClr val="FF0000"/>
              </a:solidFill>
            </a:endParaRPr>
          </a:p>
        </p:txBody>
      </p:sp>
      <p:sp>
        <p:nvSpPr>
          <p:cNvPr id="3" name="Заголовок 2"/>
          <p:cNvSpPr>
            <a:spLocks noGrp="1"/>
          </p:cNvSpPr>
          <p:nvPr>
            <p:ph type="title"/>
          </p:nvPr>
        </p:nvSpPr>
        <p:spPr>
          <a:xfrm>
            <a:off x="616868" y="404664"/>
            <a:ext cx="8305800" cy="1143000"/>
          </a:xfrm>
        </p:spPr>
        <p:txBody>
          <a:bodyPr/>
          <a:lstStyle/>
          <a:p>
            <a:pPr algn="ctr"/>
            <a:r>
              <a:rPr lang="ru-RU" dirty="0" smtClean="0">
                <a:solidFill>
                  <a:srgbClr val="FF0000"/>
                </a:solidFill>
              </a:rPr>
              <a:t>Итог нашего урока:</a:t>
            </a:r>
            <a:endParaRPr lang="ru-RU" dirty="0">
              <a:solidFill>
                <a:srgbClr val="FF0000"/>
              </a:solidFill>
            </a:endParaRPr>
          </a:p>
        </p:txBody>
      </p:sp>
      <p:sp>
        <p:nvSpPr>
          <p:cNvPr id="4" name="Прямоугольник 3"/>
          <p:cNvSpPr/>
          <p:nvPr/>
        </p:nvSpPr>
        <p:spPr>
          <a:xfrm>
            <a:off x="971600" y="1556792"/>
            <a:ext cx="7344816" cy="1846659"/>
          </a:xfrm>
          <a:prstGeom prst="rect">
            <a:avLst/>
          </a:prstGeom>
        </p:spPr>
        <p:txBody>
          <a:bodyPr wrap="square">
            <a:spAutoFit/>
          </a:bodyPr>
          <a:lstStyle/>
          <a:p>
            <a:r>
              <a:rPr lang="ru-RU" dirty="0"/>
              <a:t/>
            </a:r>
            <a:br>
              <a:rPr lang="ru-RU" dirty="0"/>
            </a:br>
            <a:r>
              <a:rPr lang="ru-RU" sz="3200" b="1" dirty="0" smtClean="0"/>
              <a:t>Назовите  </a:t>
            </a:r>
            <a:r>
              <a:rPr lang="ru-RU" sz="3200" b="1" dirty="0"/>
              <a:t>слова, имена, даты, которые услышали на уроке и что они означают?</a:t>
            </a:r>
            <a:br>
              <a:rPr lang="ru-RU" sz="3200" b="1" dirty="0"/>
            </a:br>
            <a:endParaRPr lang="ru-RU" sz="3200" b="1" dirty="0"/>
          </a:p>
        </p:txBody>
      </p:sp>
    </p:spTree>
    <p:extLst>
      <p:ext uri="{BB962C8B-B14F-4D97-AF65-F5344CB8AC3E}">
        <p14:creationId xmlns:p14="http://schemas.microsoft.com/office/powerpoint/2010/main" val="19707342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611560" y="4869160"/>
            <a:ext cx="8305800" cy="414649"/>
          </a:xfrm>
        </p:spPr>
        <p:txBody>
          <a:bodyPr>
            <a:noAutofit/>
          </a:bodyPr>
          <a:lstStyle/>
          <a:p>
            <a:pPr algn="ctr"/>
            <a:r>
              <a:rPr lang="ru-RU" sz="3200" b="1" dirty="0" smtClean="0">
                <a:solidFill>
                  <a:schemeClr val="tx1"/>
                </a:solidFill>
              </a:rPr>
              <a:t>Желательно ответить на вопросы стр. 33</a:t>
            </a:r>
            <a:endParaRPr lang="ru-RU" sz="3200" b="1" dirty="0">
              <a:solidFill>
                <a:schemeClr val="tx1"/>
              </a:solidFill>
            </a:endParaRPr>
          </a:p>
        </p:txBody>
      </p:sp>
      <p:sp>
        <p:nvSpPr>
          <p:cNvPr id="3" name="Заголовок 2"/>
          <p:cNvSpPr>
            <a:spLocks noGrp="1"/>
          </p:cNvSpPr>
          <p:nvPr>
            <p:ph type="title"/>
          </p:nvPr>
        </p:nvSpPr>
        <p:spPr>
          <a:xfrm>
            <a:off x="251520" y="1700808"/>
            <a:ext cx="8305800" cy="1143000"/>
          </a:xfrm>
        </p:spPr>
        <p:txBody>
          <a:bodyPr>
            <a:normAutofit fontScale="90000"/>
          </a:bodyPr>
          <a:lstStyle/>
          <a:p>
            <a:pPr algn="ctr"/>
            <a:r>
              <a:rPr lang="ru-RU" dirty="0" smtClean="0">
                <a:solidFill>
                  <a:srgbClr val="FF0000"/>
                </a:solidFill>
              </a:rPr>
              <a:t>Домашнее задание:</a:t>
            </a:r>
            <a:br>
              <a:rPr lang="ru-RU" dirty="0" smtClean="0">
                <a:solidFill>
                  <a:srgbClr val="FF0000"/>
                </a:solidFill>
              </a:rPr>
            </a:br>
            <a:r>
              <a:rPr lang="ru-RU" dirty="0" smtClean="0">
                <a:solidFill>
                  <a:srgbClr val="FF0000"/>
                </a:solidFill>
              </a:rPr>
              <a:t>С удовольствием прочитать п.4</a:t>
            </a:r>
            <a:br>
              <a:rPr lang="ru-RU" dirty="0" smtClean="0">
                <a:solidFill>
                  <a:srgbClr val="FF0000"/>
                </a:solidFill>
              </a:rPr>
            </a:br>
            <a:r>
              <a:rPr lang="ru-RU" dirty="0" smtClean="0">
                <a:solidFill>
                  <a:srgbClr val="FF0000"/>
                </a:solidFill>
              </a:rPr>
              <a:t>выучить новые слова</a:t>
            </a:r>
            <a:endParaRPr lang="ru-RU" dirty="0">
              <a:solidFill>
                <a:srgbClr val="FF0000"/>
              </a:solidFill>
            </a:endParaRPr>
          </a:p>
        </p:txBody>
      </p:sp>
    </p:spTree>
    <p:extLst>
      <p:ext uri="{BB962C8B-B14F-4D97-AF65-F5344CB8AC3E}">
        <p14:creationId xmlns:p14="http://schemas.microsoft.com/office/powerpoint/2010/main" val="1502360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467544" y="4653136"/>
            <a:ext cx="8305800" cy="1512168"/>
          </a:xfrm>
        </p:spPr>
        <p:txBody>
          <a:bodyPr>
            <a:noAutofit/>
          </a:bodyPr>
          <a:lstStyle/>
          <a:p>
            <a:pPr algn="ctr"/>
            <a:r>
              <a:rPr lang="ru-RU" sz="2400" dirty="0" smtClean="0">
                <a:solidFill>
                  <a:schemeClr val="tx1"/>
                </a:solidFill>
              </a:rPr>
              <a:t>Сегодня мы продолжим работать с документами, исторической картой, терминологией, узнаем много интересного из истории нашего государства.</a:t>
            </a:r>
            <a:endParaRPr lang="ru-RU" sz="2400" dirty="0">
              <a:solidFill>
                <a:schemeClr val="tx1"/>
              </a:solidFill>
            </a:endParaRPr>
          </a:p>
        </p:txBody>
      </p:sp>
      <p:sp>
        <p:nvSpPr>
          <p:cNvPr id="3" name="Заголовок 2"/>
          <p:cNvSpPr>
            <a:spLocks noGrp="1"/>
          </p:cNvSpPr>
          <p:nvPr>
            <p:ph type="title"/>
          </p:nvPr>
        </p:nvSpPr>
        <p:spPr>
          <a:xfrm>
            <a:off x="395536" y="2852936"/>
            <a:ext cx="8305800" cy="1143000"/>
          </a:xfrm>
        </p:spPr>
        <p:txBody>
          <a:bodyPr>
            <a:noAutofit/>
          </a:bodyPr>
          <a:lstStyle/>
          <a:p>
            <a:pPr algn="ctr"/>
            <a:r>
              <a:rPr lang="ru-RU" sz="2800" dirty="0" smtClean="0">
                <a:solidFill>
                  <a:srgbClr val="FF0000"/>
                </a:solidFill>
              </a:rPr>
              <a:t/>
            </a:r>
            <a:br>
              <a:rPr lang="ru-RU" sz="2800" dirty="0" smtClean="0">
                <a:solidFill>
                  <a:srgbClr val="FF0000"/>
                </a:solidFill>
              </a:rPr>
            </a:br>
            <a:r>
              <a:rPr lang="ru-RU" sz="2800" dirty="0">
                <a:solidFill>
                  <a:srgbClr val="FF0000"/>
                </a:solidFill>
              </a:rPr>
              <a:t/>
            </a:r>
            <a:br>
              <a:rPr lang="ru-RU" sz="2800" dirty="0">
                <a:solidFill>
                  <a:srgbClr val="FF0000"/>
                </a:solidFill>
              </a:rPr>
            </a:br>
            <a:r>
              <a:rPr lang="ru-RU" sz="2800" dirty="0" smtClean="0">
                <a:solidFill>
                  <a:srgbClr val="FF0000"/>
                </a:solidFill>
              </a:rPr>
              <a:t/>
            </a:r>
            <a:br>
              <a:rPr lang="ru-RU" sz="2800" dirty="0" smtClean="0">
                <a:solidFill>
                  <a:srgbClr val="FF0000"/>
                </a:solidFill>
              </a:rPr>
            </a:br>
            <a:r>
              <a:rPr lang="ru-RU" sz="2800" dirty="0">
                <a:solidFill>
                  <a:srgbClr val="FF0000"/>
                </a:solidFill>
              </a:rPr>
              <a:t/>
            </a:r>
            <a:br>
              <a:rPr lang="ru-RU" sz="2800" dirty="0">
                <a:solidFill>
                  <a:srgbClr val="FF0000"/>
                </a:solidFill>
              </a:rPr>
            </a:br>
            <a:r>
              <a:rPr lang="ru-RU" sz="2800" dirty="0" smtClean="0">
                <a:solidFill>
                  <a:srgbClr val="FF0000"/>
                </a:solidFill>
              </a:rPr>
              <a:t>Проблемное задание на урок</a:t>
            </a:r>
            <a:r>
              <a:rPr lang="ru-RU" sz="2800" dirty="0" smtClean="0"/>
              <a:t/>
            </a:r>
            <a:br>
              <a:rPr lang="ru-RU" sz="2800" dirty="0" smtClean="0"/>
            </a:br>
            <a:r>
              <a:rPr lang="ru-RU" sz="2800" dirty="0" smtClean="0">
                <a:solidFill>
                  <a:schemeClr val="tx1"/>
                </a:solidFill>
              </a:rPr>
              <a:t>1. Когда завершилось объединение русских земель вокруг Москвы?</a:t>
            </a:r>
            <a:br>
              <a:rPr lang="ru-RU" sz="2800" dirty="0" smtClean="0">
                <a:solidFill>
                  <a:schemeClr val="tx1"/>
                </a:solidFill>
              </a:rPr>
            </a:br>
            <a:r>
              <a:rPr lang="ru-RU" sz="2800" dirty="0" smtClean="0">
                <a:solidFill>
                  <a:schemeClr val="tx1"/>
                </a:solidFill>
              </a:rPr>
              <a:t>2. </a:t>
            </a:r>
            <a:r>
              <a:rPr lang="ru-RU" sz="2800" dirty="0" smtClean="0">
                <a:solidFill>
                  <a:schemeClr val="tx1"/>
                </a:solidFill>
              </a:rPr>
              <a:t>Какая </a:t>
            </a:r>
            <a:r>
              <a:rPr lang="ru-RU" sz="2800" dirty="0" smtClean="0">
                <a:solidFill>
                  <a:schemeClr val="tx1"/>
                </a:solidFill>
              </a:rPr>
              <a:t>задача стояла перед великими князьями после завершения объединения земель вокруг Москвы?</a:t>
            </a:r>
            <a:br>
              <a:rPr lang="ru-RU" sz="2800" dirty="0" smtClean="0">
                <a:solidFill>
                  <a:schemeClr val="tx1"/>
                </a:solidFill>
              </a:rPr>
            </a:br>
            <a:r>
              <a:rPr lang="ru-RU" sz="2800" dirty="0" smtClean="0">
                <a:solidFill>
                  <a:schemeClr val="tx1"/>
                </a:solidFill>
              </a:rPr>
              <a:t/>
            </a:r>
            <a:br>
              <a:rPr lang="ru-RU" sz="2800" dirty="0" smtClean="0">
                <a:solidFill>
                  <a:schemeClr val="tx1"/>
                </a:solidFill>
              </a:rPr>
            </a:br>
            <a:r>
              <a:rPr lang="ru-RU" sz="2800" dirty="0" smtClean="0"/>
              <a:t/>
            </a:r>
            <a:br>
              <a:rPr lang="ru-RU" sz="2800" dirty="0" smtClean="0"/>
            </a:br>
            <a:endParaRPr lang="ru-RU" sz="2800" dirty="0"/>
          </a:p>
        </p:txBody>
      </p:sp>
    </p:spTree>
    <p:extLst>
      <p:ext uri="{BB962C8B-B14F-4D97-AF65-F5344CB8AC3E}">
        <p14:creationId xmlns:p14="http://schemas.microsoft.com/office/powerpoint/2010/main" val="29582966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467544" y="4581128"/>
            <a:ext cx="8305800" cy="1584176"/>
          </a:xfrm>
        </p:spPr>
        <p:txBody>
          <a:bodyPr>
            <a:normAutofit fontScale="25000" lnSpcReduction="20000"/>
          </a:bodyPr>
          <a:lstStyle/>
          <a:p>
            <a:pPr algn="ctr"/>
            <a:r>
              <a:rPr lang="ru-RU" sz="8000" b="1" dirty="0" smtClean="0">
                <a:solidFill>
                  <a:schemeClr val="tx1"/>
                </a:solidFill>
              </a:rPr>
              <a:t>ПАМЯТКА:</a:t>
            </a:r>
          </a:p>
          <a:p>
            <a:pPr algn="ctr"/>
            <a:r>
              <a:rPr lang="ru-RU" sz="8000" b="1" dirty="0" smtClean="0">
                <a:solidFill>
                  <a:schemeClr val="tx1"/>
                </a:solidFill>
              </a:rPr>
              <a:t>История в лицах: современники</a:t>
            </a:r>
          </a:p>
          <a:p>
            <a:pPr algn="ctr"/>
            <a:r>
              <a:rPr lang="ru-RU" sz="8000" b="1" dirty="0" smtClean="0">
                <a:solidFill>
                  <a:schemeClr val="tx1"/>
                </a:solidFill>
              </a:rPr>
              <a:t>Работа с картой</a:t>
            </a:r>
          </a:p>
          <a:p>
            <a:pPr algn="ctr"/>
            <a:r>
              <a:rPr lang="ru-RU" sz="8000" b="1" dirty="0" smtClean="0">
                <a:solidFill>
                  <a:schemeClr val="tx1"/>
                </a:solidFill>
              </a:rPr>
              <a:t>Изучаем документы</a:t>
            </a:r>
          </a:p>
          <a:p>
            <a:pPr algn="ctr"/>
            <a:r>
              <a:rPr lang="ru-RU" sz="8000" b="1" dirty="0" smtClean="0">
                <a:solidFill>
                  <a:schemeClr val="tx1"/>
                </a:solidFill>
              </a:rPr>
              <a:t>Запоминаем новые слова</a:t>
            </a:r>
            <a:endParaRPr lang="ru-RU" sz="8000" b="1" dirty="0">
              <a:solidFill>
                <a:schemeClr val="tx1"/>
              </a:solidFill>
            </a:endParaRPr>
          </a:p>
        </p:txBody>
      </p:sp>
      <p:sp>
        <p:nvSpPr>
          <p:cNvPr id="3" name="Заголовок 2"/>
          <p:cNvSpPr>
            <a:spLocks noGrp="1"/>
          </p:cNvSpPr>
          <p:nvPr>
            <p:ph type="title"/>
          </p:nvPr>
        </p:nvSpPr>
        <p:spPr>
          <a:xfrm>
            <a:off x="611560" y="2060848"/>
            <a:ext cx="8305800" cy="1143000"/>
          </a:xfrm>
        </p:spPr>
        <p:txBody>
          <a:bodyPr>
            <a:normAutofit fontScale="90000"/>
          </a:bodyPr>
          <a:lstStyle/>
          <a:p>
            <a:pPr algn="ctr"/>
            <a:r>
              <a:rPr lang="ru-RU" dirty="0" smtClean="0">
                <a:solidFill>
                  <a:srgbClr val="FF0000"/>
                </a:solidFill>
              </a:rPr>
              <a:t>План урока:</a:t>
            </a:r>
            <a:br>
              <a:rPr lang="ru-RU" dirty="0" smtClean="0">
                <a:solidFill>
                  <a:srgbClr val="FF0000"/>
                </a:solidFill>
              </a:rPr>
            </a:br>
            <a:r>
              <a:rPr lang="ru-RU" dirty="0" smtClean="0">
                <a:solidFill>
                  <a:srgbClr val="002060"/>
                </a:solidFill>
              </a:rPr>
              <a:t>1. Государи всея Руси</a:t>
            </a:r>
            <a:br>
              <a:rPr lang="ru-RU" dirty="0" smtClean="0">
                <a:solidFill>
                  <a:srgbClr val="002060"/>
                </a:solidFill>
              </a:rPr>
            </a:br>
            <a:r>
              <a:rPr lang="ru-RU" dirty="0" smtClean="0">
                <a:solidFill>
                  <a:srgbClr val="002060"/>
                </a:solidFill>
              </a:rPr>
              <a:t>2.Завершение объединения русских земель</a:t>
            </a:r>
            <a:br>
              <a:rPr lang="ru-RU" dirty="0" smtClean="0">
                <a:solidFill>
                  <a:srgbClr val="002060"/>
                </a:solidFill>
              </a:rPr>
            </a:br>
            <a:r>
              <a:rPr lang="ru-RU" dirty="0" smtClean="0">
                <a:solidFill>
                  <a:srgbClr val="002060"/>
                </a:solidFill>
              </a:rPr>
              <a:t>3. Как управлялось государство</a:t>
            </a:r>
            <a:br>
              <a:rPr lang="ru-RU" dirty="0" smtClean="0">
                <a:solidFill>
                  <a:srgbClr val="002060"/>
                </a:solidFill>
              </a:rPr>
            </a:br>
            <a:r>
              <a:rPr lang="ru-RU" dirty="0" smtClean="0">
                <a:solidFill>
                  <a:srgbClr val="002060"/>
                </a:solidFill>
              </a:rPr>
              <a:t>4. Закрепление </a:t>
            </a:r>
            <a:endParaRPr lang="ru-RU" dirty="0">
              <a:solidFill>
                <a:srgbClr val="002060"/>
              </a:solidFill>
            </a:endParaRPr>
          </a:p>
        </p:txBody>
      </p:sp>
    </p:spTree>
    <p:extLst>
      <p:ext uri="{BB962C8B-B14F-4D97-AF65-F5344CB8AC3E}">
        <p14:creationId xmlns:p14="http://schemas.microsoft.com/office/powerpoint/2010/main" val="39317601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04664"/>
            <a:ext cx="5328592" cy="62478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ru-RU" sz="4000" b="1" u="sng" dirty="0" smtClean="0"/>
              <a:t>1. Государи всея Руси</a:t>
            </a:r>
          </a:p>
          <a:p>
            <a:pPr algn="ctr"/>
            <a:r>
              <a:rPr lang="ru-RU" sz="2000" b="1" dirty="0" smtClean="0"/>
              <a:t>(штрих к портрету)</a:t>
            </a:r>
          </a:p>
          <a:p>
            <a:r>
              <a:rPr lang="ru-RU" sz="2000" b="1" dirty="0" smtClean="0"/>
              <a:t>Великий </a:t>
            </a:r>
            <a:r>
              <a:rPr lang="ru-RU" sz="2000" b="1" dirty="0"/>
              <a:t>князь Иван III (1440-1505) наследовал московский престол в 1462 г., после смерти своего отца Василия II Тёмного. По характеру острожный и осмотрительный, он избегал в политике чересчур смелых действий, достигая крупных целей не сразу, а несколькими последовательными </a:t>
            </a:r>
            <a:r>
              <a:rPr lang="ru-RU" sz="2000" b="1" dirty="0" smtClean="0"/>
              <a:t>шагами</a:t>
            </a:r>
            <a:r>
              <a:rPr lang="en-US" sz="2000" b="1" dirty="0" smtClean="0"/>
              <a:t>.</a:t>
            </a:r>
          </a:p>
          <a:p>
            <a:r>
              <a:rPr lang="en-US" sz="2000" b="1" dirty="0" smtClean="0"/>
              <a:t>1.</a:t>
            </a:r>
            <a:r>
              <a:rPr lang="ru-RU" sz="2000" b="1" dirty="0" smtClean="0"/>
              <a:t>Присоединяет Ярославль, Ростов, Новгородские земли, Тверское княжество, земли в верховьях Оки.</a:t>
            </a:r>
          </a:p>
          <a:p>
            <a:r>
              <a:rPr lang="ru-RU" sz="2000" b="1" dirty="0"/>
              <a:t>2. При Иване III Московская Русь окончательно освободилась от татарского </a:t>
            </a:r>
            <a:r>
              <a:rPr lang="ru-RU" sz="2000" b="1" dirty="0" smtClean="0"/>
              <a:t>ига.</a:t>
            </a:r>
          </a:p>
          <a:p>
            <a:r>
              <a:rPr lang="ru-RU" sz="2000" b="1" dirty="0"/>
              <a:t>3. У</a:t>
            </a:r>
            <a:r>
              <a:rPr lang="ru-RU" sz="2000" b="1" dirty="0" smtClean="0"/>
              <a:t>крепилась великокняжеская власть</a:t>
            </a:r>
          </a:p>
          <a:p>
            <a:r>
              <a:rPr lang="ru-RU" sz="2000" b="1" dirty="0"/>
              <a:t>4. При Иване III был составлен первый замечательный московский юридический памятник – Судебник </a:t>
            </a:r>
            <a:r>
              <a:rPr lang="ru-RU" sz="2000" b="1" dirty="0" smtClean="0"/>
              <a:t>1497</a:t>
            </a:r>
          </a:p>
          <a:p>
            <a:r>
              <a:rPr lang="ru-RU" sz="2000" b="1" dirty="0" smtClean="0"/>
              <a:t>5. Укреплял и украшал столицу - Москву</a:t>
            </a:r>
            <a:endParaRPr lang="ru-RU" sz="2000" b="1" dirty="0"/>
          </a:p>
        </p:txBody>
      </p:sp>
      <p:pic>
        <p:nvPicPr>
          <p:cNvPr id="3" name="Picture 2" descr="ÐÐ°ÑÐ¸Ð»Ð¸Ð¹ III"/>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40152" y="548680"/>
            <a:ext cx="2749112" cy="3168352"/>
          </a:xfrm>
          <a:prstGeom prst="rect">
            <a:avLst/>
          </a:prstGeom>
          <a:noFill/>
        </p:spPr>
      </p:pic>
      <p:sp>
        <p:nvSpPr>
          <p:cNvPr id="5" name="TextBox 4"/>
          <p:cNvSpPr txBox="1"/>
          <p:nvPr/>
        </p:nvSpPr>
        <p:spPr>
          <a:xfrm>
            <a:off x="6084168" y="4149080"/>
            <a:ext cx="2376264" cy="646331"/>
          </a:xfrm>
          <a:prstGeom prst="rect">
            <a:avLst/>
          </a:prstGeom>
          <a:noFill/>
        </p:spPr>
        <p:txBody>
          <a:bodyPr wrap="square" rtlCol="0">
            <a:spAutoFit/>
          </a:bodyPr>
          <a:lstStyle/>
          <a:p>
            <a:pPr algn="ctr"/>
            <a:r>
              <a:rPr lang="ru-RU" sz="3600" b="1" dirty="0" smtClean="0"/>
              <a:t>Иван </a:t>
            </a:r>
            <a:r>
              <a:rPr lang="en-US" sz="3600" b="1" dirty="0" smtClean="0"/>
              <a:t>III</a:t>
            </a:r>
            <a:endParaRPr lang="ru-RU" sz="3600" b="1" dirty="0"/>
          </a:p>
        </p:txBody>
      </p:sp>
    </p:spTree>
    <p:extLst>
      <p:ext uri="{BB962C8B-B14F-4D97-AF65-F5344CB8AC3E}">
        <p14:creationId xmlns:p14="http://schemas.microsoft.com/office/powerpoint/2010/main" val="2593564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6343" y="908720"/>
            <a:ext cx="5091761" cy="489364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400" dirty="0">
                <a:solidFill>
                  <a:schemeClr val="bg1"/>
                </a:solidFill>
              </a:rPr>
              <a:t>Первая жена Ивана III, Мария Тверская, умерла молодой, в 1467 </a:t>
            </a:r>
            <a:r>
              <a:rPr lang="ru-RU" sz="2400" dirty="0" smtClean="0">
                <a:solidFill>
                  <a:schemeClr val="bg1"/>
                </a:solidFill>
              </a:rPr>
              <a:t>г. (оставив поле себя сына Ивана Молодого). </a:t>
            </a:r>
          </a:p>
          <a:p>
            <a:r>
              <a:rPr lang="ru-RU" sz="2400" dirty="0" smtClean="0">
                <a:solidFill>
                  <a:schemeClr val="bg1"/>
                </a:solidFill>
              </a:rPr>
              <a:t>Папа </a:t>
            </a:r>
            <a:r>
              <a:rPr lang="ru-RU" sz="2400" dirty="0">
                <a:solidFill>
                  <a:schemeClr val="bg1"/>
                </a:solidFill>
              </a:rPr>
              <a:t>Павел II через </a:t>
            </a:r>
            <a:r>
              <a:rPr lang="ru-RU" sz="2400" dirty="0" smtClean="0">
                <a:solidFill>
                  <a:schemeClr val="bg1"/>
                </a:solidFill>
              </a:rPr>
              <a:t>посла </a:t>
            </a:r>
            <a:r>
              <a:rPr lang="ru-RU" sz="2400" dirty="0">
                <a:solidFill>
                  <a:schemeClr val="bg1"/>
                </a:solidFill>
              </a:rPr>
              <a:t>Ивана Фрязина предложил овдовевшему Ивану руку Софьи Палеолог, племянницы последнего восточного императора Константина XI, ближайшей наследницы византийского </a:t>
            </a:r>
            <a:r>
              <a:rPr lang="ru-RU" sz="2400" dirty="0" smtClean="0">
                <a:solidFill>
                  <a:schemeClr val="bg1"/>
                </a:solidFill>
              </a:rPr>
              <a:t>престола. </a:t>
            </a:r>
            <a:r>
              <a:rPr lang="ru-RU" sz="2400" dirty="0">
                <a:solidFill>
                  <a:schemeClr val="bg1"/>
                </a:solidFill>
              </a:rPr>
              <a:t>12 ноября 1472 г. прибывшая на Русь </a:t>
            </a:r>
            <a:r>
              <a:rPr lang="ru-RU" sz="2400" dirty="0" smtClean="0">
                <a:solidFill>
                  <a:schemeClr val="bg1"/>
                </a:solidFill>
              </a:rPr>
              <a:t>Софья </a:t>
            </a:r>
            <a:r>
              <a:rPr lang="ru-RU" sz="2400" dirty="0">
                <a:solidFill>
                  <a:schemeClr val="bg1"/>
                </a:solidFill>
              </a:rPr>
              <a:t>обвенчалась с Иваном.</a:t>
            </a:r>
          </a:p>
        </p:txBody>
      </p:sp>
      <p:sp>
        <p:nvSpPr>
          <p:cNvPr id="3" name="TextBox 2"/>
          <p:cNvSpPr txBox="1"/>
          <p:nvPr/>
        </p:nvSpPr>
        <p:spPr>
          <a:xfrm>
            <a:off x="395536" y="287070"/>
            <a:ext cx="6912768"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ru-RU" sz="2800" b="1" dirty="0">
                <a:solidFill>
                  <a:schemeClr val="bg1"/>
                </a:solidFill>
              </a:rPr>
              <a:t>Семья и вопрос престолонаследия</a:t>
            </a:r>
          </a:p>
        </p:txBody>
      </p:sp>
      <p:sp>
        <p:nvSpPr>
          <p:cNvPr id="4" name="TextBox 3"/>
          <p:cNvSpPr txBox="1"/>
          <p:nvPr/>
        </p:nvSpPr>
        <p:spPr>
          <a:xfrm>
            <a:off x="5888170" y="3195847"/>
            <a:ext cx="2484276" cy="369332"/>
          </a:xfrm>
          <a:prstGeom prst="rect">
            <a:avLst/>
          </a:prstGeom>
          <a:noFill/>
        </p:spPr>
        <p:txBody>
          <a:bodyPr wrap="square" rtlCol="0">
            <a:spAutoFit/>
          </a:bodyPr>
          <a:lstStyle/>
          <a:p>
            <a:pPr algn="ctr"/>
            <a:r>
              <a:rPr lang="ru-RU" b="1" dirty="0" smtClean="0"/>
              <a:t>Мария Тверская</a:t>
            </a:r>
            <a:endParaRPr lang="ru-RU" b="1" dirty="0"/>
          </a:p>
        </p:txBody>
      </p:sp>
      <p:pic>
        <p:nvPicPr>
          <p:cNvPr id="1028" name="Picture 4" descr="https://cont.ws/uploads/pic/2018/9/original%20%28112%2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84168" y="925620"/>
            <a:ext cx="1872208" cy="221126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Ð¡Ð¾ÑÑÑ ÐÐ°Ð»ÐµÐ¾Ð»Ð¾Ð³"/>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02265" y="3869664"/>
            <a:ext cx="1510095" cy="220473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940152" y="6309320"/>
            <a:ext cx="2432294" cy="369332"/>
          </a:xfrm>
          <a:prstGeom prst="rect">
            <a:avLst/>
          </a:prstGeom>
          <a:noFill/>
        </p:spPr>
        <p:txBody>
          <a:bodyPr wrap="square" rtlCol="0">
            <a:spAutoFit/>
          </a:bodyPr>
          <a:lstStyle/>
          <a:p>
            <a:pPr algn="ctr"/>
            <a:r>
              <a:rPr lang="ru-RU" b="1" dirty="0" smtClean="0"/>
              <a:t>Софья Палеолог</a:t>
            </a:r>
            <a:endParaRPr lang="ru-RU" b="1" dirty="0"/>
          </a:p>
        </p:txBody>
      </p:sp>
    </p:spTree>
    <p:extLst>
      <p:ext uri="{BB962C8B-B14F-4D97-AF65-F5344CB8AC3E}">
        <p14:creationId xmlns:p14="http://schemas.microsoft.com/office/powerpoint/2010/main" val="598335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772816"/>
            <a:ext cx="7344816" cy="36009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800" dirty="0" smtClean="0"/>
              <a:t>У Ивана </a:t>
            </a:r>
            <a:r>
              <a:rPr lang="en-US" sz="2800" dirty="0" smtClean="0"/>
              <a:t>III</a:t>
            </a:r>
            <a:r>
              <a:rPr lang="ru-RU" sz="2800" dirty="0" smtClean="0"/>
              <a:t> </a:t>
            </a:r>
            <a:r>
              <a:rPr lang="ru-RU" sz="2800" dirty="0" smtClean="0"/>
              <a:t>было 5 сыновей.</a:t>
            </a:r>
          </a:p>
          <a:p>
            <a:r>
              <a:rPr lang="ru-RU" sz="2800" dirty="0" smtClean="0"/>
              <a:t>В традиции русского общества, он разделил государство. Василию (старшему) оставил</a:t>
            </a:r>
            <a:endParaRPr lang="en-US" sz="2800" dirty="0" smtClean="0"/>
          </a:p>
          <a:p>
            <a:r>
              <a:rPr lang="ru-RU" sz="2800" dirty="0" smtClean="0"/>
              <a:t> 66 городов (Москва, Нижний Новгород, Тверь, Новгородская земля),</a:t>
            </a:r>
          </a:p>
          <a:p>
            <a:pPr algn="ctr"/>
            <a:r>
              <a:rPr lang="ru-RU" sz="2800" dirty="0" smtClean="0"/>
              <a:t> а остальным детям – 30 городов.</a:t>
            </a:r>
          </a:p>
          <a:p>
            <a:r>
              <a:rPr lang="ru-RU" sz="2800" dirty="0" smtClean="0"/>
              <a:t>Иван </a:t>
            </a:r>
            <a:r>
              <a:rPr lang="en-US" sz="2800" dirty="0" smtClean="0"/>
              <a:t>III</a:t>
            </a:r>
            <a:r>
              <a:rPr lang="ru-RU" sz="2800" dirty="0" smtClean="0"/>
              <a:t> скончался в октябре 1505 года. На престол взошёл</a:t>
            </a:r>
            <a:r>
              <a:rPr lang="ru-RU" sz="2800" b="1" dirty="0" smtClean="0"/>
              <a:t> </a:t>
            </a:r>
            <a:r>
              <a:rPr lang="ru-RU" sz="3200" b="1" dirty="0" smtClean="0"/>
              <a:t>Василий </a:t>
            </a:r>
            <a:r>
              <a:rPr lang="en-US" sz="3200" b="1" dirty="0" smtClean="0"/>
              <a:t>III (1505 – 1533)</a:t>
            </a:r>
            <a:endParaRPr lang="ru-RU" sz="3200" b="1" dirty="0"/>
          </a:p>
        </p:txBody>
      </p:sp>
      <p:pic>
        <p:nvPicPr>
          <p:cNvPr id="1638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1560" y="332656"/>
            <a:ext cx="7059613"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23256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5400600" cy="65556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sz="3600" b="1" dirty="0" smtClean="0">
                <a:solidFill>
                  <a:schemeClr val="bg1"/>
                </a:solidFill>
              </a:rPr>
              <a:t>Василий </a:t>
            </a:r>
            <a:r>
              <a:rPr lang="en-US" sz="3600" b="1" dirty="0" smtClean="0">
                <a:solidFill>
                  <a:schemeClr val="bg1"/>
                </a:solidFill>
              </a:rPr>
              <a:t>III</a:t>
            </a:r>
            <a:endParaRPr lang="ru-RU" sz="3600" b="1" dirty="0" smtClean="0">
              <a:solidFill>
                <a:schemeClr val="bg1"/>
              </a:solidFill>
            </a:endParaRPr>
          </a:p>
          <a:p>
            <a:r>
              <a:rPr lang="ru-RU" sz="2400" b="1" dirty="0" smtClean="0">
                <a:solidFill>
                  <a:schemeClr val="bg1"/>
                </a:solidFill>
              </a:rPr>
              <a:t>(штрих к портрету)</a:t>
            </a:r>
          </a:p>
          <a:p>
            <a:r>
              <a:rPr lang="ru-RU" sz="2000" b="1" dirty="0">
                <a:solidFill>
                  <a:schemeClr val="bg1"/>
                </a:solidFill>
              </a:rPr>
              <a:t> Великий князь Московский Василий Иванович III (1505 – 1533, родился в 1479) более всего знаменит тем, что в его правление завершилось собирание раздробленных уделов </a:t>
            </a:r>
            <a:r>
              <a:rPr lang="ru-RU" sz="2000" b="1" dirty="0" smtClean="0">
                <a:solidFill>
                  <a:schemeClr val="bg1"/>
                </a:solidFill>
              </a:rPr>
              <a:t>Руси </a:t>
            </a:r>
            <a:r>
              <a:rPr lang="ru-RU" sz="2000" b="1" dirty="0">
                <a:solidFill>
                  <a:schemeClr val="bg1"/>
                </a:solidFill>
              </a:rPr>
              <a:t>в единое государство</a:t>
            </a:r>
            <a:r>
              <a:rPr lang="ru-RU" sz="2000" b="1" dirty="0" smtClean="0">
                <a:solidFill>
                  <a:schemeClr val="bg1"/>
                </a:solidFill>
              </a:rPr>
              <a:t>. </a:t>
            </a:r>
            <a:r>
              <a:rPr lang="ru-RU" sz="2000" b="1" dirty="0">
                <a:solidFill>
                  <a:schemeClr val="bg1"/>
                </a:solidFill>
              </a:rPr>
              <a:t>Василий продолжал внутреннюю и внешнюю политику своего отца, Ивана III, на которого походил суровым, самовластным </a:t>
            </a:r>
            <a:r>
              <a:rPr lang="ru-RU" sz="2000" b="1" dirty="0" smtClean="0">
                <a:solidFill>
                  <a:schemeClr val="bg1"/>
                </a:solidFill>
              </a:rPr>
              <a:t>характером.</a:t>
            </a:r>
          </a:p>
          <a:p>
            <a:r>
              <a:rPr lang="ru-RU" sz="2000" b="1" dirty="0">
                <a:solidFill>
                  <a:schemeClr val="bg1"/>
                </a:solidFill>
              </a:rPr>
              <a:t>Подобно отцу, Василий III заботился о великолепии двора и об украшении Москвы красивыми постройками. Он увеличил число придворных сановников. Во время торжественных приемов возле него стояли рынды (телохранители), избранные из самых красивых знатных юношей. Одетые в белое атласное платье, они очень нравились народу и </a:t>
            </a:r>
            <a:r>
              <a:rPr lang="ru-RU" sz="2000" b="1" dirty="0" smtClean="0">
                <a:solidFill>
                  <a:schemeClr val="bg1"/>
                </a:solidFill>
              </a:rPr>
              <a:t>иноземцам.</a:t>
            </a:r>
            <a:endParaRPr lang="ru-RU" sz="2000" b="1" dirty="0">
              <a:solidFill>
                <a:schemeClr val="bg1"/>
              </a:solidFill>
            </a:endParaRPr>
          </a:p>
          <a:p>
            <a:endParaRPr lang="ru-RU" sz="2000" b="1" dirty="0">
              <a:solidFill>
                <a:schemeClr val="bg1"/>
              </a:solidFill>
            </a:endParaRPr>
          </a:p>
        </p:txBody>
      </p:sp>
      <p:pic>
        <p:nvPicPr>
          <p:cNvPr id="17410" name="Picture 2" descr="ÐÐ°ÑÐ¸Ð»Ð¸Ð¹ III"/>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24128" y="260647"/>
            <a:ext cx="2880320" cy="3682227"/>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364088" y="4293096"/>
            <a:ext cx="3384376" cy="1015663"/>
          </a:xfrm>
          <a:prstGeom prst="rect">
            <a:avLst/>
          </a:prstGeom>
        </p:spPr>
        <p:txBody>
          <a:bodyPr wrap="square">
            <a:spAutoFit/>
          </a:bodyPr>
          <a:lstStyle/>
          <a:p>
            <a:pPr algn="ctr"/>
            <a:r>
              <a:rPr lang="ru-RU" sz="2000" b="1" dirty="0"/>
              <a:t>Василий III</a:t>
            </a:r>
            <a:r>
              <a:rPr lang="ru-RU" sz="2000" b="1" dirty="0" smtClean="0"/>
              <a:t>.</a:t>
            </a:r>
          </a:p>
          <a:p>
            <a:pPr algn="ctr"/>
            <a:r>
              <a:rPr lang="ru-RU" sz="2000" b="1" dirty="0" smtClean="0"/>
              <a:t> </a:t>
            </a:r>
            <a:r>
              <a:rPr lang="ru-RU" sz="2000" b="1" dirty="0"/>
              <a:t>Миниатюра из Царского титулярника</a:t>
            </a:r>
          </a:p>
        </p:txBody>
      </p:sp>
      <p:sp>
        <p:nvSpPr>
          <p:cNvPr id="4" name="Прямоугольник 3"/>
          <p:cNvSpPr/>
          <p:nvPr/>
        </p:nvSpPr>
        <p:spPr>
          <a:xfrm>
            <a:off x="323528" y="1196753"/>
            <a:ext cx="5400600" cy="5619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a:solidFill>
                  <a:schemeClr val="bg1"/>
                </a:solidFill>
              </a:rPr>
              <a:t>Сильно скорбел Василий III, что у него не было детей. Говорят, что раз он даже заплакал, когда увидел на дереве птичье гнездо с птенцами.</a:t>
            </a:r>
          </a:p>
          <a:p>
            <a:pPr algn="ctr"/>
            <a:endParaRPr lang="ru-RU" sz="2000" dirty="0">
              <a:solidFill>
                <a:schemeClr val="bg1"/>
              </a:solidFill>
            </a:endParaRPr>
          </a:p>
          <a:p>
            <a:pPr algn="ctr"/>
            <a:r>
              <a:rPr lang="ru-RU" sz="2000" dirty="0">
                <a:solidFill>
                  <a:schemeClr val="bg1"/>
                </a:solidFill>
              </a:rPr>
              <a:t>– Кому царствовать после меня в Русской земле? – скорбно спрашивал он у своих ближних. – Братьям моим? Но они и со своими делами управиться не могут!..</a:t>
            </a:r>
          </a:p>
          <a:p>
            <a:pPr algn="ctr"/>
            <a:endParaRPr lang="ru-RU" sz="2000" dirty="0">
              <a:solidFill>
                <a:schemeClr val="bg1"/>
              </a:solidFill>
            </a:endParaRPr>
          </a:p>
          <a:p>
            <a:pPr algn="ctr"/>
            <a:r>
              <a:rPr lang="ru-RU" sz="2000" dirty="0">
                <a:solidFill>
                  <a:schemeClr val="bg1"/>
                </a:solidFill>
              </a:rPr>
              <a:t>По совету приближенных, он развелся с первой своей супругой, Соломонией Сабуровой, которая была пострижена, как говорят, против ее желания, </a:t>
            </a:r>
            <a:r>
              <a:rPr lang="ru-RU" sz="2000" dirty="0" smtClean="0">
                <a:solidFill>
                  <a:schemeClr val="bg1"/>
                </a:solidFill>
              </a:rPr>
              <a:t>и </a:t>
            </a:r>
            <a:r>
              <a:rPr lang="ru-RU" sz="2000" dirty="0">
                <a:solidFill>
                  <a:schemeClr val="bg1"/>
                </a:solidFill>
              </a:rPr>
              <a:t>женился на Елене Глинской племяннице известного Михаила Глинского</a:t>
            </a:r>
            <a:r>
              <a:rPr lang="ru-RU" sz="2000" dirty="0"/>
              <a:t>.</a:t>
            </a:r>
          </a:p>
        </p:txBody>
      </p:sp>
      <p:pic>
        <p:nvPicPr>
          <p:cNvPr id="17412" name="Picture 4" descr="Ð¡Ð¾Ð»Ð¾Ð¼Ð¾Ð½Ð¸Ñ Ð¡Ð°Ð±ÑÑÐ¾Ð²Ð°"/>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56781" y="4276940"/>
            <a:ext cx="3129463" cy="205203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797599" y="6328973"/>
            <a:ext cx="3129462" cy="369332"/>
          </a:xfrm>
          <a:prstGeom prst="rect">
            <a:avLst/>
          </a:prstGeom>
          <a:noFill/>
        </p:spPr>
        <p:txBody>
          <a:bodyPr wrap="square" rtlCol="0">
            <a:spAutoFit/>
          </a:bodyPr>
          <a:lstStyle/>
          <a:p>
            <a:pPr algn="ctr"/>
            <a:r>
              <a:rPr lang="ru-RU" b="1" dirty="0" smtClean="0"/>
              <a:t>Соломония Сабурова</a:t>
            </a:r>
            <a:endParaRPr lang="ru-RU" b="1" dirty="0"/>
          </a:p>
        </p:txBody>
      </p:sp>
      <p:pic>
        <p:nvPicPr>
          <p:cNvPr id="17414" name="Picture 6" descr="ÐÐ»ÐµÐ½Ð° ÐÐ»Ð¸Ð½ÑÐºÐ°Ñ"/>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797599" y="235915"/>
            <a:ext cx="2806849" cy="391316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275856" y="836712"/>
            <a:ext cx="2521743" cy="400110"/>
          </a:xfrm>
          <a:prstGeom prst="rect">
            <a:avLst/>
          </a:prstGeom>
          <a:noFill/>
        </p:spPr>
        <p:txBody>
          <a:bodyPr wrap="square" rtlCol="0">
            <a:spAutoFit/>
          </a:bodyPr>
          <a:lstStyle/>
          <a:p>
            <a:pPr algn="ctr"/>
            <a:r>
              <a:rPr lang="ru-RU" sz="2000" b="1" dirty="0" smtClean="0">
                <a:solidFill>
                  <a:schemeClr val="bg1"/>
                </a:solidFill>
              </a:rPr>
              <a:t>Елена Глинская</a:t>
            </a:r>
            <a:endParaRPr lang="ru-RU" sz="2000" b="1" dirty="0">
              <a:solidFill>
                <a:schemeClr val="bg1"/>
              </a:solidFill>
            </a:endParaRPr>
          </a:p>
        </p:txBody>
      </p:sp>
    </p:spTree>
    <p:extLst>
      <p:ext uri="{BB962C8B-B14F-4D97-AF65-F5344CB8AC3E}">
        <p14:creationId xmlns:p14="http://schemas.microsoft.com/office/powerpoint/2010/main" val="235538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7412"/>
                                        </p:tgtEl>
                                        <p:attrNameLst>
                                          <p:attrName>style.visibility</p:attrName>
                                        </p:attrNameLst>
                                      </p:cBhvr>
                                      <p:to>
                                        <p:strVal val="visible"/>
                                      </p:to>
                                    </p:set>
                                    <p:animEffect transition="in" filter="circle(in)">
                                      <p:cBhvr>
                                        <p:cTn id="12" dur="2000"/>
                                        <p:tgtEl>
                                          <p:spTgt spid="1741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7414"/>
                                        </p:tgtEl>
                                        <p:attrNameLst>
                                          <p:attrName>style.visibility</p:attrName>
                                        </p:attrNameLst>
                                      </p:cBhvr>
                                      <p:to>
                                        <p:strVal val="visible"/>
                                      </p:to>
                                    </p:set>
                                    <p:animEffect transition="in" filter="circle(in)">
                                      <p:cBhvr>
                                        <p:cTn id="22" dur="2000"/>
                                        <p:tgtEl>
                                          <p:spTgt spid="17414"/>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circle(in)">
                                      <p:cBhvr>
                                        <p:cTn id="2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539552" y="4437112"/>
            <a:ext cx="8305800" cy="414649"/>
          </a:xfrm>
        </p:spPr>
        <p:txBody>
          <a:bodyPr>
            <a:noAutofit/>
          </a:bodyPr>
          <a:lstStyle/>
          <a:p>
            <a:r>
              <a:rPr lang="ru-RU" sz="2400" b="1" dirty="0" smtClean="0">
                <a:solidFill>
                  <a:schemeClr val="tx1"/>
                </a:solidFill>
              </a:rPr>
              <a:t>Вопрос: </a:t>
            </a:r>
          </a:p>
          <a:p>
            <a:pPr algn="ctr"/>
            <a:r>
              <a:rPr lang="ru-RU" sz="2400" b="1" dirty="0" smtClean="0">
                <a:solidFill>
                  <a:schemeClr val="tx1"/>
                </a:solidFill>
              </a:rPr>
              <a:t>О каких качествах Василия </a:t>
            </a:r>
            <a:r>
              <a:rPr lang="en-US" sz="2400" b="1" dirty="0" smtClean="0">
                <a:solidFill>
                  <a:schemeClr val="tx1"/>
                </a:solidFill>
              </a:rPr>
              <a:t>III</a:t>
            </a:r>
            <a:r>
              <a:rPr lang="ru-RU" sz="2400" b="1" dirty="0" smtClean="0">
                <a:solidFill>
                  <a:schemeClr val="tx1"/>
                </a:solidFill>
              </a:rPr>
              <a:t> можно судить по этому фрагменту письма?</a:t>
            </a:r>
          </a:p>
          <a:p>
            <a:pPr algn="ctr"/>
            <a:r>
              <a:rPr lang="ru-RU" sz="2400" b="1" dirty="0" smtClean="0">
                <a:solidFill>
                  <a:schemeClr val="tx1"/>
                </a:solidFill>
              </a:rPr>
              <a:t>Заботливый муж и отец</a:t>
            </a:r>
          </a:p>
          <a:p>
            <a:pPr algn="ctr"/>
            <a:endParaRPr lang="ru-RU" sz="2400" b="1" dirty="0">
              <a:solidFill>
                <a:schemeClr val="tx1"/>
              </a:solidFill>
            </a:endParaRPr>
          </a:p>
        </p:txBody>
      </p:sp>
      <p:sp>
        <p:nvSpPr>
          <p:cNvPr id="3" name="Заголовок 2"/>
          <p:cNvSpPr>
            <a:spLocks noGrp="1"/>
          </p:cNvSpPr>
          <p:nvPr>
            <p:ph type="title"/>
          </p:nvPr>
        </p:nvSpPr>
        <p:spPr>
          <a:xfrm>
            <a:off x="467544" y="1556792"/>
            <a:ext cx="8305800" cy="1143000"/>
          </a:xfrm>
        </p:spPr>
        <p:txBody>
          <a:bodyPr>
            <a:normAutofit fontScale="90000"/>
          </a:bodyPr>
          <a:lstStyle/>
          <a:p>
            <a:pPr algn="ctr"/>
            <a:r>
              <a:rPr lang="ru-RU" dirty="0" smtClean="0">
                <a:solidFill>
                  <a:srgbClr val="FF0000"/>
                </a:solidFill>
              </a:rPr>
              <a:t>Изучаем документ «Из письма Василия </a:t>
            </a:r>
            <a:r>
              <a:rPr lang="en-US" dirty="0" smtClean="0">
                <a:solidFill>
                  <a:srgbClr val="FF0000"/>
                </a:solidFill>
              </a:rPr>
              <a:t>III</a:t>
            </a:r>
            <a:r>
              <a:rPr lang="ru-RU" dirty="0" smtClean="0">
                <a:solidFill>
                  <a:srgbClr val="FF0000"/>
                </a:solidFill>
              </a:rPr>
              <a:t/>
            </a:r>
            <a:br>
              <a:rPr lang="ru-RU" dirty="0" smtClean="0">
                <a:solidFill>
                  <a:srgbClr val="FF0000"/>
                </a:solidFill>
              </a:rPr>
            </a:br>
            <a:r>
              <a:rPr lang="ru-RU" dirty="0" smtClean="0">
                <a:solidFill>
                  <a:srgbClr val="FF0000"/>
                </a:solidFill>
              </a:rPr>
              <a:t>Елене Глинской»</a:t>
            </a:r>
            <a:br>
              <a:rPr lang="ru-RU" dirty="0" smtClean="0">
                <a:solidFill>
                  <a:srgbClr val="FF0000"/>
                </a:solidFill>
              </a:rPr>
            </a:br>
            <a:r>
              <a:rPr lang="ru-RU" dirty="0" smtClean="0">
                <a:solidFill>
                  <a:srgbClr val="FF0000"/>
                </a:solidFill>
              </a:rPr>
              <a:t>(чтение документа на стр. 33)</a:t>
            </a:r>
            <a:br>
              <a:rPr lang="ru-RU" dirty="0" smtClean="0">
                <a:solidFill>
                  <a:srgbClr val="FF0000"/>
                </a:solidFill>
              </a:rPr>
            </a:br>
            <a:endParaRPr lang="ru-RU" dirty="0">
              <a:solidFill>
                <a:srgbClr val="FF0000"/>
              </a:solidFill>
            </a:endParaRPr>
          </a:p>
        </p:txBody>
      </p:sp>
    </p:spTree>
    <p:extLst>
      <p:ext uri="{BB962C8B-B14F-4D97-AF65-F5344CB8AC3E}">
        <p14:creationId xmlns:p14="http://schemas.microsoft.com/office/powerpoint/2010/main" val="192559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circle(in)">
                                      <p:cBhvr>
                                        <p:cTn id="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1_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219</TotalTime>
  <Words>1696</Words>
  <Application>Microsoft Office PowerPoint</Application>
  <PresentationFormat>Экран (4:3)</PresentationFormat>
  <Paragraphs>129</Paragraphs>
  <Slides>21</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21</vt:i4>
      </vt:variant>
    </vt:vector>
  </HeadingPairs>
  <TitlesOfParts>
    <vt:vector size="23" baseType="lpstr">
      <vt:lpstr>Паркет</vt:lpstr>
      <vt:lpstr>1_Паркет</vt:lpstr>
      <vt:lpstr>Тема: «Российское государство в первой трети XVI века» урок истории в 7 классе</vt:lpstr>
      <vt:lpstr>1. Покажите на карте территорию России к концу правления Ивана III. 2. Сравните европейский абсолютизм и российское самодержавие: сходства и различия. 3. Что такое крепостное право и самодержавие?</vt:lpstr>
      <vt:lpstr>    Проблемное задание на урок 1. Когда завершилось объединение русских земель вокруг Москвы? 2. Какая задача стояла перед великими князьями после завершения объединения земель вокруг Москвы?   </vt:lpstr>
      <vt:lpstr>План урока: 1. Государи всея Руси 2.Завершение объединения русских земель 3. Как управлялось государство 4. Закрепление </vt:lpstr>
      <vt:lpstr>Презентация PowerPoint</vt:lpstr>
      <vt:lpstr>Презентация PowerPoint</vt:lpstr>
      <vt:lpstr>Презентация PowerPoint</vt:lpstr>
      <vt:lpstr>Презентация PowerPoint</vt:lpstr>
      <vt:lpstr>Изучаем документ «Из письма Василия III Елене Глинской» (чтение документа на стр. 33) </vt:lpstr>
      <vt:lpstr>Презентация PowerPoint</vt:lpstr>
      <vt:lpstr>Презентация PowerPoint</vt:lpstr>
      <vt:lpstr>Работаем с документом: Из «Повести о взятии Пскова» (читаем документ на стр. 33)</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История в лицах: СОВРЕМЕННИКИ</vt:lpstr>
      <vt:lpstr>Итог нашего урока:</vt:lpstr>
      <vt:lpstr>Домашнее задание: С удовольствием прочитать п.4 выучить новые слова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«Российское государство в первой трети XVI века» урок истории в 7 классе</dc:title>
  <dc:creator>user</dc:creator>
  <cp:lastModifiedBy>user</cp:lastModifiedBy>
  <cp:revision>21</cp:revision>
  <dcterms:created xsi:type="dcterms:W3CDTF">2019-01-08T10:37:43Z</dcterms:created>
  <dcterms:modified xsi:type="dcterms:W3CDTF">2019-01-08T14:58:02Z</dcterms:modified>
</cp:coreProperties>
</file>