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theme/theme29.xml" ContentType="application/vnd.openxmlformats-officedocument.theme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theme/theme30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theme/theme31.xml" ContentType="application/vnd.openxmlformats-officedocument.theme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theme/theme32.xml" ContentType="application/vnd.openxmlformats-officedocument.theme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theme/theme33.xml" ContentType="application/vnd.openxmlformats-officedocument.theme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theme/theme34.xml" ContentType="application/vnd.openxmlformats-officedocument.theme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theme/theme35.xml" ContentType="application/vnd.openxmlformats-officedocument.theme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theme/theme36.xml" ContentType="application/vnd.openxmlformats-officedocument.theme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theme/theme37.xml" ContentType="application/vnd.openxmlformats-officedocument.theme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theme/theme38.xml" ContentType="application/vnd.openxmlformats-officedocument.theme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theme/theme39.xml" ContentType="application/vnd.openxmlformats-officedocument.theme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theme/theme40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68" r:id="rId9"/>
    <p:sldMasterId id="2147483780" r:id="rId10"/>
    <p:sldMasterId id="2147483792" r:id="rId11"/>
    <p:sldMasterId id="2147483804" r:id="rId12"/>
    <p:sldMasterId id="2147483816" r:id="rId13"/>
    <p:sldMasterId id="2147483828" r:id="rId14"/>
    <p:sldMasterId id="2147483840" r:id="rId15"/>
    <p:sldMasterId id="2147483852" r:id="rId16"/>
    <p:sldMasterId id="2147483864" r:id="rId17"/>
    <p:sldMasterId id="2147483876" r:id="rId18"/>
    <p:sldMasterId id="2147483888" r:id="rId19"/>
    <p:sldMasterId id="2147483900" r:id="rId20"/>
    <p:sldMasterId id="2147483912" r:id="rId21"/>
    <p:sldMasterId id="2147483924" r:id="rId22"/>
    <p:sldMasterId id="2147483948" r:id="rId23"/>
    <p:sldMasterId id="2147483960" r:id="rId24"/>
    <p:sldMasterId id="2147483972" r:id="rId25"/>
    <p:sldMasterId id="2147483984" r:id="rId26"/>
    <p:sldMasterId id="2147483996" r:id="rId27"/>
    <p:sldMasterId id="2147484008" r:id="rId28"/>
    <p:sldMasterId id="2147484020" r:id="rId29"/>
    <p:sldMasterId id="2147484032" r:id="rId30"/>
    <p:sldMasterId id="2147484044" r:id="rId31"/>
    <p:sldMasterId id="2147484056" r:id="rId32"/>
    <p:sldMasterId id="2147484068" r:id="rId33"/>
    <p:sldMasterId id="2147484080" r:id="rId34"/>
    <p:sldMasterId id="2147484092" r:id="rId35"/>
    <p:sldMasterId id="2147484104" r:id="rId36"/>
    <p:sldMasterId id="2147484116" r:id="rId37"/>
    <p:sldMasterId id="2147484128" r:id="rId38"/>
    <p:sldMasterId id="2147484140" r:id="rId39"/>
    <p:sldMasterId id="2147484152" r:id="rId40"/>
  </p:sldMasterIdLst>
  <p:sldIdLst>
    <p:sldId id="257" r:id="rId41"/>
    <p:sldId id="258" r:id="rId42"/>
    <p:sldId id="259" r:id="rId43"/>
    <p:sldId id="260" r:id="rId44"/>
    <p:sldId id="261" r:id="rId45"/>
    <p:sldId id="262" r:id="rId46"/>
    <p:sldId id="263" r:id="rId47"/>
    <p:sldId id="264" r:id="rId48"/>
    <p:sldId id="266" r:id="rId49"/>
    <p:sldId id="267" r:id="rId50"/>
    <p:sldId id="268" r:id="rId51"/>
    <p:sldId id="269" r:id="rId52"/>
    <p:sldId id="270" r:id="rId53"/>
    <p:sldId id="271" r:id="rId54"/>
    <p:sldId id="272" r:id="rId55"/>
    <p:sldId id="273" r:id="rId56"/>
    <p:sldId id="274" r:id="rId57"/>
    <p:sldId id="275" r:id="rId58"/>
    <p:sldId id="276" r:id="rId59"/>
    <p:sldId id="277" r:id="rId60"/>
    <p:sldId id="278" r:id="rId61"/>
    <p:sldId id="279" r:id="rId62"/>
    <p:sldId id="281" r:id="rId63"/>
    <p:sldId id="282" r:id="rId64"/>
    <p:sldId id="283" r:id="rId65"/>
    <p:sldId id="284" r:id="rId66"/>
    <p:sldId id="285" r:id="rId67"/>
    <p:sldId id="286" r:id="rId68"/>
    <p:sldId id="287" r:id="rId69"/>
    <p:sldId id="288" r:id="rId70"/>
    <p:sldId id="289" r:id="rId71"/>
    <p:sldId id="290" r:id="rId72"/>
    <p:sldId id="291" r:id="rId73"/>
    <p:sldId id="292" r:id="rId74"/>
    <p:sldId id="293" r:id="rId75"/>
    <p:sldId id="294" r:id="rId76"/>
    <p:sldId id="295" r:id="rId77"/>
    <p:sldId id="296" r:id="rId78"/>
    <p:sldId id="297" r:id="rId79"/>
    <p:sldId id="298" r:id="rId8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Master" Target="slideMasters/slideMaster39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2.xml"/><Relationship Id="rId47" Type="http://schemas.openxmlformats.org/officeDocument/2006/relationships/slide" Target="slides/slide7.xml"/><Relationship Id="rId50" Type="http://schemas.openxmlformats.org/officeDocument/2006/relationships/slide" Target="slides/slide10.xml"/><Relationship Id="rId55" Type="http://schemas.openxmlformats.org/officeDocument/2006/relationships/slide" Target="slides/slide15.xml"/><Relationship Id="rId63" Type="http://schemas.openxmlformats.org/officeDocument/2006/relationships/slide" Target="slides/slide23.xml"/><Relationship Id="rId68" Type="http://schemas.openxmlformats.org/officeDocument/2006/relationships/slide" Target="slides/slide28.xml"/><Relationship Id="rId76" Type="http://schemas.openxmlformats.org/officeDocument/2006/relationships/slide" Target="slides/slide36.xml"/><Relationship Id="rId8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" Target="slides/slide5.xml"/><Relationship Id="rId53" Type="http://schemas.openxmlformats.org/officeDocument/2006/relationships/slide" Target="slides/slide13.xml"/><Relationship Id="rId58" Type="http://schemas.openxmlformats.org/officeDocument/2006/relationships/slide" Target="slides/slide18.xml"/><Relationship Id="rId66" Type="http://schemas.openxmlformats.org/officeDocument/2006/relationships/slide" Target="slides/slide26.xml"/><Relationship Id="rId74" Type="http://schemas.openxmlformats.org/officeDocument/2006/relationships/slide" Target="slides/slide34.xml"/><Relationship Id="rId79" Type="http://schemas.openxmlformats.org/officeDocument/2006/relationships/slide" Target="slides/slide39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21.xml"/><Relationship Id="rId82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4.xml"/><Relationship Id="rId52" Type="http://schemas.openxmlformats.org/officeDocument/2006/relationships/slide" Target="slides/slide12.xml"/><Relationship Id="rId60" Type="http://schemas.openxmlformats.org/officeDocument/2006/relationships/slide" Target="slides/slide20.xml"/><Relationship Id="rId65" Type="http://schemas.openxmlformats.org/officeDocument/2006/relationships/slide" Target="slides/slide25.xml"/><Relationship Id="rId73" Type="http://schemas.openxmlformats.org/officeDocument/2006/relationships/slide" Target="slides/slide33.xml"/><Relationship Id="rId78" Type="http://schemas.openxmlformats.org/officeDocument/2006/relationships/slide" Target="slides/slide38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3.xml"/><Relationship Id="rId48" Type="http://schemas.openxmlformats.org/officeDocument/2006/relationships/slide" Target="slides/slide8.xml"/><Relationship Id="rId56" Type="http://schemas.openxmlformats.org/officeDocument/2006/relationships/slide" Target="slides/slide16.xml"/><Relationship Id="rId64" Type="http://schemas.openxmlformats.org/officeDocument/2006/relationships/slide" Target="slides/slide24.xml"/><Relationship Id="rId69" Type="http://schemas.openxmlformats.org/officeDocument/2006/relationships/slide" Target="slides/slide29.xml"/><Relationship Id="rId77" Type="http://schemas.openxmlformats.org/officeDocument/2006/relationships/slide" Target="slides/slide3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1.xml"/><Relationship Id="rId72" Type="http://schemas.openxmlformats.org/officeDocument/2006/relationships/slide" Target="slides/slide32.xml"/><Relationship Id="rId80" Type="http://schemas.openxmlformats.org/officeDocument/2006/relationships/slide" Target="slides/slide40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6.xml"/><Relationship Id="rId59" Type="http://schemas.openxmlformats.org/officeDocument/2006/relationships/slide" Target="slides/slide19.xml"/><Relationship Id="rId67" Type="http://schemas.openxmlformats.org/officeDocument/2006/relationships/slide" Target="slides/slide27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.xml"/><Relationship Id="rId54" Type="http://schemas.openxmlformats.org/officeDocument/2006/relationships/slide" Target="slides/slide14.xml"/><Relationship Id="rId62" Type="http://schemas.openxmlformats.org/officeDocument/2006/relationships/slide" Target="slides/slide22.xml"/><Relationship Id="rId70" Type="http://schemas.openxmlformats.org/officeDocument/2006/relationships/slide" Target="slides/slide30.xml"/><Relationship Id="rId75" Type="http://schemas.openxmlformats.org/officeDocument/2006/relationships/slide" Target="slides/slide35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9.xml"/><Relationship Id="rId57" Type="http://schemas.openxmlformats.org/officeDocument/2006/relationships/slide" Target="slides/slide1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F36A40-CEFA-42D5-BF2F-A1600C17E271}" type="doc">
      <dgm:prSet loTypeId="urn:microsoft.com/office/officeart/2005/8/layout/cycle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1DECD6-C9FD-415C-BAC3-D0C1F7A6996F}">
      <dgm:prSet phldrT="[Текст]"/>
      <dgm:spPr/>
      <dgm:t>
        <a:bodyPr/>
        <a:lstStyle/>
        <a:p>
          <a:r>
            <a:rPr lang="ru-RU" dirty="0" smtClean="0"/>
            <a:t>Животные становятся активнее</a:t>
          </a:r>
          <a:endParaRPr lang="ru-RU" dirty="0"/>
        </a:p>
      </dgm:t>
    </dgm:pt>
    <dgm:pt modelId="{2FB03BF0-5C7F-4490-82ED-6E7643A9CA28}" type="parTrans" cxnId="{DE1FFD9E-B2B1-4844-AEA1-1C3CF6DCB82E}">
      <dgm:prSet/>
      <dgm:spPr/>
      <dgm:t>
        <a:bodyPr/>
        <a:lstStyle/>
        <a:p>
          <a:endParaRPr lang="ru-RU"/>
        </a:p>
      </dgm:t>
    </dgm:pt>
    <dgm:pt modelId="{EC13BE8F-3DF2-4573-82F9-1CEA03F1C72D}" type="sibTrans" cxnId="{DE1FFD9E-B2B1-4844-AEA1-1C3CF6DCB82E}">
      <dgm:prSet/>
      <dgm:spPr/>
      <dgm:t>
        <a:bodyPr/>
        <a:lstStyle/>
        <a:p>
          <a:endParaRPr lang="ru-RU"/>
        </a:p>
      </dgm:t>
    </dgm:pt>
    <dgm:pt modelId="{BECBE2A7-FFB8-419E-9BFB-4F5DE3388E31}">
      <dgm:prSet phldrT="[Текст]"/>
      <dgm:spPr/>
      <dgm:t>
        <a:bodyPr/>
        <a:lstStyle/>
        <a:p>
          <a:r>
            <a:rPr lang="ru-RU" dirty="0" smtClean="0"/>
            <a:t>Земля прогревается</a:t>
          </a:r>
          <a:endParaRPr lang="ru-RU" dirty="0"/>
        </a:p>
      </dgm:t>
    </dgm:pt>
    <dgm:pt modelId="{ADF129A1-1998-490B-8AD8-F6247359D44F}" type="parTrans" cxnId="{A519664B-A09B-4CC3-9D68-87B12B56B238}">
      <dgm:prSet/>
      <dgm:spPr/>
      <dgm:t>
        <a:bodyPr/>
        <a:lstStyle/>
        <a:p>
          <a:endParaRPr lang="ru-RU"/>
        </a:p>
      </dgm:t>
    </dgm:pt>
    <dgm:pt modelId="{75CA5673-6371-436E-9125-E3764A89B0C1}" type="sibTrans" cxnId="{A519664B-A09B-4CC3-9D68-87B12B56B238}">
      <dgm:prSet/>
      <dgm:spPr/>
      <dgm:t>
        <a:bodyPr/>
        <a:lstStyle/>
        <a:p>
          <a:endParaRPr lang="ru-RU"/>
        </a:p>
      </dgm:t>
    </dgm:pt>
    <dgm:pt modelId="{4C9FC356-DCDB-4514-A8E7-40E488D2E232}">
      <dgm:prSet phldrT="[Текст]"/>
      <dgm:spPr/>
      <dgm:t>
        <a:bodyPr/>
        <a:lstStyle/>
        <a:p>
          <a:r>
            <a:rPr lang="ru-RU" dirty="0" smtClean="0"/>
            <a:t>Дни</a:t>
          </a:r>
        </a:p>
        <a:p>
          <a:r>
            <a:rPr lang="ru-RU" dirty="0" smtClean="0"/>
            <a:t>Становятся длиннее</a:t>
          </a:r>
          <a:endParaRPr lang="ru-RU" dirty="0"/>
        </a:p>
      </dgm:t>
    </dgm:pt>
    <dgm:pt modelId="{1A1E4C5B-FA1E-479F-9AC8-7480A68FCFB5}" type="parTrans" cxnId="{4274171B-03F1-440C-B949-3A85DFB823E2}">
      <dgm:prSet/>
      <dgm:spPr/>
      <dgm:t>
        <a:bodyPr/>
        <a:lstStyle/>
        <a:p>
          <a:endParaRPr lang="ru-RU"/>
        </a:p>
      </dgm:t>
    </dgm:pt>
    <dgm:pt modelId="{15B5A328-FC28-4C5B-AC5E-C8A8962136D6}" type="sibTrans" cxnId="{4274171B-03F1-440C-B949-3A85DFB823E2}">
      <dgm:prSet/>
      <dgm:spPr/>
      <dgm:t>
        <a:bodyPr/>
        <a:lstStyle/>
        <a:p>
          <a:endParaRPr lang="ru-RU"/>
        </a:p>
      </dgm:t>
    </dgm:pt>
    <dgm:pt modelId="{B511C5C4-0C9B-4047-B95A-53A00CA4D1CD}">
      <dgm:prSet phldrT="[Текст]"/>
      <dgm:spPr/>
      <dgm:t>
        <a:bodyPr/>
        <a:lstStyle/>
        <a:p>
          <a:r>
            <a:rPr lang="ru-RU" dirty="0" smtClean="0"/>
            <a:t>Погода становится теплее</a:t>
          </a:r>
          <a:endParaRPr lang="ru-RU" dirty="0"/>
        </a:p>
      </dgm:t>
    </dgm:pt>
    <dgm:pt modelId="{5D25F8A8-70CF-4E8C-BD97-C7E85B095610}" type="sibTrans" cxnId="{1D73412B-C758-4425-A09A-A9956942374B}">
      <dgm:prSet/>
      <dgm:spPr/>
      <dgm:t>
        <a:bodyPr/>
        <a:lstStyle/>
        <a:p>
          <a:endParaRPr lang="ru-RU"/>
        </a:p>
      </dgm:t>
    </dgm:pt>
    <dgm:pt modelId="{9AE7780F-230A-49F6-A91C-F68A2B8EE818}" type="parTrans" cxnId="{1D73412B-C758-4425-A09A-A9956942374B}">
      <dgm:prSet/>
      <dgm:spPr/>
      <dgm:t>
        <a:bodyPr/>
        <a:lstStyle/>
        <a:p>
          <a:endParaRPr lang="ru-RU"/>
        </a:p>
      </dgm:t>
    </dgm:pt>
    <dgm:pt modelId="{80167ADE-71CE-4CE0-A50B-99407DF8E8F5}">
      <dgm:prSet phldrT="[Текст]"/>
      <dgm:spPr/>
      <dgm:t>
        <a:bodyPr/>
        <a:lstStyle/>
        <a:p>
          <a:r>
            <a:rPr lang="ru-RU" dirty="0" smtClean="0"/>
            <a:t>Цветы </a:t>
          </a:r>
        </a:p>
        <a:p>
          <a:r>
            <a:rPr lang="ru-RU" dirty="0" smtClean="0"/>
            <a:t>распускаются</a:t>
          </a:r>
        </a:p>
        <a:p>
          <a:endParaRPr lang="ru-RU" dirty="0"/>
        </a:p>
      </dgm:t>
    </dgm:pt>
    <dgm:pt modelId="{7328DA49-5F2C-442D-A3B3-3AFBC8277826}" type="sibTrans" cxnId="{B208E6EF-1D74-4C07-8F0A-143A8C8555B1}">
      <dgm:prSet/>
      <dgm:spPr/>
      <dgm:t>
        <a:bodyPr/>
        <a:lstStyle/>
        <a:p>
          <a:endParaRPr lang="ru-RU"/>
        </a:p>
      </dgm:t>
    </dgm:pt>
    <dgm:pt modelId="{CE41EC4E-0775-426F-BA27-2F00427859F7}" type="parTrans" cxnId="{B208E6EF-1D74-4C07-8F0A-143A8C8555B1}">
      <dgm:prSet/>
      <dgm:spPr/>
      <dgm:t>
        <a:bodyPr/>
        <a:lstStyle/>
        <a:p>
          <a:endParaRPr lang="ru-RU"/>
        </a:p>
      </dgm:t>
    </dgm:pt>
    <dgm:pt modelId="{376CA3FE-8E01-481D-94E9-021F9E8359E8}" type="pres">
      <dgm:prSet presAssocID="{FFF36A40-CEFA-42D5-BF2F-A1600C17E27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AE5F6E-3829-4ABF-ACE0-D46BFC5F04C8}" type="pres">
      <dgm:prSet presAssocID="{A81DECD6-C9FD-415C-BAC3-D0C1F7A6996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F4D70C-2A81-4DDF-8211-A48032D2BEEE}" type="pres">
      <dgm:prSet presAssocID="{A81DECD6-C9FD-415C-BAC3-D0C1F7A6996F}" presName="spNode" presStyleCnt="0"/>
      <dgm:spPr/>
    </dgm:pt>
    <dgm:pt modelId="{82ECB0C6-0A5D-41BD-A371-B01C05F48088}" type="pres">
      <dgm:prSet presAssocID="{EC13BE8F-3DF2-4573-82F9-1CEA03F1C72D}" presName="sibTrans" presStyleLbl="sibTrans1D1" presStyleIdx="0" presStyleCnt="5"/>
      <dgm:spPr/>
      <dgm:t>
        <a:bodyPr/>
        <a:lstStyle/>
        <a:p>
          <a:endParaRPr lang="ru-RU"/>
        </a:p>
      </dgm:t>
    </dgm:pt>
    <dgm:pt modelId="{D12D2382-FC13-4BB9-961A-586186E2C7E3}" type="pres">
      <dgm:prSet presAssocID="{80167ADE-71CE-4CE0-A50B-99407DF8E8F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FC6C3-CC9C-4E6A-84C4-883A52FE3161}" type="pres">
      <dgm:prSet presAssocID="{80167ADE-71CE-4CE0-A50B-99407DF8E8F5}" presName="spNode" presStyleCnt="0"/>
      <dgm:spPr/>
    </dgm:pt>
    <dgm:pt modelId="{4FCD8BA2-6312-4DE9-AD67-9B6C089B1E03}" type="pres">
      <dgm:prSet presAssocID="{7328DA49-5F2C-442D-A3B3-3AFBC8277826}" presName="sibTrans" presStyleLbl="sibTrans1D1" presStyleIdx="1" presStyleCnt="5"/>
      <dgm:spPr/>
      <dgm:t>
        <a:bodyPr/>
        <a:lstStyle/>
        <a:p>
          <a:endParaRPr lang="ru-RU"/>
        </a:p>
      </dgm:t>
    </dgm:pt>
    <dgm:pt modelId="{74E32A83-9141-422B-876F-BDD2AEEFB18B}" type="pres">
      <dgm:prSet presAssocID="{B511C5C4-0C9B-4047-B95A-53A00CA4D1C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6659ED-88D5-42B3-A22F-A42F4713BB9D}" type="pres">
      <dgm:prSet presAssocID="{B511C5C4-0C9B-4047-B95A-53A00CA4D1CD}" presName="spNode" presStyleCnt="0"/>
      <dgm:spPr/>
    </dgm:pt>
    <dgm:pt modelId="{5CD2F844-B2B8-43D7-A417-896E4E422A96}" type="pres">
      <dgm:prSet presAssocID="{5D25F8A8-70CF-4E8C-BD97-C7E85B095610}" presName="sibTrans" presStyleLbl="sibTrans1D1" presStyleIdx="2" presStyleCnt="5"/>
      <dgm:spPr/>
      <dgm:t>
        <a:bodyPr/>
        <a:lstStyle/>
        <a:p>
          <a:endParaRPr lang="ru-RU"/>
        </a:p>
      </dgm:t>
    </dgm:pt>
    <dgm:pt modelId="{966A451B-6499-4D50-8121-2A2BCE988139}" type="pres">
      <dgm:prSet presAssocID="{BECBE2A7-FFB8-419E-9BFB-4F5DE3388E3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CCA76-3950-4B7F-8D59-AD9839C80857}" type="pres">
      <dgm:prSet presAssocID="{BECBE2A7-FFB8-419E-9BFB-4F5DE3388E31}" presName="spNode" presStyleCnt="0"/>
      <dgm:spPr/>
    </dgm:pt>
    <dgm:pt modelId="{9D812899-EE4B-40D5-8FBA-82185C3B2A56}" type="pres">
      <dgm:prSet presAssocID="{75CA5673-6371-436E-9125-E3764A89B0C1}" presName="sibTrans" presStyleLbl="sibTrans1D1" presStyleIdx="3" presStyleCnt="5"/>
      <dgm:spPr/>
      <dgm:t>
        <a:bodyPr/>
        <a:lstStyle/>
        <a:p>
          <a:endParaRPr lang="ru-RU"/>
        </a:p>
      </dgm:t>
    </dgm:pt>
    <dgm:pt modelId="{09E4F41A-98AD-4100-BC7D-1EF969C81279}" type="pres">
      <dgm:prSet presAssocID="{4C9FC356-DCDB-4514-A8E7-40E488D2E23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E627E-05B2-4E06-8980-AE7D63B302D0}" type="pres">
      <dgm:prSet presAssocID="{4C9FC356-DCDB-4514-A8E7-40E488D2E232}" presName="spNode" presStyleCnt="0"/>
      <dgm:spPr/>
    </dgm:pt>
    <dgm:pt modelId="{FFDA4E26-002A-47BD-9F27-A4BFE2B2D509}" type="pres">
      <dgm:prSet presAssocID="{15B5A328-FC28-4C5B-AC5E-C8A8962136D6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0E3FA568-CF13-4839-B2AA-59924024AA19}" type="presOf" srcId="{75CA5673-6371-436E-9125-E3764A89B0C1}" destId="{9D812899-EE4B-40D5-8FBA-82185C3B2A56}" srcOrd="0" destOrd="0" presId="urn:microsoft.com/office/officeart/2005/8/layout/cycle6"/>
    <dgm:cxn modelId="{68244DC5-3802-4EAF-BB29-3BAFBA0A7667}" type="presOf" srcId="{5D25F8A8-70CF-4E8C-BD97-C7E85B095610}" destId="{5CD2F844-B2B8-43D7-A417-896E4E422A96}" srcOrd="0" destOrd="0" presId="urn:microsoft.com/office/officeart/2005/8/layout/cycle6"/>
    <dgm:cxn modelId="{721599E9-3B08-49FE-9844-B0E4F99213FF}" type="presOf" srcId="{FFF36A40-CEFA-42D5-BF2F-A1600C17E271}" destId="{376CA3FE-8E01-481D-94E9-021F9E8359E8}" srcOrd="0" destOrd="0" presId="urn:microsoft.com/office/officeart/2005/8/layout/cycle6"/>
    <dgm:cxn modelId="{4274171B-03F1-440C-B949-3A85DFB823E2}" srcId="{FFF36A40-CEFA-42D5-BF2F-A1600C17E271}" destId="{4C9FC356-DCDB-4514-A8E7-40E488D2E232}" srcOrd="4" destOrd="0" parTransId="{1A1E4C5B-FA1E-479F-9AC8-7480A68FCFB5}" sibTransId="{15B5A328-FC28-4C5B-AC5E-C8A8962136D6}"/>
    <dgm:cxn modelId="{DE4F1FC3-6CF6-498D-AADE-213B884EF20B}" type="presOf" srcId="{7328DA49-5F2C-442D-A3B3-3AFBC8277826}" destId="{4FCD8BA2-6312-4DE9-AD67-9B6C089B1E03}" srcOrd="0" destOrd="0" presId="urn:microsoft.com/office/officeart/2005/8/layout/cycle6"/>
    <dgm:cxn modelId="{1D73412B-C758-4425-A09A-A9956942374B}" srcId="{FFF36A40-CEFA-42D5-BF2F-A1600C17E271}" destId="{B511C5C4-0C9B-4047-B95A-53A00CA4D1CD}" srcOrd="2" destOrd="0" parTransId="{9AE7780F-230A-49F6-A91C-F68A2B8EE818}" sibTransId="{5D25F8A8-70CF-4E8C-BD97-C7E85B095610}"/>
    <dgm:cxn modelId="{4E3936D8-0AD9-4DEE-A16D-B068A5683238}" type="presOf" srcId="{4C9FC356-DCDB-4514-A8E7-40E488D2E232}" destId="{09E4F41A-98AD-4100-BC7D-1EF969C81279}" srcOrd="0" destOrd="0" presId="urn:microsoft.com/office/officeart/2005/8/layout/cycle6"/>
    <dgm:cxn modelId="{B208E6EF-1D74-4C07-8F0A-143A8C8555B1}" srcId="{FFF36A40-CEFA-42D5-BF2F-A1600C17E271}" destId="{80167ADE-71CE-4CE0-A50B-99407DF8E8F5}" srcOrd="1" destOrd="0" parTransId="{CE41EC4E-0775-426F-BA27-2F00427859F7}" sibTransId="{7328DA49-5F2C-442D-A3B3-3AFBC8277826}"/>
    <dgm:cxn modelId="{DE1FFD9E-B2B1-4844-AEA1-1C3CF6DCB82E}" srcId="{FFF36A40-CEFA-42D5-BF2F-A1600C17E271}" destId="{A81DECD6-C9FD-415C-BAC3-D0C1F7A6996F}" srcOrd="0" destOrd="0" parTransId="{2FB03BF0-5C7F-4490-82ED-6E7643A9CA28}" sibTransId="{EC13BE8F-3DF2-4573-82F9-1CEA03F1C72D}"/>
    <dgm:cxn modelId="{6AA86A6F-5771-47E1-9780-382C77A9C811}" type="presOf" srcId="{80167ADE-71CE-4CE0-A50B-99407DF8E8F5}" destId="{D12D2382-FC13-4BB9-961A-586186E2C7E3}" srcOrd="0" destOrd="0" presId="urn:microsoft.com/office/officeart/2005/8/layout/cycle6"/>
    <dgm:cxn modelId="{A519664B-A09B-4CC3-9D68-87B12B56B238}" srcId="{FFF36A40-CEFA-42D5-BF2F-A1600C17E271}" destId="{BECBE2A7-FFB8-419E-9BFB-4F5DE3388E31}" srcOrd="3" destOrd="0" parTransId="{ADF129A1-1998-490B-8AD8-F6247359D44F}" sibTransId="{75CA5673-6371-436E-9125-E3764A89B0C1}"/>
    <dgm:cxn modelId="{C5AB65B5-7341-4D56-97DB-43EC5E205768}" type="presOf" srcId="{EC13BE8F-3DF2-4573-82F9-1CEA03F1C72D}" destId="{82ECB0C6-0A5D-41BD-A371-B01C05F48088}" srcOrd="0" destOrd="0" presId="urn:microsoft.com/office/officeart/2005/8/layout/cycle6"/>
    <dgm:cxn modelId="{0CEE249B-5A81-4D02-95E8-6AEDF3EE72D0}" type="presOf" srcId="{BECBE2A7-FFB8-419E-9BFB-4F5DE3388E31}" destId="{966A451B-6499-4D50-8121-2A2BCE988139}" srcOrd="0" destOrd="0" presId="urn:microsoft.com/office/officeart/2005/8/layout/cycle6"/>
    <dgm:cxn modelId="{BDFAFA91-5F3D-4A20-B03F-7FF3611902A4}" type="presOf" srcId="{A81DECD6-C9FD-415C-BAC3-D0C1F7A6996F}" destId="{E0AE5F6E-3829-4ABF-ACE0-D46BFC5F04C8}" srcOrd="0" destOrd="0" presId="urn:microsoft.com/office/officeart/2005/8/layout/cycle6"/>
    <dgm:cxn modelId="{1A7207EB-9C56-408F-8D64-D281BB077A82}" type="presOf" srcId="{15B5A328-FC28-4C5B-AC5E-C8A8962136D6}" destId="{FFDA4E26-002A-47BD-9F27-A4BFE2B2D509}" srcOrd="0" destOrd="0" presId="urn:microsoft.com/office/officeart/2005/8/layout/cycle6"/>
    <dgm:cxn modelId="{B2002373-AC24-4455-A032-2644667CC715}" type="presOf" srcId="{B511C5C4-0C9B-4047-B95A-53A00CA4D1CD}" destId="{74E32A83-9141-422B-876F-BDD2AEEFB18B}" srcOrd="0" destOrd="0" presId="urn:microsoft.com/office/officeart/2005/8/layout/cycle6"/>
    <dgm:cxn modelId="{329A3398-3770-4014-A8EE-0F9F55C647CB}" type="presParOf" srcId="{376CA3FE-8E01-481D-94E9-021F9E8359E8}" destId="{E0AE5F6E-3829-4ABF-ACE0-D46BFC5F04C8}" srcOrd="0" destOrd="0" presId="urn:microsoft.com/office/officeart/2005/8/layout/cycle6"/>
    <dgm:cxn modelId="{A8C73EC8-A6A5-45AE-8258-F1790162DD74}" type="presParOf" srcId="{376CA3FE-8E01-481D-94E9-021F9E8359E8}" destId="{58F4D70C-2A81-4DDF-8211-A48032D2BEEE}" srcOrd="1" destOrd="0" presId="urn:microsoft.com/office/officeart/2005/8/layout/cycle6"/>
    <dgm:cxn modelId="{CB396834-7355-41DD-B73A-33CF24A2CC64}" type="presParOf" srcId="{376CA3FE-8E01-481D-94E9-021F9E8359E8}" destId="{82ECB0C6-0A5D-41BD-A371-B01C05F48088}" srcOrd="2" destOrd="0" presId="urn:microsoft.com/office/officeart/2005/8/layout/cycle6"/>
    <dgm:cxn modelId="{464418E3-4385-43E6-822A-88787A3E01D7}" type="presParOf" srcId="{376CA3FE-8E01-481D-94E9-021F9E8359E8}" destId="{D12D2382-FC13-4BB9-961A-586186E2C7E3}" srcOrd="3" destOrd="0" presId="urn:microsoft.com/office/officeart/2005/8/layout/cycle6"/>
    <dgm:cxn modelId="{9567DE34-F22B-4D8D-8D13-1F5B99BA9DD8}" type="presParOf" srcId="{376CA3FE-8E01-481D-94E9-021F9E8359E8}" destId="{04FFC6C3-CC9C-4E6A-84C4-883A52FE3161}" srcOrd="4" destOrd="0" presId="urn:microsoft.com/office/officeart/2005/8/layout/cycle6"/>
    <dgm:cxn modelId="{0EA6780E-46DE-4FA5-8C9A-47FC3A6411B9}" type="presParOf" srcId="{376CA3FE-8E01-481D-94E9-021F9E8359E8}" destId="{4FCD8BA2-6312-4DE9-AD67-9B6C089B1E03}" srcOrd="5" destOrd="0" presId="urn:microsoft.com/office/officeart/2005/8/layout/cycle6"/>
    <dgm:cxn modelId="{3AE0B4FA-4452-4324-AB88-6293DD12DD4C}" type="presParOf" srcId="{376CA3FE-8E01-481D-94E9-021F9E8359E8}" destId="{74E32A83-9141-422B-876F-BDD2AEEFB18B}" srcOrd="6" destOrd="0" presId="urn:microsoft.com/office/officeart/2005/8/layout/cycle6"/>
    <dgm:cxn modelId="{B6AD87BF-B2FD-47B8-BF61-1CC7FFBB7DED}" type="presParOf" srcId="{376CA3FE-8E01-481D-94E9-021F9E8359E8}" destId="{356659ED-88D5-42B3-A22F-A42F4713BB9D}" srcOrd="7" destOrd="0" presId="urn:microsoft.com/office/officeart/2005/8/layout/cycle6"/>
    <dgm:cxn modelId="{324E0720-B353-4273-B24E-6BE273810505}" type="presParOf" srcId="{376CA3FE-8E01-481D-94E9-021F9E8359E8}" destId="{5CD2F844-B2B8-43D7-A417-896E4E422A96}" srcOrd="8" destOrd="0" presId="urn:microsoft.com/office/officeart/2005/8/layout/cycle6"/>
    <dgm:cxn modelId="{FA5EDBA2-B3CB-414E-A669-E39858811F14}" type="presParOf" srcId="{376CA3FE-8E01-481D-94E9-021F9E8359E8}" destId="{966A451B-6499-4D50-8121-2A2BCE988139}" srcOrd="9" destOrd="0" presId="urn:microsoft.com/office/officeart/2005/8/layout/cycle6"/>
    <dgm:cxn modelId="{E370F190-73A6-46F0-8443-F3EBA428F409}" type="presParOf" srcId="{376CA3FE-8E01-481D-94E9-021F9E8359E8}" destId="{6FFCCA76-3950-4B7F-8D59-AD9839C80857}" srcOrd="10" destOrd="0" presId="urn:microsoft.com/office/officeart/2005/8/layout/cycle6"/>
    <dgm:cxn modelId="{69457279-745C-4A5A-99E0-6BD402D173F2}" type="presParOf" srcId="{376CA3FE-8E01-481D-94E9-021F9E8359E8}" destId="{9D812899-EE4B-40D5-8FBA-82185C3B2A56}" srcOrd="11" destOrd="0" presId="urn:microsoft.com/office/officeart/2005/8/layout/cycle6"/>
    <dgm:cxn modelId="{28394C5A-6A29-44DF-B5E9-8D154C362660}" type="presParOf" srcId="{376CA3FE-8E01-481D-94E9-021F9E8359E8}" destId="{09E4F41A-98AD-4100-BC7D-1EF969C81279}" srcOrd="12" destOrd="0" presId="urn:microsoft.com/office/officeart/2005/8/layout/cycle6"/>
    <dgm:cxn modelId="{D3521764-AE54-4E3E-8EE5-088DF832C19D}" type="presParOf" srcId="{376CA3FE-8E01-481D-94E9-021F9E8359E8}" destId="{4A1E627E-05B2-4E06-8980-AE7D63B302D0}" srcOrd="13" destOrd="0" presId="urn:microsoft.com/office/officeart/2005/8/layout/cycle6"/>
    <dgm:cxn modelId="{6D18F2BA-2B4A-400F-B701-D1D8CCC3147D}" type="presParOf" srcId="{376CA3FE-8E01-481D-94E9-021F9E8359E8}" destId="{FFDA4E26-002A-47BD-9F27-A4BFE2B2D509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EC9220-315D-4217-A3B1-B9DC4BD5A7A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968782-4ED3-4F1A-B742-6B5480D97843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Приметы</a:t>
          </a:r>
        </a:p>
        <a:p>
          <a:r>
            <a:rPr lang="ru-RU" b="1" dirty="0" smtClean="0">
              <a:solidFill>
                <a:srgbClr val="002060"/>
              </a:solidFill>
            </a:rPr>
            <a:t>весны</a:t>
          </a:r>
          <a:endParaRPr lang="ru-RU" b="1" dirty="0">
            <a:solidFill>
              <a:srgbClr val="002060"/>
            </a:solidFill>
          </a:endParaRPr>
        </a:p>
      </dgm:t>
    </dgm:pt>
    <dgm:pt modelId="{2082B5E0-0F52-4D8C-ABC9-E249A9DE5761}" type="parTrans" cxnId="{B65CB14D-F48B-469D-95E0-2AE2BE512F72}">
      <dgm:prSet/>
      <dgm:spPr/>
      <dgm:t>
        <a:bodyPr/>
        <a:lstStyle/>
        <a:p>
          <a:endParaRPr lang="ru-RU"/>
        </a:p>
      </dgm:t>
    </dgm:pt>
    <dgm:pt modelId="{C18FC819-C2F1-449C-BF11-13ABF9F8314C}" type="sibTrans" cxnId="{B65CB14D-F48B-469D-95E0-2AE2BE512F72}">
      <dgm:prSet/>
      <dgm:spPr/>
      <dgm:t>
        <a:bodyPr/>
        <a:lstStyle/>
        <a:p>
          <a:endParaRPr lang="ru-RU"/>
        </a:p>
      </dgm:t>
    </dgm:pt>
    <dgm:pt modelId="{8F5FB5F1-6894-443A-A04A-72F6D8247D53}" type="pres">
      <dgm:prSet presAssocID="{78EC9220-315D-4217-A3B1-B9DC4BD5A7A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C48868-6318-4045-A7D1-2ACF84E92CB0}" type="pres">
      <dgm:prSet presAssocID="{AB968782-4ED3-4F1A-B742-6B5480D97843}" presName="centerShape" presStyleLbl="node0" presStyleIdx="0" presStyleCnt="1" custScaleX="35472" custScaleY="39019"/>
      <dgm:spPr/>
      <dgm:t>
        <a:bodyPr/>
        <a:lstStyle/>
        <a:p>
          <a:endParaRPr lang="ru-RU"/>
        </a:p>
      </dgm:t>
    </dgm:pt>
  </dgm:ptLst>
  <dgm:cxnLst>
    <dgm:cxn modelId="{52474AC3-CC77-40EF-B883-8A9BEE005E1C}" type="presOf" srcId="{78EC9220-315D-4217-A3B1-B9DC4BD5A7AF}" destId="{8F5FB5F1-6894-443A-A04A-72F6D8247D53}" srcOrd="0" destOrd="0" presId="urn:microsoft.com/office/officeart/2005/8/layout/radial5"/>
    <dgm:cxn modelId="{906E17C5-E113-46EA-BCC6-623D7A6AF3D0}" type="presOf" srcId="{AB968782-4ED3-4F1A-B742-6B5480D97843}" destId="{25C48868-6318-4045-A7D1-2ACF84E92CB0}" srcOrd="0" destOrd="0" presId="urn:microsoft.com/office/officeart/2005/8/layout/radial5"/>
    <dgm:cxn modelId="{B65CB14D-F48B-469D-95E0-2AE2BE512F72}" srcId="{78EC9220-315D-4217-A3B1-B9DC4BD5A7AF}" destId="{AB968782-4ED3-4F1A-B742-6B5480D97843}" srcOrd="0" destOrd="0" parTransId="{2082B5E0-0F52-4D8C-ABC9-E249A9DE5761}" sibTransId="{C18FC819-C2F1-449C-BF11-13ABF9F8314C}"/>
    <dgm:cxn modelId="{8F8A5646-1CD2-4727-A027-E816162C1B18}" type="presParOf" srcId="{8F5FB5F1-6894-443A-A04A-72F6D8247D53}" destId="{25C48868-6318-4045-A7D1-2ACF84E92CB0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AE5F6E-3829-4ABF-ACE0-D46BFC5F04C8}">
      <dsp:nvSpPr>
        <dsp:cNvPr id="0" name=""/>
        <dsp:cNvSpPr/>
      </dsp:nvSpPr>
      <dsp:spPr>
        <a:xfrm>
          <a:off x="2380505" y="2370"/>
          <a:ext cx="1334988" cy="8677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Животные становятся активнее</a:t>
          </a:r>
          <a:endParaRPr lang="ru-RU" sz="1200" kern="1200" dirty="0"/>
        </a:p>
      </dsp:txBody>
      <dsp:txXfrm>
        <a:off x="2422865" y="44730"/>
        <a:ext cx="1250268" cy="783022"/>
      </dsp:txXfrm>
    </dsp:sp>
    <dsp:sp modelId="{82ECB0C6-0A5D-41BD-A371-B01C05F48088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409246" y="137594"/>
              </a:moveTo>
              <a:arcTo wR="1732594" hR="1732594" stAng="17579295" swAng="19599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D2382-FC13-4BB9-961A-586186E2C7E3}">
      <dsp:nvSpPr>
        <dsp:cNvPr id="0" name=""/>
        <dsp:cNvSpPr/>
      </dsp:nvSpPr>
      <dsp:spPr>
        <a:xfrm>
          <a:off x="4028301" y="1199563"/>
          <a:ext cx="1334988" cy="8677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Цветы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распускаются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4070661" y="1241923"/>
        <a:ext cx="1250268" cy="783022"/>
      </dsp:txXfrm>
    </dsp:sp>
    <dsp:sp modelId="{4FCD8BA2-6312-4DE9-AD67-9B6C089B1E03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462825" y="1642133"/>
              </a:moveTo>
              <a:arcTo wR="1732594" hR="1732594" stAng="21420430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E32A83-9141-422B-876F-BDD2AEEFB18B}">
      <dsp:nvSpPr>
        <dsp:cNvPr id="0" name=""/>
        <dsp:cNvSpPr/>
      </dsp:nvSpPr>
      <dsp:spPr>
        <a:xfrm>
          <a:off x="3398899" y="3136663"/>
          <a:ext cx="1334988" cy="8677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Погода становится теплее</a:t>
          </a:r>
          <a:endParaRPr lang="ru-RU" sz="1200" kern="1200" dirty="0"/>
        </a:p>
      </dsp:txBody>
      <dsp:txXfrm>
        <a:off x="3441259" y="3179023"/>
        <a:ext cx="1250268" cy="783022"/>
      </dsp:txXfrm>
    </dsp:sp>
    <dsp:sp modelId="{5CD2F844-B2B8-43D7-A417-896E4E422A96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076618" y="3430690"/>
              </a:moveTo>
              <a:arcTo wR="1732594" hR="1732594" stAng="4712834" swAng="13743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6A451B-6499-4D50-8121-2A2BCE988139}">
      <dsp:nvSpPr>
        <dsp:cNvPr id="0" name=""/>
        <dsp:cNvSpPr/>
      </dsp:nvSpPr>
      <dsp:spPr>
        <a:xfrm>
          <a:off x="1362112" y="3136663"/>
          <a:ext cx="1334988" cy="8677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Земля прогревается</a:t>
          </a:r>
          <a:endParaRPr lang="ru-RU" sz="1200" kern="1200" dirty="0"/>
        </a:p>
      </dsp:txBody>
      <dsp:txXfrm>
        <a:off x="1404472" y="3179023"/>
        <a:ext cx="1250268" cy="783022"/>
      </dsp:txXfrm>
    </dsp:sp>
    <dsp:sp modelId="{9D812899-EE4B-40D5-8FBA-82185C3B2A56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89352" y="2691206"/>
              </a:moveTo>
              <a:arcTo wR="1732594" hR="1732594" stAng="8784456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E4F41A-98AD-4100-BC7D-1EF969C81279}">
      <dsp:nvSpPr>
        <dsp:cNvPr id="0" name=""/>
        <dsp:cNvSpPr/>
      </dsp:nvSpPr>
      <dsp:spPr>
        <a:xfrm>
          <a:off x="732710" y="1199563"/>
          <a:ext cx="1334988" cy="8677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Дни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Становятся длиннее</a:t>
          </a:r>
          <a:endParaRPr lang="ru-RU" sz="1200" kern="1200" dirty="0"/>
        </a:p>
      </dsp:txBody>
      <dsp:txXfrm>
        <a:off x="775070" y="1241923"/>
        <a:ext cx="1250268" cy="783022"/>
      </dsp:txXfrm>
    </dsp:sp>
    <dsp:sp modelId="{FFDA4E26-002A-47BD-9F27-A4BFE2B2D509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02072" y="755102"/>
              </a:moveTo>
              <a:arcTo wR="1732594" hR="1732594" stAng="12860714" swAng="19599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C48868-6318-4045-A7D1-2ACF84E92CB0}">
      <dsp:nvSpPr>
        <dsp:cNvPr id="0" name=""/>
        <dsp:cNvSpPr/>
      </dsp:nvSpPr>
      <dsp:spPr>
        <a:xfrm>
          <a:off x="2327912" y="1239908"/>
          <a:ext cx="1440174" cy="15841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Приметы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весны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2538821" y="1471906"/>
        <a:ext cx="1018356" cy="1120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801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88725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44538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2257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10416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27650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939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35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0784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56029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2974193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55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0021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07119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85383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46087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68828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04899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007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71646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19372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92957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6862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85346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84444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960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68356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49498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9024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04268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72169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68010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27426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955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56371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396656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95720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39578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2369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5660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15673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1619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4059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70372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738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1134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6846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4449064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51938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37203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65901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28388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06160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02373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6340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36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80076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30288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85648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2318576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13713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73210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7025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1486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92218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06192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82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8524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7823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34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43462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3458107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65551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32732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17571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51674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546350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174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067661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6364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32431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40842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29266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902325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149599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004778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43015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509229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686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36657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920963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1656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342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33512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19669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529262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19328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32416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598812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25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7507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05627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1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448524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67402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14172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84231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0925778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029473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795836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857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352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7529926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36745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91058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31664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763675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111083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01679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16401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2261779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827698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0695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22212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511724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767269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671973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50863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597824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146011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620076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48097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1497743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2496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068635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30595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08385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360481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218597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47825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3507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812390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619367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482702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051050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19057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10627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268052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25945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09415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66575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226746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008075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01711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411450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41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804734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0574282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25032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442919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601856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298593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196878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626279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19535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709151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86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778830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298077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77356469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980250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49767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744586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414250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655740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817502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277306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571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028939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668964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855913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76870998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094889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693974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658542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294936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1205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7982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6725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166604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520148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613332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36350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04064834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8209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328477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544665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795780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347825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2106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639110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322208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558016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526131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752194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50473022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04258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979451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124082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0659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8904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727839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376321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03777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011302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37302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367653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44370131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90667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192459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56313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38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3152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154204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267003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897514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514300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341837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54179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310981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72959478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28281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1196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9714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53549792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369916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13203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796887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205442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29083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19731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936638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38606651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33157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377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604704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843149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889883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024864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132413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043736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611224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51152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60663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51829015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9458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814028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643063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520925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140385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08019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095685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65896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529962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214624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675159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743444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253641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054347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457763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39652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298439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310385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995894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127387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825623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292621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7231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748451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18139107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81887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09907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90290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515730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45515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74665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868852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520163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615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24681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917885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24691800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019488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490013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686586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221271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462587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582882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05004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378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439787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234982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09996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41277891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20006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380055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962250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933636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083037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656018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409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272844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393983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092009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31620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52757485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733499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664845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537315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987454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538526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076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221186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47057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416455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169457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99038"/>
      </p:ext>
    </p:extLst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93621000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83426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046374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602751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70505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47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395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01434"/>
      </p:ext>
    </p:extLst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342889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502508"/>
      </p:ext>
    </p:extLst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090747"/>
      </p:ext>
    </p:extLst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405341"/>
      </p:ext>
    </p:extLst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515841"/>
      </p:ext>
    </p:extLst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40239173"/>
      </p:ext>
    </p:extLst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284143"/>
      </p:ext>
    </p:extLst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783154"/>
      </p:ext>
    </p:extLst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54818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2764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259473"/>
      </p:ext>
    </p:extLst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04145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415592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178410"/>
      </p:ext>
    </p:extLst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98126"/>
      </p:ext>
    </p:extLst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334099"/>
      </p:ext>
    </p:extLst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31896"/>
      </p:ext>
    </p:extLst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91834551"/>
      </p:ext>
    </p:extLst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255464"/>
      </p:ext>
    </p:extLst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451051"/>
      </p:ext>
    </p:extLst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6242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92498786"/>
      </p:ext>
    </p:extLst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06217"/>
      </p:ext>
    </p:extLst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670530"/>
      </p:ext>
    </p:extLst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043061"/>
      </p:ext>
    </p:extLst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963786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154811"/>
      </p:ext>
    </p:extLst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472500"/>
      </p:ext>
    </p:extLst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37735"/>
      </p:ext>
    </p:extLst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62787601"/>
      </p:ext>
    </p:extLst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71039"/>
      </p:ext>
    </p:extLst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3415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351995"/>
      </p:ext>
    </p:extLst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809564"/>
      </p:ext>
    </p:extLst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157612"/>
      </p:ext>
    </p:extLst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107935"/>
      </p:ext>
    </p:extLst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218193"/>
      </p:ext>
    </p:extLst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609208"/>
      </p:ext>
    </p:extLst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433314"/>
      </p:ext>
    </p:extLst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777445"/>
      </p:ext>
    </p:extLst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658157"/>
      </p:ext>
    </p:extLst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95734647"/>
      </p:ext>
    </p:extLst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2575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71458"/>
      </p:ext>
    </p:extLst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694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9512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4807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45488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290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0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4068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069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6710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7250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7656348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7845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71723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4696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8542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3755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37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1871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317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78206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9255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90610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512132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703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4373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0801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36011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15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2762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41163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205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23158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6142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1438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35209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2934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0947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58575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754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5776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03663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29416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2907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91397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9107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74399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1668515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08488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68129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195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9529862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99268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51690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2401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07497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41225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0247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128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590082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2643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639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6.xml"/><Relationship Id="rId3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5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9.xml"/><Relationship Id="rId6" Type="http://schemas.openxmlformats.org/officeDocument/2006/relationships/slideLayout" Target="../slideLayouts/slideLayout314.xml"/><Relationship Id="rId11" Type="http://schemas.openxmlformats.org/officeDocument/2006/relationships/slideLayout" Target="../slideLayouts/slideLayout319.xml"/><Relationship Id="rId5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318.xml"/><Relationship Id="rId4" Type="http://schemas.openxmlformats.org/officeDocument/2006/relationships/slideLayout" Target="../slideLayouts/slideLayout312.xml"/><Relationship Id="rId9" Type="http://schemas.openxmlformats.org/officeDocument/2006/relationships/slideLayout" Target="../slideLayouts/slideLayout3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7.xml"/><Relationship Id="rId3" Type="http://schemas.openxmlformats.org/officeDocument/2006/relationships/slideLayout" Target="../slideLayouts/slideLayout322.xml"/><Relationship Id="rId7" Type="http://schemas.openxmlformats.org/officeDocument/2006/relationships/slideLayout" Target="../slideLayouts/slideLayout326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21.xml"/><Relationship Id="rId1" Type="http://schemas.openxmlformats.org/officeDocument/2006/relationships/slideLayout" Target="../slideLayouts/slideLayout320.xml"/><Relationship Id="rId6" Type="http://schemas.openxmlformats.org/officeDocument/2006/relationships/slideLayout" Target="../slideLayouts/slideLayout325.xml"/><Relationship Id="rId11" Type="http://schemas.openxmlformats.org/officeDocument/2006/relationships/slideLayout" Target="../slideLayouts/slideLayout330.xml"/><Relationship Id="rId5" Type="http://schemas.openxmlformats.org/officeDocument/2006/relationships/slideLayout" Target="../slideLayouts/slideLayout324.xml"/><Relationship Id="rId10" Type="http://schemas.openxmlformats.org/officeDocument/2006/relationships/slideLayout" Target="../slideLayouts/slideLayout329.xml"/><Relationship Id="rId4" Type="http://schemas.openxmlformats.org/officeDocument/2006/relationships/slideLayout" Target="../slideLayouts/slideLayout323.xml"/><Relationship Id="rId9" Type="http://schemas.openxmlformats.org/officeDocument/2006/relationships/slideLayout" Target="../slideLayouts/slideLayout328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slideLayout" Target="../slideLayouts/slideLayout341.xml"/><Relationship Id="rId5" Type="http://schemas.openxmlformats.org/officeDocument/2006/relationships/slideLayout" Target="../slideLayouts/slideLayout335.xml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9.xml"/><Relationship Id="rId3" Type="http://schemas.openxmlformats.org/officeDocument/2006/relationships/slideLayout" Target="../slideLayouts/slideLayout344.xml"/><Relationship Id="rId7" Type="http://schemas.openxmlformats.org/officeDocument/2006/relationships/slideLayout" Target="../slideLayouts/slideLayout348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43.xml"/><Relationship Id="rId1" Type="http://schemas.openxmlformats.org/officeDocument/2006/relationships/slideLayout" Target="../slideLayouts/slideLayout342.xml"/><Relationship Id="rId6" Type="http://schemas.openxmlformats.org/officeDocument/2006/relationships/slideLayout" Target="../slideLayouts/slideLayout347.xml"/><Relationship Id="rId11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46.xml"/><Relationship Id="rId10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45.xml"/><Relationship Id="rId9" Type="http://schemas.openxmlformats.org/officeDocument/2006/relationships/slideLayout" Target="../slideLayouts/slideLayout350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54.xml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3" Type="http://schemas.openxmlformats.org/officeDocument/2006/relationships/slideLayout" Target="../slideLayouts/slideLayout366.xml"/><Relationship Id="rId7" Type="http://schemas.openxmlformats.org/officeDocument/2006/relationships/slideLayout" Target="../slideLayouts/slideLayout370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65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5" Type="http://schemas.openxmlformats.org/officeDocument/2006/relationships/slideLayout" Target="../slideLayouts/slideLayout368.xml"/><Relationship Id="rId10" Type="http://schemas.openxmlformats.org/officeDocument/2006/relationships/slideLayout" Target="../slideLayouts/slideLayout373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2.xml"/><Relationship Id="rId3" Type="http://schemas.openxmlformats.org/officeDocument/2006/relationships/slideLayout" Target="../slideLayouts/slideLayout377.xml"/><Relationship Id="rId7" Type="http://schemas.openxmlformats.org/officeDocument/2006/relationships/slideLayout" Target="../slideLayouts/slideLayout381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376.xml"/><Relationship Id="rId1" Type="http://schemas.openxmlformats.org/officeDocument/2006/relationships/slideLayout" Target="../slideLayouts/slideLayout375.xml"/><Relationship Id="rId6" Type="http://schemas.openxmlformats.org/officeDocument/2006/relationships/slideLayout" Target="../slideLayouts/slideLayout380.xml"/><Relationship Id="rId11" Type="http://schemas.openxmlformats.org/officeDocument/2006/relationships/slideLayout" Target="../slideLayouts/slideLayout385.xml"/><Relationship Id="rId5" Type="http://schemas.openxmlformats.org/officeDocument/2006/relationships/slideLayout" Target="../slideLayouts/slideLayout379.xml"/><Relationship Id="rId10" Type="http://schemas.openxmlformats.org/officeDocument/2006/relationships/slideLayout" Target="../slideLayouts/slideLayout384.xml"/><Relationship Id="rId4" Type="http://schemas.openxmlformats.org/officeDocument/2006/relationships/slideLayout" Target="../slideLayouts/slideLayout378.xml"/><Relationship Id="rId9" Type="http://schemas.openxmlformats.org/officeDocument/2006/relationships/slideLayout" Target="../slideLayouts/slideLayout383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3.xml"/><Relationship Id="rId3" Type="http://schemas.openxmlformats.org/officeDocument/2006/relationships/slideLayout" Target="../slideLayouts/slideLayout388.xml"/><Relationship Id="rId7" Type="http://schemas.openxmlformats.org/officeDocument/2006/relationships/slideLayout" Target="../slideLayouts/slideLayout392.xml"/><Relationship Id="rId12" Type="http://schemas.openxmlformats.org/officeDocument/2006/relationships/theme" Target="../theme/theme36.xml"/><Relationship Id="rId2" Type="http://schemas.openxmlformats.org/officeDocument/2006/relationships/slideLayout" Target="../slideLayouts/slideLayout387.xml"/><Relationship Id="rId1" Type="http://schemas.openxmlformats.org/officeDocument/2006/relationships/slideLayout" Target="../slideLayouts/slideLayout386.xml"/><Relationship Id="rId6" Type="http://schemas.openxmlformats.org/officeDocument/2006/relationships/slideLayout" Target="../slideLayouts/slideLayout391.xml"/><Relationship Id="rId11" Type="http://schemas.openxmlformats.org/officeDocument/2006/relationships/slideLayout" Target="../slideLayouts/slideLayout396.xml"/><Relationship Id="rId5" Type="http://schemas.openxmlformats.org/officeDocument/2006/relationships/slideLayout" Target="../slideLayouts/slideLayout390.xml"/><Relationship Id="rId10" Type="http://schemas.openxmlformats.org/officeDocument/2006/relationships/slideLayout" Target="../slideLayouts/slideLayout395.xml"/><Relationship Id="rId4" Type="http://schemas.openxmlformats.org/officeDocument/2006/relationships/slideLayout" Target="../slideLayouts/slideLayout389.xml"/><Relationship Id="rId9" Type="http://schemas.openxmlformats.org/officeDocument/2006/relationships/slideLayout" Target="../slideLayouts/slideLayout394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4.xml"/><Relationship Id="rId3" Type="http://schemas.openxmlformats.org/officeDocument/2006/relationships/slideLayout" Target="../slideLayouts/slideLayout399.xml"/><Relationship Id="rId7" Type="http://schemas.openxmlformats.org/officeDocument/2006/relationships/slideLayout" Target="../slideLayouts/slideLayout403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398.xml"/><Relationship Id="rId1" Type="http://schemas.openxmlformats.org/officeDocument/2006/relationships/slideLayout" Target="../slideLayouts/slideLayout397.xml"/><Relationship Id="rId6" Type="http://schemas.openxmlformats.org/officeDocument/2006/relationships/slideLayout" Target="../slideLayouts/slideLayout402.xml"/><Relationship Id="rId11" Type="http://schemas.openxmlformats.org/officeDocument/2006/relationships/slideLayout" Target="../slideLayouts/slideLayout407.xml"/><Relationship Id="rId5" Type="http://schemas.openxmlformats.org/officeDocument/2006/relationships/slideLayout" Target="../slideLayouts/slideLayout401.xml"/><Relationship Id="rId10" Type="http://schemas.openxmlformats.org/officeDocument/2006/relationships/slideLayout" Target="../slideLayouts/slideLayout406.xml"/><Relationship Id="rId4" Type="http://schemas.openxmlformats.org/officeDocument/2006/relationships/slideLayout" Target="../slideLayouts/slideLayout400.xml"/><Relationship Id="rId9" Type="http://schemas.openxmlformats.org/officeDocument/2006/relationships/slideLayout" Target="../slideLayouts/slideLayout405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5.xml"/><Relationship Id="rId3" Type="http://schemas.openxmlformats.org/officeDocument/2006/relationships/slideLayout" Target="../slideLayouts/slideLayout410.xml"/><Relationship Id="rId7" Type="http://schemas.openxmlformats.org/officeDocument/2006/relationships/slideLayout" Target="../slideLayouts/slideLayout414.xml"/><Relationship Id="rId12" Type="http://schemas.openxmlformats.org/officeDocument/2006/relationships/theme" Target="../theme/theme38.xml"/><Relationship Id="rId2" Type="http://schemas.openxmlformats.org/officeDocument/2006/relationships/slideLayout" Target="../slideLayouts/slideLayout409.xml"/><Relationship Id="rId1" Type="http://schemas.openxmlformats.org/officeDocument/2006/relationships/slideLayout" Target="../slideLayouts/slideLayout408.xml"/><Relationship Id="rId6" Type="http://schemas.openxmlformats.org/officeDocument/2006/relationships/slideLayout" Target="../slideLayouts/slideLayout413.xml"/><Relationship Id="rId11" Type="http://schemas.openxmlformats.org/officeDocument/2006/relationships/slideLayout" Target="../slideLayouts/slideLayout418.xml"/><Relationship Id="rId5" Type="http://schemas.openxmlformats.org/officeDocument/2006/relationships/slideLayout" Target="../slideLayouts/slideLayout412.xml"/><Relationship Id="rId10" Type="http://schemas.openxmlformats.org/officeDocument/2006/relationships/slideLayout" Target="../slideLayouts/slideLayout417.xml"/><Relationship Id="rId4" Type="http://schemas.openxmlformats.org/officeDocument/2006/relationships/slideLayout" Target="../slideLayouts/slideLayout411.xml"/><Relationship Id="rId9" Type="http://schemas.openxmlformats.org/officeDocument/2006/relationships/slideLayout" Target="../slideLayouts/slideLayout416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6.xml"/><Relationship Id="rId3" Type="http://schemas.openxmlformats.org/officeDocument/2006/relationships/slideLayout" Target="../slideLayouts/slideLayout421.xml"/><Relationship Id="rId7" Type="http://schemas.openxmlformats.org/officeDocument/2006/relationships/slideLayout" Target="../slideLayouts/slideLayout425.xml"/><Relationship Id="rId12" Type="http://schemas.openxmlformats.org/officeDocument/2006/relationships/theme" Target="../theme/theme39.xml"/><Relationship Id="rId2" Type="http://schemas.openxmlformats.org/officeDocument/2006/relationships/slideLayout" Target="../slideLayouts/slideLayout420.xml"/><Relationship Id="rId1" Type="http://schemas.openxmlformats.org/officeDocument/2006/relationships/slideLayout" Target="../slideLayouts/slideLayout419.xml"/><Relationship Id="rId6" Type="http://schemas.openxmlformats.org/officeDocument/2006/relationships/slideLayout" Target="../slideLayouts/slideLayout424.xml"/><Relationship Id="rId11" Type="http://schemas.openxmlformats.org/officeDocument/2006/relationships/slideLayout" Target="../slideLayouts/slideLayout429.xml"/><Relationship Id="rId5" Type="http://schemas.openxmlformats.org/officeDocument/2006/relationships/slideLayout" Target="../slideLayouts/slideLayout423.xml"/><Relationship Id="rId10" Type="http://schemas.openxmlformats.org/officeDocument/2006/relationships/slideLayout" Target="../slideLayouts/slideLayout428.xml"/><Relationship Id="rId4" Type="http://schemas.openxmlformats.org/officeDocument/2006/relationships/slideLayout" Target="../slideLayouts/slideLayout422.xml"/><Relationship Id="rId9" Type="http://schemas.openxmlformats.org/officeDocument/2006/relationships/slideLayout" Target="../slideLayouts/slideLayout4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7.xml"/><Relationship Id="rId3" Type="http://schemas.openxmlformats.org/officeDocument/2006/relationships/slideLayout" Target="../slideLayouts/slideLayout432.xml"/><Relationship Id="rId7" Type="http://schemas.openxmlformats.org/officeDocument/2006/relationships/slideLayout" Target="../slideLayouts/slideLayout436.xml"/><Relationship Id="rId12" Type="http://schemas.openxmlformats.org/officeDocument/2006/relationships/theme" Target="../theme/theme40.xml"/><Relationship Id="rId2" Type="http://schemas.openxmlformats.org/officeDocument/2006/relationships/slideLayout" Target="../slideLayouts/slideLayout431.xml"/><Relationship Id="rId1" Type="http://schemas.openxmlformats.org/officeDocument/2006/relationships/slideLayout" Target="../slideLayouts/slideLayout430.xml"/><Relationship Id="rId6" Type="http://schemas.openxmlformats.org/officeDocument/2006/relationships/slideLayout" Target="../slideLayouts/slideLayout435.xml"/><Relationship Id="rId11" Type="http://schemas.openxmlformats.org/officeDocument/2006/relationships/slideLayout" Target="../slideLayouts/slideLayout440.xml"/><Relationship Id="rId5" Type="http://schemas.openxmlformats.org/officeDocument/2006/relationships/slideLayout" Target="../slideLayouts/slideLayout434.xml"/><Relationship Id="rId10" Type="http://schemas.openxmlformats.org/officeDocument/2006/relationships/slideLayout" Target="../slideLayouts/slideLayout439.xml"/><Relationship Id="rId4" Type="http://schemas.openxmlformats.org/officeDocument/2006/relationships/slideLayout" Target="../slideLayouts/slideLayout433.xml"/><Relationship Id="rId9" Type="http://schemas.openxmlformats.org/officeDocument/2006/relationships/slideLayout" Target="../slideLayouts/slideLayout4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6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78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1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30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2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63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15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9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25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91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75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70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332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77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47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6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93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658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84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2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3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3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1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263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83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02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2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91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32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407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822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282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420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591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144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59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5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4A38A8-754B-483A-AD38-4876D459F478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09.01.2019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04B97E-8D80-4633-835B-4776DEB095DB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85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7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4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6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7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8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9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476671"/>
            <a:ext cx="8208912" cy="312882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Система оценивания планируемых результатов в соответствии с требованиями ФГОС.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0" y="5013176"/>
            <a:ext cx="4176464" cy="1082667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Сечкина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Ю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>
                <a:solidFill>
                  <a:schemeClr val="tx1"/>
                </a:solidFill>
              </a:rPr>
              <a:t>А</a:t>
            </a:r>
            <a:r>
              <a:rPr lang="ru-RU" dirty="0" smtClean="0">
                <a:solidFill>
                  <a:schemeClr val="tx1"/>
                </a:solidFill>
              </a:rPr>
              <a:t>.,</a:t>
            </a:r>
          </a:p>
          <a:p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читель 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МКОУ </a:t>
            </a: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 smtClean="0">
                <a:solidFill>
                  <a:schemeClr val="tx1"/>
                </a:solidFill>
              </a:rPr>
              <a:t>Киреевский </a:t>
            </a:r>
            <a:r>
              <a:rPr lang="ru-RU" dirty="0" smtClean="0">
                <a:solidFill>
                  <a:schemeClr val="tx1"/>
                </a:solidFill>
              </a:rPr>
              <a:t>ц о № 1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13" t="16667" r="61966" b="67708"/>
          <a:stretch>
            <a:fillRect/>
          </a:stretch>
        </p:blipFill>
        <p:spPr bwMode="auto">
          <a:xfrm>
            <a:off x="395536" y="3429000"/>
            <a:ext cx="3857652" cy="325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222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1357322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</a:rPr>
              <a:t>Варианты самооценки письменных работ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857364"/>
            <a:ext cx="8183880" cy="464347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оценка учеником уже выполненной, но не проверенной учителем работы. Данная оценка способствует формированию самоконтроля и чаще всего используется учителем на уроке;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оценка учеником уже проверенной, но не оцененной учителем работы. Эффективна на первом этапе формирования самооценки и контроля;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прогностическая оценка – является наиболее важной и сложной, но именно она становится базой для формирования умения оценивать себя. Ребёнок работает со шкалой непосредственно перед выполнением работы. Чаще всего такой способ оценивания применяется на самостоятельных, контрольных работах.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8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178563" y="4464851"/>
            <a:ext cx="23574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643174" y="4429132"/>
            <a:ext cx="24288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071538" y="5643578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142976" y="3286124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42976" y="4357694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71868" y="5643578"/>
            <a:ext cx="57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71868" y="4286256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71868" y="3214686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67544" y="1268760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 Оценочные шкалы представляют собой отрезки, которые чертят в тетради  рядом с работой. Учитель и ученики договариваются, по каким критериям будет оцениваться работа. 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2708920"/>
            <a:ext cx="223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19901"/>
                </a:solidFill>
              </a:rPr>
              <a:t>А (аккуратность)</a:t>
            </a:r>
            <a:endParaRPr lang="ru-RU" dirty="0">
              <a:solidFill>
                <a:srgbClr val="01990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53101" y="2708920"/>
            <a:ext cx="2456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19901"/>
                </a:solidFill>
              </a:rPr>
              <a:t>П (правильность)  </a:t>
            </a:r>
            <a:endParaRPr lang="ru-RU" dirty="0">
              <a:solidFill>
                <a:srgbClr val="01990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14810" y="3030020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Высокий уровень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4566" y="4101590"/>
            <a:ext cx="2271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Средний уровень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3114" y="5458912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Низкий уровень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584" y="764704"/>
            <a:ext cx="7790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07F09"/>
                </a:solidFill>
              </a:rPr>
              <a:t>«Волшебные» линеечки </a:t>
            </a:r>
            <a:r>
              <a:rPr lang="ru-RU" sz="2400" b="1" dirty="0" smtClean="0">
                <a:solidFill>
                  <a:srgbClr val="002060"/>
                </a:solidFill>
              </a:rPr>
              <a:t>(по Г. </a:t>
            </a:r>
            <a:r>
              <a:rPr lang="ru-RU" sz="2400" b="1" dirty="0" err="1" smtClean="0">
                <a:solidFill>
                  <a:srgbClr val="002060"/>
                </a:solidFill>
              </a:rPr>
              <a:t>Цукерман</a:t>
            </a:r>
            <a:r>
              <a:rPr lang="ru-RU" sz="2400" b="1" dirty="0" smtClean="0">
                <a:solidFill>
                  <a:srgbClr val="002060"/>
                </a:solidFill>
              </a:rPr>
              <a:t>)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1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" grpId="0"/>
      <p:bldP spid="3" grpId="0"/>
      <p:bldP spid="4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40948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безударные     парные            правописание    </a:t>
            </a:r>
          </a:p>
          <a:p>
            <a:pPr>
              <a:buNone/>
            </a:pPr>
            <a:r>
              <a:rPr lang="ru-RU" sz="2400" dirty="0" smtClean="0"/>
              <a:t>гласные         согласные           </a:t>
            </a:r>
            <a:r>
              <a:rPr lang="ru-RU" sz="2400" dirty="0" err="1" smtClean="0"/>
              <a:t>чк,чн,щн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</a:t>
            </a:r>
          </a:p>
          <a:p>
            <a:pPr>
              <a:buNone/>
            </a:pPr>
            <a:endParaRPr lang="ru-RU" sz="32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178563" y="4464851"/>
            <a:ext cx="23574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42976" y="3286124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071538" y="5643578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643174" y="4429132"/>
            <a:ext cx="24288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571868" y="3214686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571868" y="4286256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571868" y="5643578"/>
            <a:ext cx="57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5286380" y="4429132"/>
            <a:ext cx="24288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215074" y="3214686"/>
            <a:ext cx="57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286512" y="4429132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215074" y="5643578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Умножение 41"/>
          <p:cNvSpPr/>
          <p:nvPr/>
        </p:nvSpPr>
        <p:spPr>
          <a:xfrm>
            <a:off x="975346" y="3078832"/>
            <a:ext cx="777988" cy="756084"/>
          </a:xfrm>
          <a:prstGeom prst="mathMultiply">
            <a:avLst/>
          </a:prstGeom>
          <a:solidFill>
            <a:srgbClr val="019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19901"/>
              </a:solidFill>
            </a:endParaRPr>
          </a:p>
        </p:txBody>
      </p:sp>
      <p:sp>
        <p:nvSpPr>
          <p:cNvPr id="43" name="Умножение 42"/>
          <p:cNvSpPr/>
          <p:nvPr/>
        </p:nvSpPr>
        <p:spPr>
          <a:xfrm>
            <a:off x="975346" y="3917099"/>
            <a:ext cx="792088" cy="864096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Умножение 43"/>
          <p:cNvSpPr/>
          <p:nvPr/>
        </p:nvSpPr>
        <p:spPr>
          <a:xfrm>
            <a:off x="3358694" y="3895514"/>
            <a:ext cx="856116" cy="822790"/>
          </a:xfrm>
          <a:prstGeom prst="mathMultiply">
            <a:avLst/>
          </a:prstGeom>
          <a:solidFill>
            <a:srgbClr val="019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5" name="Умножение 44"/>
          <p:cNvSpPr/>
          <p:nvPr/>
        </p:nvSpPr>
        <p:spPr>
          <a:xfrm>
            <a:off x="6124256" y="4033088"/>
            <a:ext cx="733760" cy="792088"/>
          </a:xfrm>
          <a:prstGeom prst="mathMultiply">
            <a:avLst/>
          </a:prstGeom>
          <a:solidFill>
            <a:srgbClr val="019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8" name="Умножение 47"/>
          <p:cNvSpPr/>
          <p:nvPr/>
        </p:nvSpPr>
        <p:spPr>
          <a:xfrm>
            <a:off x="6140501" y="2968901"/>
            <a:ext cx="792088" cy="82279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3433322" y="3945823"/>
            <a:ext cx="680086" cy="6808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95536" y="62068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 После выполнения работы ученики  оценивают свой результат по шкале, ставя крестик в том месте, которое соответствует их оценке своей деятельности.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Проверяя работы, учитель показывает, насколько он согласен с оценкой детей. 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1071538" y="4306909"/>
            <a:ext cx="5715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18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8" grpId="0" animBg="1"/>
      <p:bldP spid="50" grpId="0" animBg="1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014" y="908720"/>
            <a:ext cx="7237432" cy="5223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Такая оценка позволяет ребенку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464" y="3704828"/>
            <a:ext cx="7842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76" indent="-265176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002060"/>
                </a:solidFill>
              </a:rPr>
              <a:t>Удерживает учебную функцию оценки.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4653136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76" indent="-265176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002060"/>
                </a:solidFill>
              </a:rPr>
              <a:t>Помогает избежать сравнения детей между собой.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552" y="2617252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76" indent="-265176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002060"/>
                </a:solidFill>
              </a:rPr>
              <a:t>Соотносить свою оценку с оценкой учителя.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9464" y="1825660"/>
            <a:ext cx="4461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76" indent="-265176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002060"/>
                </a:solidFill>
              </a:rPr>
              <a:t>Увидеть свои успехи.</a:t>
            </a:r>
          </a:p>
        </p:txBody>
      </p:sp>
    </p:spTree>
    <p:extLst>
      <p:ext uri="{BB962C8B-B14F-4D97-AF65-F5344CB8AC3E}">
        <p14:creationId xmlns:p14="http://schemas.microsoft.com/office/powerpoint/2010/main" val="163595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  <p:bldP spid="11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Карта самоотчета</a:t>
            </a: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Чтобы помочь учащимся осмыслить свою работу на уроке, используется проверочный лист.  Ученик должен обвести или раскрасить рисунок, соответствующий степени его участия в ходе урока или в работе творческой группы.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404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121990/data/images/img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282027" cy="4680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620688"/>
            <a:ext cx="5355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  ходе проекта я…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33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94992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Карта понятий </a:t>
            </a:r>
            <a:r>
              <a:rPr lang="ru-RU" sz="2400" dirty="0" smtClean="0">
                <a:solidFill>
                  <a:srgbClr val="002060"/>
                </a:solidFill>
              </a:rPr>
              <a:t>– это оценочная методика. Карта состоит из названия понятий, помещенных в рамки; они связаны линиями, фиксирующими соотношения этих понятий в направлении от общего к частному.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</a:t>
            </a:r>
            <a:r>
              <a:rPr lang="ru-RU" sz="2400" b="1" dirty="0" smtClean="0">
                <a:solidFill>
                  <a:srgbClr val="002060"/>
                </a:solidFill>
              </a:rPr>
              <a:t>Карта понятий позволяет учителю: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проверить уровень понимания учеником учебного материала;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оценить сложность установленных школьником структурных взаимосвязей.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Использование карты понятий в системе оценивания позволяет   корректировать образовательные действия  ученика.</a:t>
            </a:r>
          </a:p>
          <a:p>
            <a:pPr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3486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 flipV="1">
            <a:off x="4644008" y="213285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292080" y="3140968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004048" y="4077072"/>
            <a:ext cx="144016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635896" y="4005064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27784" y="404664"/>
            <a:ext cx="4087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Карта понятий</a:t>
            </a:r>
            <a:endParaRPr lang="ru-RU" sz="3600" b="1" dirty="0">
              <a:solidFill>
                <a:srgbClr val="00206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3491880" y="3140968"/>
            <a:ext cx="360040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63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accent1"/>
                </a:solidFill>
              </a:rPr>
              <a:t> </a:t>
            </a:r>
            <a:r>
              <a:rPr lang="ru-RU" b="1" i="1" dirty="0" smtClean="0">
                <a:solidFill>
                  <a:schemeClr val="accent1"/>
                </a:solidFill>
              </a:rPr>
              <a:t>          Сигнальные карточки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+</a:t>
            </a: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Я понял всё.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-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002060"/>
                </a:solidFill>
              </a:rPr>
              <a:t>Не усвоил, сомневаюсь.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?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002060"/>
                </a:solidFill>
              </a:rPr>
              <a:t>Не понял.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28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10925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«Сколько ставить отметок ?»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По числу решенных задач!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За каждую учебную задачу или группу заданий – задач, показывающую овладение требуемым действием (умением), определяется и, по возможности, ставится отдельная отметка.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1" y="518482"/>
            <a:ext cx="22028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i="1" dirty="0" smtClean="0">
                <a:solidFill>
                  <a:srgbClr val="019901"/>
                </a:solidFill>
              </a:rPr>
              <a:t>Правило 3</a:t>
            </a:r>
            <a:endParaRPr lang="ru-RU" sz="2600" b="1" i="1" dirty="0">
              <a:solidFill>
                <a:srgbClr val="0199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95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80920" cy="604867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Принципы оценочной деятельности учителя: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solidFill>
                  <a:srgbClr val="002060"/>
                </a:solidFill>
              </a:rPr>
              <a:t> Оценивание является постоянным процессом.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Оценивание может быть только </a:t>
            </a:r>
            <a:r>
              <a:rPr lang="ru-RU" b="1" dirty="0" err="1" smtClean="0">
                <a:solidFill>
                  <a:srgbClr val="002060"/>
                </a:solidFill>
              </a:rPr>
              <a:t>критериальным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Критерии оценивания и алгоритм выставления                  отметки заранее известны и педагогам, и   учащимся.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Оцениваться с помощью отметки могут только </a:t>
            </a:r>
            <a:r>
              <a:rPr lang="ru-RU" b="1" dirty="0" smtClean="0">
                <a:solidFill>
                  <a:srgbClr val="002060"/>
                </a:solidFill>
              </a:rPr>
              <a:t>результаты деятельности</a:t>
            </a:r>
            <a:r>
              <a:rPr lang="ru-RU" dirty="0" smtClean="0">
                <a:solidFill>
                  <a:srgbClr val="002060"/>
                </a:solidFill>
              </a:rPr>
              <a:t> ученика, но не личные качества ребенка. Оценивать можно только то, чему учат.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  Система оценивания должна включать учащихся в контрольно-оценочную деятельность и формировать у них привычку к </a:t>
            </a:r>
            <a:r>
              <a:rPr lang="ru-RU" b="1" dirty="0" smtClean="0">
                <a:solidFill>
                  <a:srgbClr val="002060"/>
                </a:solidFill>
              </a:rPr>
              <a:t>самооценке и </a:t>
            </a:r>
            <a:r>
              <a:rPr lang="ru-RU" b="1" dirty="0" err="1" smtClean="0">
                <a:solidFill>
                  <a:srgbClr val="002060"/>
                </a:solidFill>
              </a:rPr>
              <a:t>взаимооценке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В оценочной деятельности реализуется принцип распределения ответственности между участниками образовательного процесса.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81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183880" cy="5976664"/>
          </a:xfrm>
        </p:spPr>
        <p:txBody>
          <a:bodyPr>
            <a:normAutofit/>
          </a:bodyPr>
          <a:lstStyle/>
          <a:p>
            <a:pPr lvl="2"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Исключения:</a:t>
            </a:r>
          </a:p>
          <a:p>
            <a:pPr lvl="2" algn="ctr">
              <a:buNone/>
            </a:pPr>
            <a:endParaRPr lang="ru-RU" sz="2400" b="1" dirty="0" smtClean="0"/>
          </a:p>
          <a:p>
            <a:pPr lvl="2"/>
            <a:r>
              <a:rPr lang="ru-RU" sz="2400" dirty="0" smtClean="0">
                <a:solidFill>
                  <a:srgbClr val="002060"/>
                </a:solidFill>
              </a:rPr>
              <a:t> На уроках при отработке навыков часто используются однотипные упражнения. В этом случае «задачей» считается группа  подобных упражнений.</a:t>
            </a:r>
          </a:p>
          <a:p>
            <a:pPr lvl="2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lvl="2"/>
            <a:r>
              <a:rPr lang="ru-RU" sz="2400" dirty="0" smtClean="0">
                <a:solidFill>
                  <a:srgbClr val="002060"/>
                </a:solidFill>
              </a:rPr>
              <a:t>  Если задание выполнено не отдельным учеником, а всем классом, отметка конкретному ученику не ставится.</a:t>
            </a:r>
          </a:p>
          <a:p>
            <a:pPr lvl="2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lvl="2"/>
            <a:r>
              <a:rPr lang="ru-RU" sz="2400" dirty="0" smtClean="0">
                <a:solidFill>
                  <a:srgbClr val="002060"/>
                </a:solidFill>
              </a:rPr>
              <a:t> Если ребенок активно работал в течение урока фронтально, но не выполнял определенного задания, а только дополнял ответы других.</a:t>
            </a:r>
          </a:p>
          <a:p>
            <a:pPr lvl="2" algn="ctr">
              <a:buNone/>
            </a:pPr>
            <a:endParaRPr lang="ru-RU" sz="3200" dirty="0" smtClean="0"/>
          </a:p>
          <a:p>
            <a:pPr lvl="2" algn="ctr">
              <a:buNone/>
            </a:pPr>
            <a:endParaRPr lang="ru-RU" sz="3200" dirty="0" smtClean="0"/>
          </a:p>
          <a:p>
            <a:pPr lvl="2" algn="ctr">
              <a:buNone/>
            </a:pPr>
            <a:endParaRPr lang="ru-RU" sz="3200" dirty="0" smtClean="0"/>
          </a:p>
          <a:p>
            <a:pPr lvl="2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0796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399904" cy="594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« Где накапливать отметки и оценки?»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В таблицах образовательных результатов (предметных, </a:t>
            </a:r>
            <a:r>
              <a:rPr lang="ru-RU" sz="2000" dirty="0" err="1" smtClean="0">
                <a:solidFill>
                  <a:srgbClr val="002060"/>
                </a:solidFill>
              </a:rPr>
              <a:t>метапредметных</a:t>
            </a:r>
            <a:r>
              <a:rPr lang="ru-RU" sz="2000" dirty="0" smtClean="0">
                <a:solidFill>
                  <a:srgbClr val="002060"/>
                </a:solidFill>
              </a:rPr>
              <a:t>, личностных ) и в портфеле достижений.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Таблицы результатов образования составляются из перечня действий, которыми должен и может овладеть ученик.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В них выставляются отметки, баллы или проценты.</a:t>
            </a:r>
          </a:p>
          <a:p>
            <a:pPr marL="0" indent="0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Используют: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т</a:t>
            </a:r>
            <a:r>
              <a:rPr lang="ru-RU" sz="2000" dirty="0" smtClean="0">
                <a:solidFill>
                  <a:srgbClr val="002060"/>
                </a:solidFill>
              </a:rPr>
              <a:t>аблицы </a:t>
            </a:r>
            <a:r>
              <a:rPr lang="ru-RU" sz="2000" b="1" i="1" dirty="0" smtClean="0">
                <a:solidFill>
                  <a:srgbClr val="002060"/>
                </a:solidFill>
              </a:rPr>
              <a:t>предметных </a:t>
            </a:r>
            <a:r>
              <a:rPr lang="ru-RU" sz="2000" dirty="0" smtClean="0">
                <a:solidFill>
                  <a:srgbClr val="002060"/>
                </a:solidFill>
              </a:rPr>
              <a:t>результатов;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т</a:t>
            </a:r>
            <a:r>
              <a:rPr lang="ru-RU" sz="2000" dirty="0" smtClean="0">
                <a:solidFill>
                  <a:srgbClr val="002060"/>
                </a:solidFill>
              </a:rPr>
              <a:t>аблицы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метапредметных</a:t>
            </a:r>
            <a:r>
              <a:rPr lang="ru-RU" sz="2000" dirty="0" smtClean="0">
                <a:solidFill>
                  <a:srgbClr val="002060"/>
                </a:solidFill>
              </a:rPr>
              <a:t> результатов;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т</a:t>
            </a:r>
            <a:r>
              <a:rPr lang="ru-RU" sz="2000" dirty="0" smtClean="0">
                <a:solidFill>
                  <a:srgbClr val="002060"/>
                </a:solidFill>
              </a:rPr>
              <a:t>аблицы </a:t>
            </a:r>
            <a:r>
              <a:rPr lang="ru-RU" sz="2000" b="1" i="1" dirty="0" smtClean="0">
                <a:solidFill>
                  <a:srgbClr val="002060"/>
                </a:solidFill>
              </a:rPr>
              <a:t>личностных</a:t>
            </a:r>
            <a:r>
              <a:rPr lang="ru-RU" sz="2000" dirty="0" smtClean="0">
                <a:solidFill>
                  <a:srgbClr val="002060"/>
                </a:solidFill>
              </a:rPr>
              <a:t> результатов (заполняется на основе не подписанных учениками диагностических работ ; результаты фиксируются по классу в целом ). </a:t>
            </a:r>
            <a:r>
              <a:rPr lang="ru-RU" sz="2600" dirty="0" smtClean="0">
                <a:solidFill>
                  <a:srgbClr val="002060"/>
                </a:solidFill>
              </a:rPr>
              <a:t>  </a:t>
            </a:r>
            <a:endParaRPr lang="ru-RU" sz="2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3927" y="508972"/>
            <a:ext cx="22028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600" b="1" i="1" dirty="0" smtClean="0">
                <a:solidFill>
                  <a:srgbClr val="019901"/>
                </a:solidFill>
              </a:rPr>
              <a:t>Правило 4</a:t>
            </a:r>
            <a:endParaRPr lang="ru-RU" sz="2600" b="1" i="1" dirty="0">
              <a:solidFill>
                <a:srgbClr val="0199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14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6984776" cy="73775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Оценочные листы</a:t>
            </a:r>
            <a:endParaRPr lang="ru-RU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/>
          </p:nvPr>
        </p:nvGraphicFramePr>
        <p:xfrm>
          <a:off x="683568" y="1196752"/>
          <a:ext cx="7751516" cy="5316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879"/>
                <a:gridCol w="1937879"/>
                <a:gridCol w="1937879"/>
                <a:gridCol w="1937879"/>
              </a:tblGrid>
              <a:tr h="11930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Основные умения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Прогностическая оценка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Итоговая оценка</a:t>
                      </a:r>
                      <a:endParaRPr lang="ru-RU" dirty="0"/>
                    </a:p>
                  </a:txBody>
                  <a:tcPr/>
                </a:tc>
              </a:tr>
              <a:tr h="1193023">
                <a:tc>
                  <a:txBody>
                    <a:bodyPr/>
                    <a:lstStyle/>
                    <a:p>
                      <a:r>
                        <a:rPr lang="ru-RU" dirty="0" smtClean="0"/>
                        <a:t>Умею решать задачу по схеме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1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</a:tr>
              <a:tr h="1193023">
                <a:tc>
                  <a:txBody>
                    <a:bodyPr/>
                    <a:lstStyle/>
                    <a:p>
                      <a:r>
                        <a:rPr lang="ru-RU" dirty="0" smtClean="0"/>
                        <a:t>Умею составлять схему к задаче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1,2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</a:tr>
              <a:tr h="1677515">
                <a:tc>
                  <a:txBody>
                    <a:bodyPr/>
                    <a:lstStyle/>
                    <a:p>
                      <a:r>
                        <a:rPr lang="ru-RU" dirty="0" smtClean="0"/>
                        <a:t>Умею составлять все возможные схемы по формуле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64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754632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«Мои достижения»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О. Б. Логинова С. Г. Яковлева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Итоговая комплексная работа для определения уровня </a:t>
            </a:r>
            <a:r>
              <a:rPr lang="ru-RU" sz="2400" dirty="0" err="1" smtClean="0">
                <a:solidFill>
                  <a:srgbClr val="002060"/>
                </a:solidFill>
              </a:rPr>
              <a:t>сформированности</a:t>
            </a:r>
            <a:r>
              <a:rPr lang="ru-RU" sz="2400" dirty="0" smtClean="0">
                <a:solidFill>
                  <a:srgbClr val="002060"/>
                </a:solidFill>
              </a:rPr>
              <a:t> предметных  навыков и компетентности ребенка в решении разнообразных  проблем.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www.koipkro.kostroma.ru/BuyR/ChBor/DocLib101/%D0%98%D1%82%D0%BE%D0%B3%D0%BE%D0%B2%D1%8B%D0%B5%20%D0%BA%D0%BE%D0%BC%D0%BF%D0%BB%D0%B5%D0%BA%D1%81%D0%BD%D1%8B%D0%B5%20%D1%80%D0%B0%D0%B1%D0%BE%D1%82%D1%8B%201%20%D0%BA%D0%BB%D0%B0%D1%81%D1%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429000"/>
            <a:ext cx="2088232" cy="2516976"/>
          </a:xfrm>
          <a:prstGeom prst="rect">
            <a:avLst/>
          </a:prstGeom>
          <a:noFill/>
        </p:spPr>
      </p:pic>
      <p:pic>
        <p:nvPicPr>
          <p:cNvPr id="1028" name="Picture 4" descr="http://bukvarius.ru/upload/iblock/f9f/f9f95ceac783009efa67246b5bbc7f2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429000"/>
            <a:ext cx="2088232" cy="2614715"/>
          </a:xfrm>
          <a:prstGeom prst="rect">
            <a:avLst/>
          </a:prstGeom>
          <a:noFill/>
        </p:spPr>
      </p:pic>
      <p:pic>
        <p:nvPicPr>
          <p:cNvPr id="1030" name="Picture 6" descr="http://www.koipkro.kostroma.ru/BuyR/ChBor/DocLib101/_w/%D0%98%D1%82%D0%BE%D0%B3%D0%BE%D0%B2%D1%8B%D0%B5%20%D0%BA%D0%BE%D0%BC%D0%BF%D0%BB%D0%B5%D0%BA%D1%81%D0%BD%D1%8B%D0%B5%20%D1%80%D0%B0%D0%B1%D0%BE%D1%82%D1%8B%203%20%D0%BA%D0%BB%D0%B0%D1%81%D1%81_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501008"/>
            <a:ext cx="2192210" cy="2592288"/>
          </a:xfrm>
          <a:prstGeom prst="rect">
            <a:avLst/>
          </a:prstGeom>
          <a:noFill/>
        </p:spPr>
      </p:pic>
      <p:pic>
        <p:nvPicPr>
          <p:cNvPr id="1032" name="Picture 8" descr="http://bukvarius.ru/upload/iblock/791/7911bcb7da31497c15e8e60f1af4fd4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501008"/>
            <a:ext cx="1951892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3553898"/>
      </p:ext>
    </p:extLst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5112568" cy="836712"/>
          </a:xfrm>
        </p:spPr>
        <p:txBody>
          <a:bodyPr/>
          <a:lstStyle/>
          <a:p>
            <a:pPr algn="ctr"/>
            <a:r>
              <a:rPr lang="ru-RU" i="1" dirty="0" err="1" smtClean="0">
                <a:solidFill>
                  <a:srgbClr val="002060"/>
                </a:solidFill>
                <a:effectLst/>
              </a:rPr>
              <a:t>Портфолио</a:t>
            </a:r>
            <a:endParaRPr lang="ru-RU" i="1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55888" cy="31683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Индивидуальная накопительная оценка (портфолио) – комплект документов, оценка предметных и личностных результатов, индивидуальных достижений, являющаяся основой для определения образовательного рейтинга выпускника начальной школы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31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Основные </a:t>
            </a:r>
            <a:r>
              <a:rPr lang="ru-RU" b="1" i="1" dirty="0">
                <a:solidFill>
                  <a:srgbClr val="002060"/>
                </a:solidFill>
              </a:rPr>
              <a:t>разделы портфолио</a:t>
            </a:r>
            <a:r>
              <a:rPr lang="ru-RU" b="1" i="1" dirty="0" smtClean="0">
                <a:solidFill>
                  <a:srgbClr val="002060"/>
                </a:solidFill>
              </a:rPr>
              <a:t>:</a:t>
            </a:r>
          </a:p>
          <a:p>
            <a:pPr marL="0" indent="0" algn="just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Показатели </a:t>
            </a:r>
            <a:r>
              <a:rPr lang="ru-RU" b="1" dirty="0" smtClean="0">
                <a:solidFill>
                  <a:srgbClr val="002060"/>
                </a:solidFill>
              </a:rPr>
              <a:t>предметных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результатов  (контрольные работы, выборки творческих, проектных и других работ по разным предметам).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Показатели </a:t>
            </a:r>
            <a:r>
              <a:rPr lang="ru-RU" b="1" dirty="0" err="1" smtClean="0">
                <a:solidFill>
                  <a:srgbClr val="002060"/>
                </a:solidFill>
              </a:rPr>
              <a:t>метапредметных</a:t>
            </a:r>
            <a:r>
              <a:rPr lang="ru-RU" dirty="0" smtClean="0">
                <a:solidFill>
                  <a:srgbClr val="002060"/>
                </a:solidFill>
              </a:rPr>
              <a:t> результатов.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Показатели </a:t>
            </a:r>
            <a:r>
              <a:rPr lang="ru-RU" b="1" dirty="0" smtClean="0">
                <a:solidFill>
                  <a:srgbClr val="002060"/>
                </a:solidFill>
              </a:rPr>
              <a:t>личностных</a:t>
            </a:r>
            <a:r>
              <a:rPr lang="ru-RU" dirty="0" smtClean="0">
                <a:solidFill>
                  <a:srgbClr val="002060"/>
                </a:solidFill>
              </a:rPr>
              <a:t> результатов  (прежде всего, во </a:t>
            </a:r>
            <a:r>
              <a:rPr lang="ru-RU" dirty="0" err="1" smtClean="0">
                <a:solidFill>
                  <a:srgbClr val="002060"/>
                </a:solidFill>
              </a:rPr>
              <a:t>внеучебной</a:t>
            </a:r>
            <a:r>
              <a:rPr lang="ru-RU" dirty="0" smtClean="0">
                <a:solidFill>
                  <a:srgbClr val="002060"/>
                </a:solidFill>
              </a:rPr>
              <a:t> деятельности).</a:t>
            </a:r>
            <a:endParaRPr lang="ru-RU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55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ownloads\мой портфолио 1 клас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805764">
            <a:off x="780998" y="729479"/>
            <a:ext cx="1965294" cy="2610284"/>
          </a:xfrm>
          <a:prstGeom prst="rect">
            <a:avLst/>
          </a:prstGeom>
          <a:noFill/>
        </p:spPr>
      </p:pic>
      <p:pic>
        <p:nvPicPr>
          <p:cNvPr id="2051" name="Picture 3" descr="C:\Users\1\Downloads\мой портфолио 2 клас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500041"/>
            <a:ext cx="1857388" cy="2571768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9786">
            <a:off x="2281583" y="3360642"/>
            <a:ext cx="1857388" cy="257176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7570">
            <a:off x="6096439" y="705419"/>
            <a:ext cx="1866020" cy="24858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9085">
            <a:off x="5195732" y="3352310"/>
            <a:ext cx="1857388" cy="257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8183880" cy="5116438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«Когда оценивать?»- </a:t>
            </a:r>
            <a:r>
              <a:rPr lang="ru-RU" sz="2800" dirty="0" smtClean="0">
                <a:solidFill>
                  <a:srgbClr val="002060"/>
                </a:solidFill>
              </a:rPr>
              <a:t>за каждую учебную задачу или группу заданий, показывающих овладение отдельным умением, ставится отдельная отметка: за задачи , решённые при изучении новой темы, отметка ставится только по желанию ученика, т. к. в процессе овладения умениями и знаниями по теме он имеет право на ошибку. За каждую задачу проверочной (контрольной) работы по итогам темы отметки ставятся всем ученикам, т. к. каждый должен показать, как он овладел умениями и знаниями по теме. Ученик не может отказаться от выставления этой отметки, но имеет право её пересдать.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652046"/>
            <a:ext cx="208903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i="1" dirty="0" smtClean="0">
                <a:solidFill>
                  <a:srgbClr val="019901"/>
                </a:solidFill>
              </a:rPr>
              <a:t>Правило5</a:t>
            </a:r>
            <a:endParaRPr lang="ru-RU" sz="2600" b="1" i="1" dirty="0">
              <a:solidFill>
                <a:srgbClr val="0199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3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64759"/>
            <a:ext cx="8183880" cy="480173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«По каким критериям оценивать?»- </a:t>
            </a:r>
            <a:r>
              <a:rPr lang="ru-RU" sz="2800" dirty="0" smtClean="0">
                <a:solidFill>
                  <a:srgbClr val="002060"/>
                </a:solidFill>
              </a:rPr>
              <a:t>оценка ученика определяется по универсальной шкале трёх уровней успешности, которая затем соотносится с баллом. Итоговые оценки и отметки (за триместр) рекомендуется определять не просто за отрезок учебного года (число уроков в триместре), а за учебный модуль ( блок тем), который изучали в этот отрезок учебного времени.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63888" y="580618"/>
            <a:ext cx="1739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19901"/>
                </a:solidFill>
              </a:rPr>
              <a:t>Правило 6</a:t>
            </a:r>
            <a:endParaRPr lang="ru-RU" sz="2000" b="1" i="1" dirty="0">
              <a:solidFill>
                <a:srgbClr val="0199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36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55" y="1196752"/>
            <a:ext cx="8183880" cy="4680520"/>
          </a:xfrm>
        </p:spPr>
        <p:txBody>
          <a:bodyPr>
            <a:normAutofit/>
          </a:bodyPr>
          <a:lstStyle/>
          <a:p>
            <a:r>
              <a:rPr lang="ru-RU" sz="2500" b="1" i="1" dirty="0" smtClean="0">
                <a:solidFill>
                  <a:srgbClr val="002060"/>
                </a:solidFill>
              </a:rPr>
              <a:t>«Как определять итоговые оценки?»</a:t>
            </a:r>
          </a:p>
          <a:p>
            <a:r>
              <a:rPr lang="ru-RU" sz="2500" dirty="0" smtClean="0">
                <a:solidFill>
                  <a:srgbClr val="002060"/>
                </a:solidFill>
              </a:rPr>
              <a:t>Итоговые оценки и отметки ( за четверть, полугодие, триместр ) рекомендуется определять не просто за отрезок учебного года, а за учебный модуль ( блок тем ), который изучали в этот отрезок учебного времени. Итоговая оценка выражается в характеристике продемонстрированного учеником на данном отрезке времени уровня образовательных возможностей.</a:t>
            </a:r>
          </a:p>
          <a:p>
            <a:r>
              <a:rPr lang="ru-RU" sz="2500" dirty="0" smtClean="0">
                <a:solidFill>
                  <a:srgbClr val="002060"/>
                </a:solidFill>
              </a:rPr>
              <a:t>Итоговая отметка – это показатель уровня образовательных возможностей. </a:t>
            </a:r>
            <a:endParaRPr lang="ru-RU" sz="25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534620"/>
            <a:ext cx="1972015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00" b="1" i="1" dirty="0" smtClean="0">
                <a:solidFill>
                  <a:srgbClr val="019901"/>
                </a:solidFill>
              </a:rPr>
              <a:t>Правило 7</a:t>
            </a:r>
            <a:endParaRPr lang="ru-RU" sz="2300" b="1" i="1" dirty="0">
              <a:solidFill>
                <a:srgbClr val="0199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90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476672"/>
            <a:ext cx="8280920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07F09"/>
                </a:solidFill>
              </a:rPr>
              <a:t>Технология</a:t>
            </a:r>
            <a:r>
              <a:rPr lang="ru-RU" sz="4800" b="1" i="1" dirty="0" smtClean="0">
                <a:solidFill>
                  <a:prstClr val="black"/>
                </a:solidFill>
              </a:rPr>
              <a:t> </a:t>
            </a:r>
            <a:r>
              <a:rPr lang="ru-RU" sz="4800" b="1" i="1" dirty="0" smtClean="0">
                <a:solidFill>
                  <a:srgbClr val="F07F09"/>
                </a:solidFill>
              </a:rPr>
              <a:t>оценивания</a:t>
            </a:r>
            <a:r>
              <a:rPr lang="ru-RU" sz="4800" b="1" i="1" dirty="0" smtClean="0">
                <a:solidFill>
                  <a:prstClr val="black"/>
                </a:solidFill>
              </a:rPr>
              <a:t> </a:t>
            </a:r>
            <a:r>
              <a:rPr lang="ru-RU" sz="4800" dirty="0" smtClean="0">
                <a:solidFill>
                  <a:srgbClr val="002060"/>
                </a:solidFill>
              </a:rPr>
              <a:t>– это технология действия в ситуациях оценивания, которая описывается в виде следующих </a:t>
            </a:r>
            <a:r>
              <a:rPr lang="ru-RU" sz="4800" smtClean="0">
                <a:solidFill>
                  <a:srgbClr val="002060"/>
                </a:solidFill>
              </a:rPr>
              <a:t>правил действия: </a:t>
            </a:r>
            <a:endParaRPr lang="ru-RU" sz="4800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04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04664"/>
            <a:ext cx="8183880" cy="590465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Рефлексия</a:t>
            </a:r>
            <a:r>
              <a:rPr lang="ru-RU" sz="2400" dirty="0" smtClean="0"/>
              <a:t> – </a:t>
            </a:r>
            <a:r>
              <a:rPr lang="ru-RU" sz="2400" dirty="0" smtClean="0">
                <a:solidFill>
                  <a:srgbClr val="002060"/>
                </a:solidFill>
              </a:rPr>
              <a:t>размышление человека, направленное на анализ самого себя (самоанализ) – собственных состояний, своих поступков и прошедших событий. Она помогает ученикам сформулировать получаемые результаты, определить цели дальнейшей работы, скорректировать свои последующие действия. Рефлексия связана с формированием личностных, регулятивных и коммуникативных учебных действий, с технологией критического мышления.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Рефлексия на уроке </a:t>
            </a:r>
            <a:r>
              <a:rPr lang="ru-RU" sz="2400" dirty="0" smtClean="0">
                <a:solidFill>
                  <a:srgbClr val="002060"/>
                </a:solidFill>
              </a:rPr>
              <a:t>– это совместная деятельность учащихся и учителя, позволяющая совершенствовать учебный процесс, ориентируясь на личность каждого ученика.</a:t>
            </a:r>
          </a:p>
        </p:txBody>
      </p:sp>
    </p:spTree>
    <p:extLst>
      <p:ext uri="{BB962C8B-B14F-4D97-AF65-F5344CB8AC3E}">
        <p14:creationId xmlns:p14="http://schemas.microsoft.com/office/powerpoint/2010/main" val="184778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04664"/>
            <a:ext cx="8183880" cy="597666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Виды рефлексии:</a:t>
            </a:r>
          </a:p>
          <a:p>
            <a:pPr algn="ctr"/>
            <a:endParaRPr lang="ru-RU" sz="3200" b="1" dirty="0" smtClean="0"/>
          </a:p>
          <a:p>
            <a:r>
              <a:rPr lang="ru-RU" sz="2800" b="1" dirty="0" smtClean="0">
                <a:solidFill>
                  <a:srgbClr val="002060"/>
                </a:solidFill>
              </a:rPr>
              <a:t> Рефлексия настроения и эмоционального состояния.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Рефлексия деятельности </a:t>
            </a:r>
            <a:r>
              <a:rPr lang="ru-RU" sz="2800" dirty="0" smtClean="0">
                <a:solidFill>
                  <a:srgbClr val="002060"/>
                </a:solidFill>
              </a:rPr>
              <a:t>(дает возможность осмысления способов и приемов работы с учебным материалом).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Рефлексия содержания учебного материала</a:t>
            </a:r>
            <a:r>
              <a:rPr lang="ru-RU" sz="2800" dirty="0" smtClean="0">
                <a:solidFill>
                  <a:srgbClr val="002060"/>
                </a:solidFill>
              </a:rPr>
              <a:t> (используется для выявления уровня осознания содержания пройденного).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7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festival.1september.ru/articles/626313/presentation/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70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17" y="404665"/>
            <a:ext cx="8466955" cy="6192688"/>
          </a:xfrm>
        </p:spPr>
      </p:pic>
    </p:spTree>
    <p:extLst>
      <p:ext uri="{BB962C8B-B14F-4D97-AF65-F5344CB8AC3E}">
        <p14:creationId xmlns:p14="http://schemas.microsoft.com/office/powerpoint/2010/main" val="54314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18" y="404665"/>
            <a:ext cx="8394946" cy="6151742"/>
          </a:xfrm>
        </p:spPr>
      </p:pic>
    </p:spTree>
    <p:extLst>
      <p:ext uri="{BB962C8B-B14F-4D97-AF65-F5344CB8AC3E}">
        <p14:creationId xmlns:p14="http://schemas.microsoft.com/office/powerpoint/2010/main" val="155192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://festival.1september.ru/articles/626313/presentation/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8496944" cy="461713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47664" y="620688"/>
            <a:ext cx="65527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Каждый вагончик поезда обозначает этап урока. Детям предлагают опустить «веселое   личико» в  вагон, символизирующий задание, которое было интересно выполнять.</a:t>
            </a:r>
          </a:p>
        </p:txBody>
      </p:sp>
    </p:spTree>
    <p:extLst>
      <p:ext uri="{BB962C8B-B14F-4D97-AF65-F5344CB8AC3E}">
        <p14:creationId xmlns:p14="http://schemas.microsoft.com/office/powerpoint/2010/main" val="22217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ttp://festival.1september.ru/articles/626313/presentation/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670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festival.1september.ru/articles/626313/presentation/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3717032"/>
            <a:ext cx="2808312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prstClr val="black"/>
                </a:solidFill>
              </a:rPr>
              <a:t> «Плюс» – что понравилось на уроке, какая информация может быть полезной</a:t>
            </a:r>
            <a:r>
              <a:rPr lang="ru-RU" sz="2600" dirty="0" smtClean="0">
                <a:solidFill>
                  <a:prstClr val="black"/>
                </a:solidFill>
              </a:rPr>
              <a:t>.</a:t>
            </a:r>
            <a:endParaRPr lang="ru-RU" sz="26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3789040"/>
            <a:ext cx="2376264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Минус» - что не понравилось, показалось скучным, осталось непонятным</a:t>
            </a:r>
            <a:r>
              <a:rPr lang="ru-RU" sz="2500" dirty="0" smtClean="0">
                <a:solidFill>
                  <a:prstClr val="black"/>
                </a:solidFill>
              </a:rPr>
              <a:t>.</a:t>
            </a:r>
            <a:endParaRPr lang="ru-RU" sz="25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3861048"/>
            <a:ext cx="273630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prstClr val="black"/>
                </a:solidFill>
              </a:rPr>
              <a:t>Любопытные факты, о которых узнали на уроке.</a:t>
            </a:r>
            <a:endParaRPr lang="ru-RU" sz="25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19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60648"/>
            <a:ext cx="8183880" cy="6052744"/>
          </a:xfrm>
        </p:spPr>
        <p:txBody>
          <a:bodyPr>
            <a:noAutofit/>
          </a:bodyPr>
          <a:lstStyle/>
          <a:p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ИННОВАЦИОННАЯ ОЦЕНОЧНАЯ ДЕЯТЕЛЬНОСТЬ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СПОСОБСТВУЕТ ЭФФЕКТИВНОСТИ ОБУЧЕНИЯ, УСИЛИВАЕТ ЭФФЕКТИВНОСТЬ ФОРМИРОВАНИЯ У ОБУЧАЮЩИХСЯ СИСТЕМЫ УНИВЕРСАЛЬНЫХ УЧЕБНЫХ ДЕЙСТВИЙ, А ТАКЖЕ СВЯЗАННЫХ С НИМИ НАВЫКОВ УЧЕБНОЙ РАБОТЫ.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06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620688"/>
            <a:ext cx="8183880" cy="588014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Положительные изменения: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 повышается комфортность обучения;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 сохраняется мотивация к обучению и      познанию;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 повышается работоспособность, организованность школьников;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 растёт способность к самостоятельному усвоению новых знаний и умений;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 усиливается ответственность учеников за процесс и результат непрерывного самообразования;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 формируется мощная мотивация саморазвития, самосовершенствования, мотивация достижения;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 обучающиеся обладают набором как ключевых компетенций, так и по различным отраслям знаний.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46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3168352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Правила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действия</a:t>
            </a:r>
            <a:r>
              <a:rPr lang="ru-RU" sz="2800" b="1" i="1" dirty="0" smtClean="0">
                <a:solidFill>
                  <a:srgbClr val="002060"/>
                </a:solidFill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19901"/>
                </a:solidFill>
              </a:rPr>
              <a:t>Правило1</a:t>
            </a:r>
            <a:r>
              <a:rPr lang="en-US" sz="2800" b="1" i="1" dirty="0" smtClean="0">
                <a:solidFill>
                  <a:srgbClr val="002060"/>
                </a:solidFill>
              </a:rPr>
              <a:t/>
            </a:r>
            <a:br>
              <a:rPr lang="en-US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«Что оценивать?»- </a:t>
            </a:r>
            <a:r>
              <a:rPr lang="ru-RU" sz="2800" dirty="0" smtClean="0">
                <a:solidFill>
                  <a:srgbClr val="002060"/>
                </a:solidFill>
              </a:rPr>
              <a:t>оценивается любое, особенно успешное действие, а фиксируется отметкой только решение полноценной задачи, т. е. умения по использованию знаний.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en-US" sz="2800" b="1" i="1" dirty="0" smtClean="0">
                <a:solidFill>
                  <a:srgbClr val="FF0000"/>
                </a:solidFill>
              </a:rPr>
              <a:t/>
            </a:r>
            <a:br>
              <a:rPr lang="en-US" sz="2800" b="1" i="1" dirty="0" smtClean="0">
                <a:solidFill>
                  <a:srgbClr val="FF0000"/>
                </a:solidFill>
              </a:rPr>
            </a:br>
            <a:r>
              <a:rPr lang="en-US" sz="2800" b="1" i="1" dirty="0" smtClean="0">
                <a:solidFill>
                  <a:srgbClr val="FF0000"/>
                </a:solidFill>
              </a:rPr>
              <a:t> </a:t>
            </a:r>
            <a:endParaRPr lang="ru-RU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2852936"/>
            <a:ext cx="835292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002060"/>
                </a:solidFill>
              </a:rPr>
              <a:t>Оцениваем результаты – предметные, </a:t>
            </a:r>
            <a:r>
              <a:rPr lang="ru-RU" sz="2200" dirty="0" err="1" smtClean="0">
                <a:solidFill>
                  <a:srgbClr val="002060"/>
                </a:solidFill>
              </a:rPr>
              <a:t>метапредметные</a:t>
            </a:r>
            <a:r>
              <a:rPr lang="ru-RU" sz="2200" dirty="0" smtClean="0">
                <a:solidFill>
                  <a:srgbClr val="002060"/>
                </a:solidFill>
              </a:rPr>
              <a:t> и личностные!</a:t>
            </a:r>
          </a:p>
          <a:p>
            <a:r>
              <a:rPr lang="ru-RU" sz="2200" b="1" i="1" dirty="0" smtClean="0">
                <a:solidFill>
                  <a:srgbClr val="002060"/>
                </a:solidFill>
              </a:rPr>
              <a:t>Результаты ученика </a:t>
            </a:r>
            <a:r>
              <a:rPr lang="ru-RU" sz="2200" dirty="0" smtClean="0">
                <a:solidFill>
                  <a:srgbClr val="002060"/>
                </a:solidFill>
              </a:rPr>
              <a:t>– это действия( умения) по использованию знаний в ходе решения задач. Отдельные действия , прежде всего успешные, достойны оценки( словесной характеристики), а решение полноценной задачи – оценки и отметки.</a:t>
            </a:r>
          </a:p>
          <a:p>
            <a:r>
              <a:rPr lang="ru-RU" sz="2200" b="1" i="1" dirty="0" smtClean="0">
                <a:solidFill>
                  <a:srgbClr val="002060"/>
                </a:solidFill>
              </a:rPr>
              <a:t>Результаты учителя </a:t>
            </a:r>
            <a:r>
              <a:rPr lang="ru-RU" sz="2200" dirty="0" smtClean="0">
                <a:solidFill>
                  <a:srgbClr val="002060"/>
                </a:solidFill>
              </a:rPr>
              <a:t>– это разница между результатами учеников в начале обучения и в конце обучения. 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2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8183880" cy="5760640"/>
          </a:xfrm>
        </p:spPr>
        <p:txBody>
          <a:bodyPr>
            <a:normAutofit fontScale="92500"/>
          </a:bodyPr>
          <a:lstStyle/>
          <a:p>
            <a:r>
              <a:rPr lang="ru-RU" b="1" i="1" dirty="0" smtClean="0"/>
              <a:t>        </a:t>
            </a:r>
            <a:r>
              <a:rPr lang="ru-RU" sz="2800" b="1" i="1" dirty="0" smtClean="0"/>
              <a:t>Правила оценочной безопасности</a:t>
            </a:r>
            <a:r>
              <a:rPr lang="ru-RU" sz="2800" b="1" i="1" dirty="0"/>
              <a:t>:</a:t>
            </a:r>
            <a:endParaRPr lang="ru-RU" sz="2800" b="1" i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Учитель, начни практику оценочной безопасности с собственной самооценки!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Ставь перед ребенком конкретные задачи.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Не скупись на похвалу.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Хвали исполнителя, </a:t>
            </a:r>
            <a:r>
              <a:rPr lang="ru-RU" sz="2800" dirty="0">
                <a:solidFill>
                  <a:srgbClr val="002060"/>
                </a:solidFill>
              </a:rPr>
              <a:t>к</a:t>
            </a:r>
            <a:r>
              <a:rPr lang="ru-RU" sz="2800" dirty="0" smtClean="0">
                <a:solidFill>
                  <a:srgbClr val="002060"/>
                </a:solidFill>
              </a:rPr>
              <a:t>ритикуй исполнение.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Даже в море неуспеха можно найти островок успешности.</a:t>
            </a:r>
          </a:p>
        </p:txBody>
      </p:sp>
    </p:spTree>
    <p:extLst>
      <p:ext uri="{BB962C8B-B14F-4D97-AF65-F5344CB8AC3E}">
        <p14:creationId xmlns:p14="http://schemas.microsoft.com/office/powerpoint/2010/main" val="272283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7992888" cy="4104456"/>
          </a:xfrm>
        </p:spPr>
        <p:txBody>
          <a:bodyPr numCol="2"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Оценка</a:t>
            </a:r>
            <a:r>
              <a:rPr lang="ru-RU" sz="2000" dirty="0" smtClean="0">
                <a:solidFill>
                  <a:srgbClr val="002060"/>
                </a:solidFill>
              </a:rPr>
              <a:t> – словесная      характеристика результатов  действий ( «молодец», «оригинально» и т. </a:t>
            </a:r>
            <a:r>
              <a:rPr lang="ru-RU" sz="2000" dirty="0">
                <a:solidFill>
                  <a:srgbClr val="002060"/>
                </a:solidFill>
              </a:rPr>
              <a:t>п</a:t>
            </a:r>
            <a:r>
              <a:rPr lang="ru-RU" sz="2000" dirty="0" smtClean="0">
                <a:solidFill>
                  <a:srgbClr val="002060"/>
                </a:solidFill>
              </a:rPr>
              <a:t>.).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Оценка может быть максимально разнообразной, вариативной в зависимости от учебных задач.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Оценка всегда направлена «во внутрь», в личность школьника.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Оценка эмоциональна.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Отметка </a:t>
            </a:r>
            <a:r>
              <a:rPr lang="ru-RU" sz="2000" dirty="0">
                <a:solidFill>
                  <a:srgbClr val="002060"/>
                </a:solidFill>
              </a:rPr>
              <a:t>– это фиксация результата оценивания в виде знака из принятой системы.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Главная задача отметки – установить уровень (степень) усвоения школьником программы.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Отметка обращена во вне, в социум.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Отметка подчеркнуто формализована.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533871"/>
            <a:ext cx="5069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07F09"/>
                </a:solidFill>
              </a:rPr>
              <a:t>Отличие оценки и отметки:</a:t>
            </a:r>
            <a:endParaRPr lang="ru-RU" sz="2400" b="1" i="1" dirty="0">
              <a:solidFill>
                <a:srgbClr val="F07F0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5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2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8183880" cy="489654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b="1" i="1" dirty="0" smtClean="0">
                <a:solidFill>
                  <a:srgbClr val="019901"/>
                </a:solidFill>
              </a:rPr>
              <a:t>Правило2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Кто </a:t>
            </a:r>
            <a:r>
              <a:rPr lang="ru-RU" sz="2800" b="1" i="1" dirty="0">
                <a:solidFill>
                  <a:srgbClr val="002060"/>
                </a:solidFill>
              </a:rPr>
              <a:t>оценивает?»- </a:t>
            </a:r>
            <a:r>
              <a:rPr lang="ru-RU" sz="2800" dirty="0">
                <a:solidFill>
                  <a:srgbClr val="002060"/>
                </a:solidFill>
              </a:rPr>
              <a:t>учитель и ученик </a:t>
            </a:r>
            <a:r>
              <a:rPr lang="ru-RU" sz="2800" dirty="0" smtClean="0">
                <a:solidFill>
                  <a:srgbClr val="002060"/>
                </a:solidFill>
              </a:rPr>
              <a:t>вместе определяют </a:t>
            </a:r>
            <a:r>
              <a:rPr lang="ru-RU" sz="2800" dirty="0">
                <a:solidFill>
                  <a:srgbClr val="002060"/>
                </a:solidFill>
              </a:rPr>
              <a:t>оценку в диалоге (внешняя оценка + самооценка). Ученик может аргументированно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оспорить </a:t>
            </a:r>
            <a:r>
              <a:rPr lang="ru-RU" sz="2800" dirty="0">
                <a:solidFill>
                  <a:srgbClr val="002060"/>
                </a:solidFill>
              </a:rPr>
              <a:t>выставленную отметку.</a:t>
            </a:r>
            <a:r>
              <a:rPr lang="ru-RU" b="1" i="1" dirty="0"/>
              <a:t/>
            </a:r>
            <a:br>
              <a:rPr lang="ru-RU" b="1" i="1" dirty="0"/>
            </a:br>
            <a:endParaRPr lang="ru-RU" b="1" i="1" dirty="0" smtClean="0"/>
          </a:p>
          <a:p>
            <a:r>
              <a:rPr lang="ru-RU" sz="3200" dirty="0" smtClean="0">
                <a:solidFill>
                  <a:srgbClr val="002060"/>
                </a:solidFill>
              </a:rPr>
              <a:t>Ученики в диалоге с учителем обучаются самостоятельно оценивать результаты своей деятельности.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Используются следующие формы самооценки</a:t>
            </a:r>
            <a:r>
              <a:rPr lang="ru-RU" sz="2500" dirty="0" smtClean="0">
                <a:solidFill>
                  <a:srgbClr val="002060"/>
                </a:solidFill>
              </a:rPr>
              <a:t>:</a:t>
            </a:r>
            <a:endParaRPr lang="ru-RU" sz="2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92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17363"/>
            <a:ext cx="8280920" cy="9171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07F09"/>
                </a:solidFill>
              </a:rPr>
              <a:t>Алгоритм самооценки:</a:t>
            </a: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1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Какова была цель задания ( задачи )?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( Учимся вспоминать цель работы )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2 Удалось получить результат ( решение, ответ ) 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( Учимся сравнивать результат с целью )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3 Выполнил правильно или с ошибкой 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( Учимся находить и признавать ошибки )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4 Самостоятельно или с чьей-то помощью 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( Учимся оценивать процесс )</a:t>
            </a: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89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17363"/>
            <a:ext cx="8280920" cy="9171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07F09"/>
                </a:solidFill>
              </a:rPr>
              <a:t>Алгоритм самооценки:</a:t>
            </a: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1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Какова была цель задания ( задачи )?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( Учимся вспоминать цель работы )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2 Удалось получить результат ( решение, ответ ) 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( Учимся сравнивать результат с целью )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3 Выполнил правильно или с ошибкой 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( Учимся находить и признавать ошибки )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4 Самостоятельно или с чьей-то помощью 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( Учимся оценивать процесс )</a:t>
            </a: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16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8183880" cy="420624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accent1"/>
                </a:solidFill>
              </a:rPr>
              <a:t>Внешнее выражение уровня самоконтроля</a:t>
            </a:r>
          </a:p>
          <a:p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99592" y="1556792"/>
            <a:ext cx="360040" cy="36004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9376" y="1366478"/>
            <a:ext cx="49152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1B587C">
                    <a:lumMod val="75000"/>
                  </a:srgbClr>
                </a:solidFill>
              </a:rPr>
              <a:t>Я это умею и могу двигаться дальше. Я понял материал урока и справился со всеми заданиями.</a:t>
            </a:r>
            <a:endParaRPr lang="ru-RU" sz="2200" dirty="0">
              <a:solidFill>
                <a:srgbClr val="1B587C">
                  <a:lumMod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7599" y="2813028"/>
            <a:ext cx="69152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1B587C">
                    <a:lumMod val="75000"/>
                  </a:srgbClr>
                </a:solidFill>
              </a:rPr>
              <a:t>Этот способ деятельности мной еще не освоен. Мне не все понятно, в моей работе есть ошибки, мне нужна помощь.  </a:t>
            </a:r>
            <a:endParaRPr lang="ru-RU" sz="2200" dirty="0">
              <a:solidFill>
                <a:srgbClr val="1B587C">
                  <a:lumMod val="75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7599" y="3951273"/>
            <a:ext cx="67029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1B587C">
                    <a:lumMod val="75000"/>
                  </a:srgbClr>
                </a:solidFill>
              </a:rPr>
              <a:t>Я не понял материал, не мог выполнить задания, мне срочно требуется помощь.  </a:t>
            </a:r>
            <a:endParaRPr lang="ru-RU" sz="2200" dirty="0">
              <a:solidFill>
                <a:srgbClr val="1B587C">
                  <a:lumMod val="75000"/>
                </a:srgbClr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936873" y="3183102"/>
            <a:ext cx="350726" cy="3678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08906" y="4125324"/>
            <a:ext cx="360040" cy="35978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6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  <p:bldP spid="9" grpId="0"/>
      <p:bldP spid="10" grpId="0"/>
      <p:bldP spid="2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7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8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9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0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3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4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25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26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27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28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29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30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3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32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33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34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35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36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37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8.xml><?xml version="1.0" encoding="utf-8"?>
<a:theme xmlns:a="http://schemas.openxmlformats.org/drawingml/2006/main" name="38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9.xml><?xml version="1.0" encoding="utf-8"?>
<a:theme xmlns:a="http://schemas.openxmlformats.org/drawingml/2006/main" name="39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0.xml><?xml version="1.0" encoding="utf-8"?>
<a:theme xmlns:a="http://schemas.openxmlformats.org/drawingml/2006/main" name="40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1714</Words>
  <Application>Microsoft Office PowerPoint</Application>
  <PresentationFormat>Экран (4:3)</PresentationFormat>
  <Paragraphs>260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40</vt:i4>
      </vt:variant>
      <vt:variant>
        <vt:lpstr>Заголовки слайдов</vt:lpstr>
      </vt:variant>
      <vt:variant>
        <vt:i4>40</vt:i4>
      </vt:variant>
    </vt:vector>
  </HeadingPairs>
  <TitlesOfParts>
    <vt:vector size="80" baseType="lpstr">
      <vt:lpstr>Аспект</vt:lpstr>
      <vt:lpstr>1_Аспект</vt:lpstr>
      <vt:lpstr>2_Аспект</vt:lpstr>
      <vt:lpstr>3_Аспект</vt:lpstr>
      <vt:lpstr>4_Аспект</vt:lpstr>
      <vt:lpstr>5_Аспект</vt:lpstr>
      <vt:lpstr>6_Аспект</vt:lpstr>
      <vt:lpstr>7_Аспект</vt:lpstr>
      <vt:lpstr>9_Аспект</vt:lpstr>
      <vt:lpstr>10_Аспект</vt:lpstr>
      <vt:lpstr>8_Аспект</vt:lpstr>
      <vt:lpstr>11_Аспект</vt:lpstr>
      <vt:lpstr>12_Аспект</vt:lpstr>
      <vt:lpstr>13_Аспект</vt:lpstr>
      <vt:lpstr>14_Аспект</vt:lpstr>
      <vt:lpstr>15_Аспект</vt:lpstr>
      <vt:lpstr>16_Аспект</vt:lpstr>
      <vt:lpstr>17_Аспект</vt:lpstr>
      <vt:lpstr>18_Аспект</vt:lpstr>
      <vt:lpstr>19_Аспект</vt:lpstr>
      <vt:lpstr>20_Аспект</vt:lpstr>
      <vt:lpstr>21_Аспект</vt:lpstr>
      <vt:lpstr>23_Аспект</vt:lpstr>
      <vt:lpstr>24_Аспект</vt:lpstr>
      <vt:lpstr>25_Аспект</vt:lpstr>
      <vt:lpstr>26_Аспект</vt:lpstr>
      <vt:lpstr>27_Аспект</vt:lpstr>
      <vt:lpstr>28_Аспект</vt:lpstr>
      <vt:lpstr>29_Аспект</vt:lpstr>
      <vt:lpstr>30_Аспект</vt:lpstr>
      <vt:lpstr>31_Аспект</vt:lpstr>
      <vt:lpstr>32_Аспект</vt:lpstr>
      <vt:lpstr>33_Аспект</vt:lpstr>
      <vt:lpstr>34_Аспект</vt:lpstr>
      <vt:lpstr>35_Аспект</vt:lpstr>
      <vt:lpstr>36_Аспект</vt:lpstr>
      <vt:lpstr>37_Аспект</vt:lpstr>
      <vt:lpstr>38_Аспект</vt:lpstr>
      <vt:lpstr>39_Аспект</vt:lpstr>
      <vt:lpstr>40_Аспект</vt:lpstr>
      <vt:lpstr>Система оценивания планируемых результатов в соответствии с требованиями ФГОС. </vt:lpstr>
      <vt:lpstr>Презентация PowerPoint</vt:lpstr>
      <vt:lpstr>Презентация PowerPoint</vt:lpstr>
      <vt:lpstr>Правила действия Правило1 «Что оценивать?»- оценивается любое, особенно успешное действие, а фиксируется отметкой только решение полноценной задачи, т. е. умения по использованию знаний.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Варианты самооценки письменных работ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Оценочные листы</vt:lpstr>
      <vt:lpstr>Презентация PowerPoint</vt:lpstr>
      <vt:lpstr>Портфолио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Инновационная оценочная деятельность как фактор формирования универсальных учебных действий младших школьников</dc:title>
  <dc:creator>user</dc:creator>
  <cp:lastModifiedBy>User</cp:lastModifiedBy>
  <cp:revision>6</cp:revision>
  <dcterms:created xsi:type="dcterms:W3CDTF">2014-08-24T08:39:48Z</dcterms:created>
  <dcterms:modified xsi:type="dcterms:W3CDTF">2019-01-09T17:00:04Z</dcterms:modified>
</cp:coreProperties>
</file>