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6"/>
  </p:notesMasterIdLst>
  <p:sldIdLst>
    <p:sldId id="256" r:id="rId2"/>
    <p:sldId id="258" r:id="rId3"/>
    <p:sldId id="267" r:id="rId4"/>
    <p:sldId id="278" r:id="rId5"/>
    <p:sldId id="279" r:id="rId6"/>
    <p:sldId id="281" r:id="rId7"/>
    <p:sldId id="283" r:id="rId8"/>
    <p:sldId id="285" r:id="rId9"/>
    <p:sldId id="287" r:id="rId10"/>
    <p:sldId id="289" r:id="rId11"/>
    <p:sldId id="290" r:id="rId12"/>
    <p:sldId id="292" r:id="rId13"/>
    <p:sldId id="293" r:id="rId14"/>
    <p:sldId id="277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466" autoAdjust="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3A613FF-82FE-46B3-B562-36436389F00B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D354E98-5D52-4FCD-9C73-87F5CF1C5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12AB6-EFB5-4956-A915-FD2F14E8C58F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DBAAF-E105-4083-BCF0-B26F733C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526AF-0F91-4143-8442-1C201A169D03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A2BD9-9E58-4BB2-B074-EDE2284BF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31E8-995B-475B-B2AB-6249122AEAC2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4AD78-A5BD-4421-B1D4-1D1FC79CA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81A50-C66E-4EF8-BEE1-8D8A26504186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36CCC-A95B-4460-A68F-F45A3ECA1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25149-E2C3-4F84-AEBC-D7552BCF41B0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ED69E-2A3B-4182-BA4E-222A54B6D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43B8-7281-4193-BAB4-ADCF1BE70132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9027A-2724-469A-AB41-C8D4444C3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6023E-9173-477A-B52D-4B3AFA5BE7C3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D406-FC29-40DC-A2ED-891CDBC3C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BCE5D-F455-401A-8DC1-11AA24A838C2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D978-0FD3-4EBC-B2D9-81CFCA769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2E81C-8AFA-416E-B3D3-B05A2108A71E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1ACEF-9BDB-4B41-8221-E82841237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CE82-3CC2-44CE-8D6F-78B48F3ADB1D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5A854-B162-4EA5-B729-2240154EF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F892-3ED1-4770-BFBA-CC5E1AF80D84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74DBB-8304-4B09-AAC1-7240A6C3A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881BB-8B56-4B81-9AEF-686DD5C8CEC5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740F63-EDEE-4949-BDC9-DD96F752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1" r:id="rId2"/>
    <p:sldLayoutId id="2147483853" r:id="rId3"/>
    <p:sldLayoutId id="2147483850" r:id="rId4"/>
    <p:sldLayoutId id="2147483849" r:id="rId5"/>
    <p:sldLayoutId id="2147483848" r:id="rId6"/>
    <p:sldLayoutId id="2147483854" r:id="rId7"/>
    <p:sldLayoutId id="2147483855" r:id="rId8"/>
    <p:sldLayoutId id="2147483856" r:id="rId9"/>
    <p:sldLayoutId id="2147483847" r:id="rId10"/>
    <p:sldLayoutId id="2147483857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738" y="5013325"/>
            <a:ext cx="46799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431925"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рямоугольник 5"/>
          <p:cNvSpPr>
            <a:spLocks noChangeArrowheads="1"/>
          </p:cNvSpPr>
          <p:nvPr/>
        </p:nvSpPr>
        <p:spPr bwMode="auto">
          <a:xfrm>
            <a:off x="2339975" y="6602413"/>
            <a:ext cx="4572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>
                <a:solidFill>
                  <a:schemeClr val="bg1"/>
                </a:solidFill>
                <a:latin typeface="Candara" pitchFamily="34" charset="0"/>
              </a:rPr>
              <a:t>Екатеринбург 2011</a:t>
            </a:r>
          </a:p>
        </p:txBody>
      </p:sp>
      <p:sp>
        <p:nvSpPr>
          <p:cNvPr id="14339" name="Заголовок 6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9588"/>
          </a:xfrm>
        </p:spPr>
        <p:txBody>
          <a:bodyPr>
            <a:normAutofit fontScale="90000"/>
          </a:bodyPr>
          <a:lstStyle/>
          <a:p>
            <a:r>
              <a:rPr lang="ru-RU" sz="6600" b="1" smtClean="0"/>
              <a:t>Семинар-практикум «Как развивать ребенка играя»</a:t>
            </a:r>
          </a:p>
        </p:txBody>
      </p:sp>
      <p:pic>
        <p:nvPicPr>
          <p:cNvPr id="14340" name="Рисунок 4" descr="Картинка 192 из 840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429000"/>
            <a:ext cx="42481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5145088"/>
          </a:xfrm>
        </p:spPr>
        <p:txBody>
          <a:bodyPr rtlCol="0"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Разминать пальцами тесто, глину, пластилин, мять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паралоновые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шарики, губку. 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Катать по очереди каждым пальцем мелкие бусинки, камешки, шарики.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Хлопать в ладоши тихо, громко, в разном темпе.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Нанизывать бусинки, пуговки на нитки.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Завязывать узлы на толстой и тонкой веревках и шнурках. 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Штриховать, рисовать, раскрашивать карандашом, мелом, красками, ручкой и т.д. </a:t>
            </a:r>
          </a:p>
          <a:p>
            <a:pPr marL="274320" indent="-27432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Резать ножницами. 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Делать пальчиковую гимнастику. 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Рисовать узоры по клеточкам в тетради.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930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Как развить мелкую мускулатуру руки ребенка?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780928"/>
            <a:ext cx="770485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1295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этапы подготовки ребенка к обучению грамоте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5362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850" y="1989138"/>
            <a:ext cx="8424863" cy="4464050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1.Развитие зрительного восприятия и внимания.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2.Развитие  слухового восприятия и внимания.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3.Развитие связной речи.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4.Деление слов на слоги.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5.Развитие тонкой моторики и ориентировка на плоскости листа.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6.Звуковой анализ и синтез.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7.Знакомство с буквами. Обучение чтению слогов, слов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850" y="260350"/>
            <a:ext cx="8569325" cy="1223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Запоминание образа буквы можно организовать по-разному: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288" y="1484313"/>
            <a:ext cx="8424862" cy="4897437"/>
          </a:xfrm>
        </p:spPr>
        <p:txBody>
          <a:bodyPr rtlCol="0"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букву в воздухе, на столе;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выложить печатную букву из карандашей, счётных палочек, шнурков, верёвочек;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букву пальчиком на манке или другой мелкой крупе;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выложить букву из крупных и мелких пуговиц, бусинок, фасоли и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вырезать из бумаги образ буквы;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вылепить из пластилина, теста;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на плакате букву разных размеров, разного цвета: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выбрать (подчеркнуть) нужную букву в тексте.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Игра «Определи первый звук в слове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2205038"/>
            <a:ext cx="3822700" cy="3535362"/>
          </a:xfrm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2143116"/>
            <a:ext cx="3822700" cy="3338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Игра «Последний звук в слове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600" y="1844675"/>
            <a:ext cx="3446463" cy="3313113"/>
          </a:xfrm>
        </p:spPr>
      </p:pic>
      <p:pic>
        <p:nvPicPr>
          <p:cNvPr id="18435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2525" y="2679700"/>
            <a:ext cx="3187700" cy="3446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 descr="w_60bd246f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6" descr="APPLE_TREE2_thum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13" y="0"/>
            <a:ext cx="3500438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7" descr="APPLE_TREE2_thum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428625"/>
            <a:ext cx="3500437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8" descr="APPLE_TREE2_thum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0"/>
            <a:ext cx="3357563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9" descr="розетка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4365625"/>
            <a:ext cx="1006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10" descr="рыба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694363"/>
            <a:ext cx="928688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11" descr="сыр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5516563"/>
            <a:ext cx="9779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12" descr="матрос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4797425"/>
            <a:ext cx="10001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Рисунок 13" descr="корона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300663"/>
            <a:ext cx="8778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Рисунок 14" descr="самовар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50" y="4724400"/>
            <a:ext cx="10922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15" descr="рука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652963"/>
            <a:ext cx="8778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Рисунок 16" descr="игрушки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5013325"/>
            <a:ext cx="8064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Рисунок 17" descr="повар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5300663"/>
            <a:ext cx="1019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Рисунок 18" descr="пирожок.png">
            <a:hlinkClick r:id="" action="ppaction://macro?name=DragandDrop"/>
            <a:hlinkHover r:id="" action="ppaction://macro?name=DragandDrop"/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300663"/>
            <a:ext cx="1025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Иллюстрации\Дифференциация звуков\Дифференциация звуков 00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04813"/>
            <a:ext cx="115252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4" descr="C:\Users\1\Desktop\Иллюстрации\Дифференциация звуков\Дифференциация звуков 00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750" y="29464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Иллюстрации\Дифференциация звуков\Дифференциация звуков 005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701800"/>
            <a:ext cx="13684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6" descr="C:\Users\1\Desktop\Иллюстрации\Дифференциация звуков\Дифференциация звуков 005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0"/>
            <a:ext cx="1343025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Иллюстрации\Сканированные картинки\Предметные картинки - сканиров\Предметные картинки 00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A2DDEB"/>
              </a:clrFrom>
              <a:clrTo>
                <a:srgbClr val="A2DD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054350"/>
            <a:ext cx="15065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8" descr="C:\Users\1\Desktop\Иллюстрации\Сканированные картинки\Предметные картинки - сканиров\Предметные картинки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EDE2DE"/>
              </a:clrFrom>
              <a:clrTo>
                <a:srgbClr val="EDE2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288" y="5465763"/>
            <a:ext cx="1249362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Иллюстрации\Фото и сказ.герои\Фото и сказ.герои 00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500563"/>
            <a:ext cx="11969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10" descr="C:\Users\1\Desktop\Иллюстрации\Предметные картинки\Предметные картинки 004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E0EA"/>
              </a:clrFrom>
              <a:clrTo>
                <a:srgbClr val="FFE0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1322388"/>
            <a:ext cx="113188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\Desktop\Иллюстрации\Предметные картинки\Предметные картинки 003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CDCE1"/>
              </a:clrFrom>
              <a:clrTo>
                <a:srgbClr val="FCDC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5626100"/>
            <a:ext cx="1341438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Рисунок 12" descr="FD98145E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97BEE5"/>
              </a:clrFrom>
              <a:clrTo>
                <a:srgbClr val="97BE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613" y="4022725"/>
            <a:ext cx="144303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48 0.0026 L 0.39505 0.34913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37 2.77778E-6 L 0.3264 -0.2599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448 0.00365 L 0.3227 0.318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03 0.00191 L 0.33333 -0.45487 " pathEditMode="relative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03 -0.00069 L 0.3301 -0.22916 " pathEditMode="relative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2" descr="C:\Users\1\Desktop\Иллюстрации\Дифференциация звуков\Дифференциация звуков 002.jpg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188" y="549275"/>
            <a:ext cx="1792287" cy="1109663"/>
          </a:xfrm>
        </p:spPr>
      </p:pic>
      <p:pic>
        <p:nvPicPr>
          <p:cNvPr id="21506" name="Рисунок 3" descr="C:\Users\1\Desktop\Иллюстрации\Дифференциация звуков\Дифференциация звуков 00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4822825"/>
            <a:ext cx="1541463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C:\Users\1\Desktop\Иллюстрации\Дифференциация звуков\Дифференциация звуков 00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143125"/>
            <a:ext cx="1979613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 descr="C:\Users\1\Desktop\Иллюстрации\Дифференциация звуков\Дифференциация звуков 00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62750" y="3160713"/>
            <a:ext cx="1624013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6" descr="C:\Users\1\Desktop\Иллюстрации\Дифференциация звуков\Дифференциация звуков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268663"/>
            <a:ext cx="200025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7" descr="C:\Users\1\Desktop\Иллюстрации\Дифференциация звуков\Дифференциация звуков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1750" y="536575"/>
            <a:ext cx="1747838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8" descr="C:\Users\1\Desktop\Иллюстрации\Дифференциация звуков\Дифференциация звуков 006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1714500"/>
            <a:ext cx="145573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9" descr="C:\Users\1\Desktop\Иллюстрации\Дифференциация звуков\Дифференциация звуков 006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250" y="4983163"/>
            <a:ext cx="1725613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5164E-6 -2.22222E-6 L 0.38372 0.6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0" y="3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51 0.0007 L 0.44452 0.16615 " pathEditMode="relative" ptsTypes="AA">
                                      <p:cBhvr>
                                        <p:cTn id="1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95 -0.01823 L 0.37009 -0.4039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81 -0.00503 L 0.39575 -0.45382 " pathEditMode="relative" ptsTypes="AA">
                                      <p:cBhvr>
                                        <p:cTn id="18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663" y="332656"/>
            <a:ext cx="87214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  </a:t>
            </a:r>
            <a:r>
              <a:rPr lang="ru-RU" sz="3200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«Рассели друзей по домикам»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rgbClr val="0070C0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Цель: </a:t>
            </a:r>
            <a:r>
              <a:rPr lang="ru-RU" sz="3200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упражнять в делении слов на слоги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4213" y="2708275"/>
            <a:ext cx="172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16238" y="2852738"/>
            <a:ext cx="2016125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08625" y="2852738"/>
            <a:ext cx="2808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684213" y="1773238"/>
            <a:ext cx="17272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843213" y="1989138"/>
            <a:ext cx="2160587" cy="86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435600" y="1989138"/>
            <a:ext cx="2881313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</a:t>
            </a:r>
          </a:p>
        </p:txBody>
      </p:sp>
      <p:pic>
        <p:nvPicPr>
          <p:cNvPr id="11274" name="Picture 18" descr="C:\Users\root\Pictures\i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05263"/>
            <a:ext cx="1428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9" descr="C:\Users\root\Pictures\i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929066"/>
            <a:ext cx="1076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20" descr="C:\Users\root\Pictures\i1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437063"/>
            <a:ext cx="1428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21" descr="C:\Users\root\Pictures\i1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076700"/>
            <a:ext cx="1019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22" descr="C:\Users\root\Pictures\i15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4076700"/>
            <a:ext cx="990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23" descr="C:\Users\root\Pictures\i16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4005263"/>
            <a:ext cx="936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948488" y="3716338"/>
            <a:ext cx="1223962" cy="3603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Tm="542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0.53542 -0.18889 " pathEditMode="relative" ptsTypes="AA">
                                      <p:cBhvr>
                                        <p:cTn id="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7268 L -0.16129 -0.230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0.075 L 0.00851 -0.2583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0.3066 -0.240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0.05521 -0.312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1135 L -0.61823 -0.1986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527780b8e33184258cf3d86fc162d6ff258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1381</TotalTime>
  <Words>72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Семинар-практикум «Как развивать ребенка играя»</vt:lpstr>
      <vt:lpstr> Основные этапы подготовки ребенка к обучению грамоте </vt:lpstr>
      <vt:lpstr>Запоминание образа буквы можно организовать по-разному: </vt:lpstr>
      <vt:lpstr>Игра «Определи первый звук в слове</vt:lpstr>
      <vt:lpstr>Игра «Последний звук в слове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Как развить мелкую мускулатуру руки ребенка?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Коррекционная работа учителя-логопеда</dc:title>
  <dc:creator>Маргарита</dc:creator>
  <cp:lastModifiedBy>Назим</cp:lastModifiedBy>
  <cp:revision>114</cp:revision>
  <dcterms:created xsi:type="dcterms:W3CDTF">2011-03-13T16:09:10Z</dcterms:created>
  <dcterms:modified xsi:type="dcterms:W3CDTF">2019-01-09T18:09:55Z</dcterms:modified>
</cp:coreProperties>
</file>