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77" r:id="rId10"/>
    <p:sldId id="279" r:id="rId11"/>
    <p:sldId id="282" r:id="rId12"/>
    <p:sldId id="283" r:id="rId13"/>
    <p:sldId id="28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9" autoAdjust="0"/>
  </p:normalViewPr>
  <p:slideViewPr>
    <p:cSldViewPr>
      <p:cViewPr varScale="1">
        <p:scale>
          <a:sx n="71" d="100"/>
          <a:sy n="71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B6204-4C52-4755-A715-C821B9FB468D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9FE43-7271-4F86-AC50-A033C1CC0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BDD3-38F8-49A3-B62F-0F6CC2DFB07D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91DBE-CCEE-4EFC-83A8-17BF5FCEE3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20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94F63-C2DD-42FF-AE76-A43B6F8EAB39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4BEAE-B3C5-47E1-B0F9-7CE858EB95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50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BAAC8-E413-4316-A6A6-0624270C9D87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F0E68-E2F5-40E8-95F0-295ACC2FAA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30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35E3-3C7F-4032-A7F5-FD5CFBDAAD07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569C1-B590-4C5F-93C3-C5E4A60C36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103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48A9-7A51-469C-942B-B2257242BA05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61B2F-D1D1-4D72-A431-DDF5048447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0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8B3E-2507-4AE4-88C6-D798D46C03F1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9A922-98F1-4C5E-8C45-4C348AD36A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93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66E33-5132-46DD-8B1B-988F4012BA2C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32F3E-36AB-4D5F-B178-F81FEDCB61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0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6D441-06EC-4768-9B55-83CEFBE43FA6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2EE6-3455-4E25-B649-5FC7F85699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1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725BE-7B50-466D-BFBC-C12284E3561E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2A5A9-FB3C-4518-878F-A555251226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65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F4BA5-55AF-461C-925B-44F53CA106AB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71796-0B9D-4308-879B-DA19FA087C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38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D3CFE0-0566-4DCC-AFA6-630C08920367}" type="datetimeFigureOut">
              <a:rPr lang="ru-RU"/>
              <a:pPr>
                <a:defRPr/>
              </a:pPr>
              <a:t>09.01.2019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064626-C7E9-4355-A824-4E9DA6488D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63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000125" y="928688"/>
            <a:ext cx="7643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6" name="TextBox 5"/>
          <p:cNvSpPr txBox="1"/>
          <p:nvPr/>
        </p:nvSpPr>
        <p:spPr>
          <a:xfrm>
            <a:off x="46254" y="1357298"/>
            <a:ext cx="8572560" cy="517064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endParaRPr lang="en-US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коррекционно-развивающей работы учителя-логопеда в условиях логопункта ДОУ.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Учитель – логопед: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Жилунович Ольга Николаевна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spc="50" dirty="0" smtClean="0">
                <a:ln w="12700" cmpd="sng">
                  <a:noFill/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  <a:cs typeface="Times New Roman" pitchFamily="18" charset="0"/>
              </a:rPr>
              <a:t>МБДОУ д/с № 2 «Ветерок»</a:t>
            </a:r>
            <a:endParaRPr lang="ru-RU" sz="2800" dirty="0">
              <a:ln w="12700" cmpd="sng">
                <a:noFill/>
                <a:prstDash val="solid"/>
              </a:ln>
              <a:solidFill>
                <a:srgbClr val="FFFF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i="1" kern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Для чего ребенку необходима подготовка к обучению грамоте?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2159000"/>
          </a:xfrm>
        </p:spPr>
        <p:txBody>
          <a:bodyPr>
            <a:normAutofit/>
          </a:bodyPr>
          <a:lstStyle/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1800" kern="0" dirty="0">
                <a:solidFill>
                  <a:srgbClr val="000000"/>
                </a:solidFill>
              </a:rPr>
              <a:t>Для того чтобы ребенок </a:t>
            </a:r>
            <a:r>
              <a:rPr lang="ru-RU" altLang="ru-RU" sz="1800" kern="0" dirty="0" smtClean="0">
                <a:solidFill>
                  <a:srgbClr val="000000"/>
                </a:solidFill>
              </a:rPr>
              <a:t> был успешным в школе, не допускал ошибок при письме и чтении.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1800" kern="0" dirty="0" smtClean="0">
                <a:solidFill>
                  <a:srgbClr val="000000"/>
                </a:solidFill>
              </a:rPr>
              <a:t>умел </a:t>
            </a:r>
            <a:r>
              <a:rPr lang="ru-RU" altLang="ru-RU" sz="1800" kern="0" dirty="0">
                <a:solidFill>
                  <a:srgbClr val="000000"/>
                </a:solidFill>
              </a:rPr>
              <a:t>использовать свой слух, зрение, произношение для выделения опознавательных признаков гласных и согласных звуков, звонких и глухих согласных звуков, а не только старался запомнить соответствующие буквы; 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1800" kern="0" dirty="0">
                <a:solidFill>
                  <a:srgbClr val="000000"/>
                </a:solidFill>
              </a:rPr>
              <a:t>для развития познавательного отношения к речи, уточнения и расширения словарного запаса.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3316" name="Picture 2" descr="F:\+++ МОЯ\ООД+\Гласные звуки\Фото занятие\IMG_0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590925"/>
            <a:ext cx="345598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 descr="F:\+++ МОЯ\ООД+\Гласные звуки\Фото занятие\IMG_03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590925"/>
            <a:ext cx="3446462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0" kern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Помогаем ребёнку овладеть начальными навыками звукового анализа слова: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327650"/>
          </a:xfrm>
        </p:spPr>
        <p:txBody>
          <a:bodyPr>
            <a:normAutofit/>
          </a:bodyPr>
          <a:lstStyle/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 smtClean="0">
                <a:solidFill>
                  <a:srgbClr val="000000"/>
                </a:solidFill>
              </a:rPr>
              <a:t>Дифференцируем понятия-</a:t>
            </a:r>
            <a:r>
              <a:rPr lang="ru-RU" altLang="ru-RU" sz="2400" kern="0" dirty="0" err="1" smtClean="0">
                <a:solidFill>
                  <a:srgbClr val="000000"/>
                </a:solidFill>
              </a:rPr>
              <a:t>звук,слог,слово,предложение</a:t>
            </a:r>
            <a:r>
              <a:rPr lang="ru-RU" altLang="ru-RU" sz="2400" kern="0" dirty="0" smtClean="0">
                <a:solidFill>
                  <a:srgbClr val="000000"/>
                </a:solidFill>
              </a:rPr>
              <a:t>;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 smtClean="0">
                <a:solidFill>
                  <a:srgbClr val="000000"/>
                </a:solidFill>
              </a:rPr>
              <a:t>самостоятельно </a:t>
            </a:r>
            <a:r>
              <a:rPr lang="ru-RU" altLang="ru-RU" sz="2400" kern="0" dirty="0">
                <a:solidFill>
                  <a:srgbClr val="000000"/>
                </a:solidFill>
              </a:rPr>
              <a:t>произносить слова</a:t>
            </a:r>
            <a:r>
              <a:rPr lang="ru-RU" altLang="ru-RU" sz="2400" kern="0" dirty="0" smtClean="0">
                <a:solidFill>
                  <a:srgbClr val="000000"/>
                </a:solidFill>
              </a:rPr>
              <a:t>, </a:t>
            </a:r>
            <a:endParaRPr lang="ru-RU" altLang="ru-RU" sz="2400" kern="0" dirty="0">
              <a:solidFill>
                <a:srgbClr val="000000"/>
              </a:solidFill>
            </a:endParaRPr>
          </a:p>
          <a:p>
            <a:pPr marL="469900" indent="-469900" eaLnBrk="1" hangingPunct="1">
              <a:buClr>
                <a:srgbClr val="CC0000"/>
              </a:buClr>
              <a:buSzTx/>
              <a:buFont typeface="Wingdings 2"/>
              <a:buNone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интонационно подчеркивая в них первый звук; </a:t>
            </a:r>
            <a:endParaRPr lang="ru-RU" altLang="ru-RU" sz="2400" kern="0" dirty="0" smtClean="0">
              <a:solidFill>
                <a:srgbClr val="000000"/>
              </a:solidFill>
            </a:endParaRP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 smtClean="0">
                <a:solidFill>
                  <a:srgbClr val="000000"/>
                </a:solidFill>
              </a:rPr>
              <a:t>узнавать </a:t>
            </a:r>
            <a:r>
              <a:rPr lang="ru-RU" altLang="ru-RU" sz="2400" kern="0" dirty="0">
                <a:solidFill>
                  <a:srgbClr val="000000"/>
                </a:solidFill>
              </a:rPr>
              <a:t>слова на заданный звук </a:t>
            </a:r>
          </a:p>
          <a:p>
            <a:pPr marL="0" indent="0" eaLnBrk="1" hangingPunct="1">
              <a:buClr>
                <a:srgbClr val="CC0000"/>
              </a:buClr>
              <a:buSzTx/>
              <a:buFont typeface="Wingdings 2" pitchFamily="18" charset="2"/>
              <a:buNone/>
              <a:defRPr/>
            </a:pPr>
            <a:endParaRPr lang="ru-RU" altLang="ru-RU" sz="2400" kern="0" dirty="0">
              <a:solidFill>
                <a:srgbClr val="000000"/>
              </a:solidFill>
            </a:endParaRP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14340" name="Picture 4" descr="shema_sr_g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900238"/>
            <a:ext cx="15605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azbuka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925" y="2924175"/>
            <a:ext cx="2951163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" descr="shema_sr_g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941888"/>
            <a:ext cx="18002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3859213"/>
            <a:ext cx="4608512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6192838"/>
          </a:xfrm>
        </p:spPr>
        <p:txBody>
          <a:bodyPr>
            <a:normAutofit/>
          </a:bodyPr>
          <a:lstStyle/>
          <a:p>
            <a:pPr marL="0" indent="0" algn="ctr" eaLnBrk="1" hangingPunct="1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altLang="ru-RU" sz="2400" dirty="0">
                <a:solidFill>
                  <a:srgbClr val="FF0000"/>
                </a:solidFill>
              </a:rPr>
              <a:t>Умение выделять звуки в словах помогает детям </a:t>
            </a:r>
            <a:r>
              <a:rPr lang="ru-RU" altLang="ru-RU" sz="2400" u="sng" dirty="0">
                <a:solidFill>
                  <a:srgbClr val="FF0000"/>
                </a:solidFill>
              </a:rPr>
              <a:t>анализировать звуковой состав слов</a:t>
            </a:r>
            <a:r>
              <a:rPr lang="ru-RU" altLang="ru-RU" sz="2400" dirty="0">
                <a:solidFill>
                  <a:srgbClr val="FF0000"/>
                </a:solidFill>
              </a:rPr>
              <a:t>. А это уже первая ступень обучения грамоте и предупреждение в дальнейшем </a:t>
            </a:r>
            <a:r>
              <a:rPr lang="ru-RU" altLang="ru-RU" sz="2400" dirty="0" smtClean="0">
                <a:solidFill>
                  <a:srgbClr val="FF0000"/>
                </a:solidFill>
              </a:rPr>
              <a:t>ошибок при </a:t>
            </a:r>
            <a:r>
              <a:rPr lang="ru-RU" altLang="ru-RU" sz="2400" dirty="0">
                <a:solidFill>
                  <a:srgbClr val="FF0000"/>
                </a:solidFill>
              </a:rPr>
              <a:t>письме.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Вводим термин «гласный звук»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Термин «согласный звук» с его делением на 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 2"/>
              <a:buNone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«согласный твердый звук»        и «согласный мягкий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 2"/>
              <a:buNone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 звук» 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" pitchFamily="2" charset="2"/>
              <a:buChar char="o"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Термин «слог» и учим делать </a:t>
            </a:r>
          </a:p>
          <a:p>
            <a:pPr marL="469900" indent="-469900" eaLnBrk="1" hangingPunct="1">
              <a:buClr>
                <a:srgbClr val="CC0000"/>
              </a:buClr>
              <a:buSzTx/>
              <a:buFont typeface="Wingdings 2"/>
              <a:buNone/>
              <a:defRPr/>
            </a:pPr>
            <a:r>
              <a:rPr lang="ru-RU" altLang="ru-RU" sz="2400" kern="0" dirty="0">
                <a:solidFill>
                  <a:srgbClr val="000000"/>
                </a:solidFill>
              </a:rPr>
              <a:t>графическую запись слогового деления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118100" y="2062163"/>
            <a:ext cx="431800" cy="358775"/>
          </a:xfrm>
          <a:prstGeom prst="rect">
            <a:avLst/>
          </a:prstGeom>
          <a:solidFill>
            <a:srgbClr val="CC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067175" y="2876550"/>
            <a:ext cx="431800" cy="360363"/>
          </a:xfrm>
          <a:prstGeom prst="rect">
            <a:avLst/>
          </a:prstGeom>
          <a:solidFill>
            <a:srgbClr val="3366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425575" y="3357563"/>
            <a:ext cx="431800" cy="358775"/>
          </a:xfrm>
          <a:prstGeom prst="rect">
            <a:avLst/>
          </a:prstGeom>
          <a:solidFill>
            <a:srgbClr val="33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15366" name="Рисунок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50" y="4941888"/>
            <a:ext cx="3168650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b="1" kern="0" dirty="0">
                <a:solidFill>
                  <a:srgbClr val="FF0000"/>
                </a:solidFill>
                <a:ea typeface="+mj-ea"/>
                <a:cs typeface="+mj-cs"/>
              </a:rPr>
              <a:t>Основная задача</a:t>
            </a:r>
            <a:r>
              <a:rPr lang="ru-RU" altLang="ru-RU" sz="2400" kern="0" dirty="0">
                <a:solidFill>
                  <a:srgbClr val="FF0000"/>
                </a:solidFill>
                <a:ea typeface="+mj-ea"/>
                <a:cs typeface="+mj-cs"/>
              </a:rPr>
              <a:t> </a:t>
            </a:r>
            <a:r>
              <a:rPr lang="ru-RU" altLang="ru-RU" sz="2400" kern="0" dirty="0">
                <a:solidFill>
                  <a:srgbClr val="000000"/>
                </a:solidFill>
                <a:ea typeface="+mj-ea"/>
                <a:cs typeface="+mj-cs"/>
              </a:rPr>
              <a:t>– звукобуквенный анализ и синтез </a:t>
            </a:r>
            <a:r>
              <a:rPr lang="ru-RU" altLang="ru-RU" sz="2400" kern="0" dirty="0" smtClean="0">
                <a:solidFill>
                  <a:srgbClr val="000000"/>
                </a:solidFill>
                <a:ea typeface="+mj-ea"/>
                <a:cs typeface="+mj-cs"/>
              </a:rPr>
              <a:t>слов.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dirty="0">
                <a:solidFill>
                  <a:schemeClr val="bg1"/>
                </a:solidFill>
              </a:rPr>
              <a:t>Учим детей делать звуковой анализ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altLang="ru-RU" sz="2400" dirty="0" err="1">
                <a:solidFill>
                  <a:schemeClr val="bg1"/>
                </a:solidFill>
              </a:rPr>
              <a:t>четырехзвуковых</a:t>
            </a:r>
            <a:r>
              <a:rPr lang="ru-RU" altLang="ru-RU" sz="2400" dirty="0">
                <a:solidFill>
                  <a:schemeClr val="bg1"/>
                </a:solidFill>
              </a:rPr>
              <a:t> и </a:t>
            </a:r>
            <a:r>
              <a:rPr lang="ru-RU" altLang="ru-RU" sz="2400" dirty="0" err="1">
                <a:solidFill>
                  <a:schemeClr val="bg1"/>
                </a:solidFill>
              </a:rPr>
              <a:t>пятизвуковых</a:t>
            </a:r>
            <a:r>
              <a:rPr lang="ru-RU" altLang="ru-RU" sz="2400" dirty="0">
                <a:solidFill>
                  <a:schemeClr val="bg1"/>
                </a:solidFill>
              </a:rPr>
              <a:t> слов; </a:t>
            </a: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altLang="ru-RU" sz="2400" dirty="0" smtClean="0">
                <a:solidFill>
                  <a:schemeClr val="bg1"/>
                </a:solidFill>
              </a:rPr>
              <a:t>     интонационно </a:t>
            </a:r>
            <a:r>
              <a:rPr lang="ru-RU" altLang="ru-RU" sz="2400" dirty="0">
                <a:solidFill>
                  <a:schemeClr val="bg1"/>
                </a:solidFill>
              </a:rPr>
              <a:t>выделять звуки в слове, </a:t>
            </a:r>
            <a:endParaRPr lang="ru-RU" altLang="ru-RU" sz="2400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altLang="ru-RU" sz="2400" dirty="0" smtClean="0">
                <a:solidFill>
                  <a:schemeClr val="bg1"/>
                </a:solidFill>
              </a:rPr>
              <a:t>составлять </a:t>
            </a:r>
            <a:r>
              <a:rPr lang="ru-RU" altLang="ru-RU" sz="2400" dirty="0">
                <a:solidFill>
                  <a:schemeClr val="bg1"/>
                </a:solidFill>
              </a:rPr>
              <a:t>схемы звукового состава слова;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6387" name="Picture 5" descr="shema_star_g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276475"/>
            <a:ext cx="2232025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8" name="Picture 7" descr="shema_star_g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20891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shema_star_g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5157788"/>
            <a:ext cx="2160587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14375" y="1785938"/>
            <a:ext cx="8001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FF00"/>
                </a:solidFill>
              </a:rPr>
              <a:t>Цель коррекционной работы</a:t>
            </a:r>
            <a:r>
              <a:rPr lang="ru-RU" altLang="ru-RU" sz="4000">
                <a:solidFill>
                  <a:srgbClr val="FFFF00"/>
                </a:solidFill>
              </a:rPr>
              <a:t> </a:t>
            </a:r>
            <a:r>
              <a:rPr lang="ru-RU" altLang="ru-RU" sz="2000">
                <a:solidFill>
                  <a:srgbClr val="FFFF00"/>
                </a:solidFill>
              </a:rPr>
              <a:t>–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/>
              <a:t> 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>
              <a:solidFill>
                <a:srgbClr val="FFFF00"/>
              </a:solidFill>
            </a:endParaRPr>
          </a:p>
        </p:txBody>
      </p:sp>
      <p:sp>
        <p:nvSpPr>
          <p:cNvPr id="4099" name="Текст 5"/>
          <p:cNvSpPr>
            <a:spLocks noGrp="1"/>
          </p:cNvSpPr>
          <p:nvPr>
            <p:ph type="subTitle" idx="4294967295"/>
          </p:nvPr>
        </p:nvSpPr>
        <p:spPr>
          <a:xfrm>
            <a:off x="0" y="2447925"/>
            <a:ext cx="9144000" cy="3981450"/>
          </a:xfrm>
        </p:spPr>
        <p:txBody>
          <a:bodyPr/>
          <a:lstStyle/>
          <a:p>
            <a:pPr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altLang="ru-RU" dirty="0" smtClean="0">
                <a:solidFill>
                  <a:schemeClr val="bg1"/>
                </a:solidFill>
              </a:rPr>
              <a:t>создание условий, обеспечивающих коррекцию недостатков речевого развития и оказание помощи детям этой категории в освоении содержания основной образовательной программы дошкольного учреждения.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/>
          <p:cNvSpPr txBox="1">
            <a:spLocks noChangeArrowheads="1"/>
          </p:cNvSpPr>
          <p:nvPr/>
        </p:nvSpPr>
        <p:spPr bwMode="auto">
          <a:xfrm>
            <a:off x="257175" y="571500"/>
            <a:ext cx="5500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b="1">
                <a:solidFill>
                  <a:srgbClr val="FFFF00"/>
                </a:solidFill>
                <a:latin typeface="Book Antiqua" pitchFamily="18" charset="0"/>
              </a:rPr>
              <a:t> </a:t>
            </a:r>
            <a:endParaRPr lang="ru-RU" altLang="ru-RU" b="1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28625"/>
            <a:ext cx="9144000" cy="600233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FFFF00"/>
                </a:solidFill>
              </a:rPr>
              <a:t>Достижению данной цели  будут способствовать </a:t>
            </a:r>
            <a:r>
              <a:rPr lang="ru-RU" altLang="ru-RU" sz="3200">
                <a:solidFill>
                  <a:srgbClr val="FFC000"/>
                </a:solidFill>
              </a:rPr>
              <a:t>следующие </a:t>
            </a:r>
            <a:r>
              <a:rPr lang="ru-RU" altLang="ru-RU" sz="3200" b="1">
                <a:solidFill>
                  <a:srgbClr val="FFC000"/>
                </a:solidFill>
              </a:rPr>
              <a:t>задачи: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200">
              <a:solidFill>
                <a:srgbClr val="FFC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FF00"/>
                </a:solidFill>
              </a:rPr>
              <a:t>- </a:t>
            </a:r>
            <a:r>
              <a:rPr lang="ru-RU" altLang="ru-RU" sz="3200">
                <a:solidFill>
                  <a:srgbClr val="FFFF00"/>
                </a:solidFill>
              </a:rPr>
              <a:t>коррекция имеющихся у ребёнка нарушений речевого развития, развития всех сторон речи, её моторно-психологической базы, познавательное и коммуникативное развитие;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FFFF00"/>
                </a:solidFill>
              </a:rPr>
              <a:t>- организация взаимодействия со всеми участниками педагогического процесса с целью выработки единых требований к организации речевой среды в дошкольном образовательном учреждении.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C000"/>
                </a:solidFill>
              </a:rPr>
              <a:t>Работа по коррекции и развитию речи строится по следующим </a:t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>основным направлениям:</a:t>
            </a:r>
            <a:br>
              <a:rPr lang="ru-RU" sz="3200" dirty="0" smtClean="0">
                <a:solidFill>
                  <a:srgbClr val="FFC000"/>
                </a:solidFill>
              </a:rPr>
            </a:br>
            <a:endParaRPr lang="ru-RU" sz="3200" dirty="0">
              <a:solidFill>
                <a:srgbClr val="FFC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500174"/>
          <a:ext cx="9144000" cy="5173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0051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Нарушения устной речи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Направления коррекционной работы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94632">
                <a:tc>
                  <a:txBody>
                    <a:bodyPr/>
                    <a:lstStyle/>
                    <a:p>
                      <a:r>
                        <a:rPr kumimoji="0" lang="ru-RU" sz="1800" b="1" kern="12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Фонетическое недоразвитие речи</a:t>
                      </a:r>
                      <a:endParaRPr lang="ru-RU" sz="1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 Коррекция звукопроизношения</a:t>
                      </a:r>
                      <a:endParaRPr lang="ru-RU" sz="11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31750" marB="3175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216460">
                <a:tc>
                  <a:txBody>
                    <a:bodyPr/>
                    <a:lstStyle/>
                    <a:p>
                      <a:r>
                        <a:rPr kumimoji="0" lang="ru-RU" sz="1800" b="1" kern="12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Фонетико-фонематическое недоразвитие речи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Коррекция звукопроизношения</a:t>
                      </a:r>
                      <a:endParaRPr lang="ru-RU" sz="11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Развитие фонематического восприятия</a:t>
                      </a:r>
                      <a:endParaRPr lang="ru-RU" sz="1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Совершенствование слоговой    структуры слов</a:t>
                      </a:r>
                      <a:endParaRPr lang="ru-RU" sz="1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31750" marB="3175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9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  Общее </a:t>
                      </a:r>
                      <a:r>
                        <a:rPr lang="ru-RU" sz="1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недоразвитие речи</a:t>
                      </a:r>
                      <a:endParaRPr lang="ru-RU" sz="1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31750" marB="3175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-Коррекция звукопроизношения</a:t>
                      </a:r>
                      <a:endParaRPr lang="ru-RU" sz="11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-Развитие фонематического восприятия</a:t>
                      </a:r>
                      <a:endParaRPr lang="ru-RU" sz="11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-Совершенствование слоговой структуры слов</a:t>
                      </a:r>
                      <a:endParaRPr lang="ru-RU" sz="11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Пополнение словаря</a:t>
                      </a:r>
                      <a:endParaRPr lang="ru-RU" sz="1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Совершенствование грамматического строя речи</a:t>
                      </a:r>
                      <a:endParaRPr lang="ru-RU" sz="14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Совершенствование связной речи</a:t>
                      </a:r>
                      <a:endParaRPr lang="ru-RU" sz="1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750" marR="31750" marT="31750" marB="3175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rgbClr val="FFFF00"/>
          </a:solidFill>
        </p:spPr>
        <p:txBody>
          <a:bodyPr>
            <a:noAutofit/>
          </a:bodyPr>
          <a:lstStyle/>
          <a:p>
            <a:pPr indent="457200" algn="l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Основную  нагрузку несёт  индивидуальная и подгрупповая логопедическая работа,  которая  проводится   2 - 3  раза в неделю с каждым ребёнком. В подгрупповую работу объединяются дети одной возрастной группы, имеющие сходные по характеру и степени выраженности речевые нарушения, продолжительностью 20 - 30 минут.  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       Логопедическая работа проводится в виде коммуникативных игр, создание образовательных ситуаций, речевой гимнастики, логопедических тренингов, лексико-грамматических игр и т.п.), а также проектной деятельности. 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       Частота проведения индивидуальной логопедической работы определяется характером и степенью выраженности речевого нарушения, возрастом и индивидуальными психофизическими особенностями детей.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       Продолжительность занятий с детьми: ФНР – от 3 до 6 месяцев; ФФНР – 1 год; ОНР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II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  <a:t>и ОНР III уровня, НВОНР – 2 года.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itchFamily="34" charset="0"/>
              </a:rPr>
            </a:br>
            <a:endParaRPr lang="ru-RU" sz="1800" dirty="0">
              <a:solidFill>
                <a:schemeClr val="accent5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357188" y="1363553"/>
            <a:ext cx="8786812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FFC000"/>
                </a:solidFill>
                <a:latin typeface="Arial Black" pitchFamily="34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rgbClr val="FFC000"/>
                </a:solidFill>
              </a:rPr>
              <a:t> Основные формы организации коррекционных видов деятельности: </a:t>
            </a:r>
            <a:r>
              <a:rPr lang="ru-RU" altLang="ru-RU" b="1" dirty="0" smtClean="0">
                <a:solidFill>
                  <a:srgbClr val="FFC000"/>
                </a:solidFill>
                <a:latin typeface="Arial Black" pitchFamily="34" charset="0"/>
                <a:cs typeface="Times New Roman" pitchFamily="18" charset="0"/>
              </a:rPr>
              <a:t>индивидуальные</a:t>
            </a:r>
            <a:endParaRPr lang="ru-RU" altLang="ru-RU" b="1" dirty="0">
              <a:solidFill>
                <a:srgbClr val="FFC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основная цель </a:t>
            </a:r>
            <a:r>
              <a:rPr lang="ru-RU" altLang="ru-RU" sz="2000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 - подбор комплексных упражнений, направленных на устранение специфических нарушений звуковой стороны речи при </a:t>
            </a:r>
            <a:r>
              <a:rPr lang="ru-RU" altLang="ru-RU" sz="2000" dirty="0" err="1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дислалии</a:t>
            </a:r>
            <a:r>
              <a:rPr lang="ru-RU" altLang="ru-RU" sz="2000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, дизартрии. При этом учитель-логопед имеет возможность установить эмоциональный контакт с ребёнком, привлечь его внимание к контролю за качеством звучащей речи учителя-логопеда и ребёнка, подобрать индивидуальный подход с учетом личностных особенностей (речевой негативизм, фиксация на дефекте, невротические реакции и т. п.);</a:t>
            </a:r>
            <a:endParaRPr lang="ru-RU" altLang="ru-RU" sz="20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9219" name="Picture 4" descr="C:\Users\АЛЕКСЕЙ\Desktop\ФОТО 10\IMG_04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37063"/>
            <a:ext cx="3097213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" descr="C:\Users\Оля\Desktop\Фото занятие\ФОТО 10\IMG_04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8463" y="4841875"/>
            <a:ext cx="27368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 descr="C:\Users\Оля\Desktop\фото речевых дел мастера\IMG_9535.JPG"/>
          <p:cNvPicPr>
            <a:picLocks noGrp="1"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4841875"/>
            <a:ext cx="2808288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0" y="303213"/>
            <a:ext cx="9144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Задачи и содержание индивидуальных видов деятельности:</a:t>
            </a:r>
            <a:endParaRPr lang="ru-RU" altLang="ru-RU" sz="3200">
              <a:solidFill>
                <a:srgbClr val="FFC000"/>
              </a:solidFill>
              <a:latin typeface="Arial" charset="0"/>
            </a:endParaRPr>
          </a:p>
          <a:p>
            <a:pPr algn="just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ru-RU" altLang="ru-RU" sz="24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развитие артикуляционного праксиса;</a:t>
            </a:r>
            <a:endParaRPr lang="ru-RU" altLang="ru-RU" sz="2400">
              <a:solidFill>
                <a:srgbClr val="17375E"/>
              </a:solidFill>
              <a:latin typeface="Arial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фонационные упражнения;</a:t>
            </a:r>
            <a:endParaRPr lang="ru-RU" altLang="ru-RU" sz="2400">
              <a:solidFill>
                <a:srgbClr val="17375E"/>
              </a:solidFill>
              <a:latin typeface="Arial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уточнение артикуляции правильно произносимых звуков в различных звукослоговых сочетаниях;</a:t>
            </a:r>
            <a:endParaRPr lang="ru-RU" altLang="ru-RU" sz="2400">
              <a:solidFill>
                <a:srgbClr val="17375E"/>
              </a:solidFill>
              <a:latin typeface="Arial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вызывание и постановка отсутствующих звуков или коррекция искаженных звуков;</a:t>
            </a:r>
            <a:endParaRPr lang="ru-RU" altLang="ru-RU" sz="2400">
              <a:solidFill>
                <a:srgbClr val="17375E"/>
              </a:solidFill>
              <a:latin typeface="Arial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первоначальный этап их автоматизации в облегченных фонетических условиях. </a:t>
            </a:r>
          </a:p>
        </p:txBody>
      </p:sp>
      <p:pic>
        <p:nvPicPr>
          <p:cNvPr id="10243" name="Picture 3" descr="C:\Users\АЛЕКСЕЙ\Desktop\ФОТО 10\IMG_04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33115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C:\Users\АЛЕКСЕЙ\Desktop\ФОТО 10\IMG_04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437063"/>
            <a:ext cx="295116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0850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Задачи и содержание микрогрупповых видов деятельности:</a:t>
            </a:r>
            <a:endParaRPr lang="ru-RU" altLang="ru-RU" sz="320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0" y="1184275"/>
            <a:ext cx="9144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отработка навыков восприятия и воспроизведения сложных слоговых структур, состоящих из правильно произносимых звуков;</a:t>
            </a:r>
            <a:endParaRPr lang="ru-RU" altLang="ru-RU" sz="240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воспитание готовности к звуковому анализу и синтезу слов, состоящих из правильно произносимых звуков;</a:t>
            </a:r>
            <a:endParaRPr lang="ru-RU" altLang="ru-RU" sz="240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расширение лексического запаса в процессе закрепления поставленных ранее звуков;</a:t>
            </a:r>
            <a:endParaRPr lang="ru-RU" altLang="ru-RU" sz="240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закрепление доступных возрасту грамматических категорий с учётом исправленных на индивидуальных занятиях звуков;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закрепление навыков произношения изученных звуков.</a:t>
            </a:r>
            <a:endParaRPr lang="ru-RU" altLang="ru-RU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1268" name="Picture 1" descr="C:\Users\Оля\Desktop\фото речевых дел мастера\IMG_94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600575"/>
            <a:ext cx="3462337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C:\Users\Оля\Desktop\фото речевых дел мастера\IMG_95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600575"/>
            <a:ext cx="3313112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rgbClr val="00B050"/>
                </a:solidFill>
              </a:rPr>
              <a:t>«</a:t>
            </a:r>
            <a:r>
              <a:rPr lang="ru-RU" sz="4400" i="1" dirty="0" err="1" smtClean="0">
                <a:solidFill>
                  <a:srgbClr val="00B050"/>
                </a:solidFill>
              </a:rPr>
              <a:t>АБВГДейка</a:t>
            </a:r>
            <a:r>
              <a:rPr lang="ru-RU" sz="4400" i="1" dirty="0" smtClean="0">
                <a:solidFill>
                  <a:srgbClr val="00B050"/>
                </a:solidFill>
              </a:rPr>
              <a:t>»</a:t>
            </a:r>
            <a:r>
              <a:rPr lang="ru-RU" sz="4400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2016125"/>
          </a:xfrm>
        </p:spPr>
        <p:txBody>
          <a:bodyPr>
            <a:normAutofit fontScale="77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Основной задачей</a:t>
            </a:r>
            <a:r>
              <a:rPr lang="ru-RU" altLang="ru-RU" dirty="0">
                <a:solidFill>
                  <a:srgbClr val="FF0000"/>
                </a:solidFill>
              </a:rPr>
              <a:t> </a:t>
            </a:r>
            <a:r>
              <a:rPr lang="ru-RU" altLang="ru-RU" dirty="0"/>
              <a:t>в процессе обучения грамоте является формирование у дошкольников общей ориентировки в звуковой системе языка, обучение их звуковому анализу слова, т.е. определению порядка следования звуков в слове, установлению различительной роли звука, основных качественных его характеристик.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2292" name="Picture 3" descr="C:\Users\Оля\Desktop\фото речевых дел мастера\IMG_95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708275"/>
            <a:ext cx="5545137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825</TotalTime>
  <Words>558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МБДОУ д/с № 2 «Ветерок»</vt:lpstr>
      <vt:lpstr>Презентация PowerPoint</vt:lpstr>
      <vt:lpstr>Презентация PowerPoint</vt:lpstr>
      <vt:lpstr>Работа по коррекции и развитию речи строится по следующим  основным направлениям: </vt:lpstr>
      <vt:lpstr>Основную  нагрузку несёт  индивидуальная и подгрупповая логопедическая работа,  которая  проводится   2 - 3  раза в неделю с каждым ребёнком. В подгрупповую работу объединяются дети одной возрастной группы, имеющие сходные по характеру и степени выраженности речевые нарушения, продолжительностью 20 - 30 минут.          Логопедическая работа проводится в виде коммуникативных игр, создание образовательных ситуаций, речевой гимнастики, логопедических тренингов, лексико-грамматических игр и т.п.), а также проектной деятельности.         Частота проведения индивидуальной логопедической работы определяется характером и степенью выраженности речевого нарушения, возрастом и индивидуальными психофизическими особенностями детей.        Продолжительность занятий с детьми: ФНР – от 3 до 6 месяцев; ФФНР – 1 год; ОНР II и ОНР III уровня, НВОНР – 2 года. </vt:lpstr>
      <vt:lpstr>Презентация PowerPoint</vt:lpstr>
      <vt:lpstr>Презентация PowerPoint</vt:lpstr>
      <vt:lpstr>Презентация PowerPoint</vt:lpstr>
      <vt:lpstr>«АБВГДейка» </vt:lpstr>
      <vt:lpstr>Для чего ребенку необходима подготовка к обучению грамоте?</vt:lpstr>
      <vt:lpstr>Помогаем ребёнку овладеть начальными навыками звукового анализа слова: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95</cp:revision>
  <dcterms:modified xsi:type="dcterms:W3CDTF">2019-01-09T07:08:01Z</dcterms:modified>
</cp:coreProperties>
</file>