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66FFFF"/>
    <a:srgbClr val="FFFFFF"/>
    <a:srgbClr val="4405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95" autoAdjust="0"/>
    <p:restoredTop sz="94713" autoAdjust="0"/>
  </p:normalViewPr>
  <p:slideViewPr>
    <p:cSldViewPr>
      <p:cViewPr varScale="1">
        <p:scale>
          <a:sx n="61" d="100"/>
          <a:sy n="61" d="100"/>
        </p:scale>
        <p:origin x="-10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DDC0-E729-42C5-AA69-2E4C84CEA058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B03ED-F708-4968-A8BF-739D3D302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052BF1F-B0C2-4F71-8010-3D4F5419F4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10CC96-4C38-42B1-9F25-4EB3F8C7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714620"/>
            <a:ext cx="7072362" cy="27146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 в  археологию</a:t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Археология – «наука лопаты»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6480048" cy="1752600"/>
          </a:xfrm>
        </p:spPr>
        <p:txBody>
          <a:bodyPr/>
          <a:lstStyle/>
          <a:p>
            <a:r>
              <a:rPr lang="ru-RU" dirty="0" smtClean="0"/>
              <a:t>Элективный курс для начальной  школы</a:t>
            </a:r>
          </a:p>
          <a:p>
            <a:r>
              <a:rPr lang="ru-RU" dirty="0" smtClean="0"/>
              <a:t>Часть 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5572140"/>
            <a:ext cx="650085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Автор презентации: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Бузилова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Ольга Николаевна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Воспитатель ГПД ГБОУ Гимназия №157 СПб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	2017 г.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После смерти </a:t>
            </a:r>
            <a:r>
              <a:rPr lang="ru-RU" sz="1800" dirty="0" err="1" smtClean="0">
                <a:solidFill>
                  <a:srgbClr val="003399"/>
                </a:solidFill>
              </a:rPr>
              <a:t>Винклера</a:t>
            </a:r>
            <a:r>
              <a:rPr lang="ru-RU" sz="1800" dirty="0" smtClean="0">
                <a:solidFill>
                  <a:srgbClr val="003399"/>
                </a:solidFill>
              </a:rPr>
              <a:t>, дешифровкой табличек стал заниматься венский профессор </a:t>
            </a:r>
            <a:r>
              <a:rPr lang="ru-RU" sz="1800" dirty="0" err="1" smtClean="0">
                <a:solidFill>
                  <a:srgbClr val="003399"/>
                </a:solidFill>
              </a:rPr>
              <a:t>Бедржих</a:t>
            </a:r>
            <a:r>
              <a:rPr lang="ru-RU" sz="1800" dirty="0" smtClean="0">
                <a:solidFill>
                  <a:srgbClr val="003399"/>
                </a:solidFill>
              </a:rPr>
              <a:t> Грозный. Раскопки в </a:t>
            </a:r>
            <a:r>
              <a:rPr lang="ru-RU" sz="1800" dirty="0" err="1" smtClean="0">
                <a:solidFill>
                  <a:srgbClr val="003399"/>
                </a:solidFill>
              </a:rPr>
              <a:t>Богазекёе</a:t>
            </a:r>
            <a:r>
              <a:rPr lang="ru-RU" sz="1800" dirty="0" smtClean="0">
                <a:solidFill>
                  <a:srgbClr val="003399"/>
                </a:solidFill>
              </a:rPr>
              <a:t> установили, что на этом месте раньше существовало Хеттское царство, и язык </a:t>
            </a:r>
            <a:r>
              <a:rPr lang="ru-RU" sz="1800" dirty="0" err="1" smtClean="0">
                <a:solidFill>
                  <a:srgbClr val="003399"/>
                </a:solidFill>
              </a:rPr>
              <a:t>Арцавы</a:t>
            </a:r>
            <a:r>
              <a:rPr lang="ru-RU" sz="1800" dirty="0" smtClean="0">
                <a:solidFill>
                  <a:srgbClr val="003399"/>
                </a:solidFill>
              </a:rPr>
              <a:t> стали называть Хеттским. </a:t>
            </a:r>
            <a:r>
              <a:rPr lang="ru-RU" sz="1800" dirty="0" err="1" smtClean="0">
                <a:solidFill>
                  <a:srgbClr val="003399"/>
                </a:solidFill>
              </a:rPr>
              <a:t>Берджих</a:t>
            </a:r>
            <a:r>
              <a:rPr lang="ru-RU" sz="1800" dirty="0" smtClean="0">
                <a:solidFill>
                  <a:srgbClr val="003399"/>
                </a:solidFill>
              </a:rPr>
              <a:t> Грозный положил начало дешифровке хеттского языка, после него, с этим языком работало много учёных из многих стран мира, в том числе и из России. На сегодняшний день учёные спокойно читают на хеттском и раскрывают тайны прошлого. Но ещё одно удивительное  открытие принес хеттский язык. Он оказался индоевропейским языком. Слова его близки не только латинскому и греческому, но и английскому, немецкому и русскому. Учёные сделали вывод, что он самый древний из индоевропейской группы языков. Но хетты снова подкинули загадку археологам и лингвистам. В </a:t>
            </a:r>
            <a:r>
              <a:rPr lang="ru-RU" sz="1800" dirty="0" err="1" smtClean="0">
                <a:solidFill>
                  <a:srgbClr val="003399"/>
                </a:solidFill>
              </a:rPr>
              <a:t>Богазкёе</a:t>
            </a:r>
            <a:r>
              <a:rPr lang="ru-RU" sz="1800" dirty="0" smtClean="0">
                <a:solidFill>
                  <a:srgbClr val="003399"/>
                </a:solidFill>
              </a:rPr>
              <a:t> было найдено иероглифическое письмо. Долго лингвисты искали ответ на этот вопрос, и, оказалось, что хетты использовали для написания и иероглифы тоже. Но иероглифами писать сложнее и клинопись постепенно их вытеснила из обихода.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solidFill>
                <a:srgbClr val="003399"/>
              </a:solidFill>
            </a:endParaRPr>
          </a:p>
        </p:txBody>
      </p:sp>
      <p:pic>
        <p:nvPicPr>
          <p:cNvPr id="8" name="Рисунок 7" descr="хеттские иероглифы 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357694"/>
            <a:ext cx="4429156" cy="2357454"/>
          </a:xfrm>
          <a:prstGeom prst="rect">
            <a:avLst/>
          </a:prstGeom>
        </p:spPr>
      </p:pic>
      <p:pic>
        <p:nvPicPr>
          <p:cNvPr id="9" name="Рисунок 8" descr="хеттская клинопись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4357694"/>
            <a:ext cx="428628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Посмотрите на фотографии. Вам кажется, что это два совершенно разных языка. Но, на самом деле, он один и тот же – это хеттский язык. Только написан он разными знаками. Одно письмо иероглифическое, а другое клинописное.</a:t>
            </a:r>
            <a:endParaRPr lang="ru-RU" sz="1800" dirty="0">
              <a:solidFill>
                <a:srgbClr val="003399"/>
              </a:solidFill>
            </a:endParaRPr>
          </a:p>
        </p:txBody>
      </p:sp>
      <p:pic>
        <p:nvPicPr>
          <p:cNvPr id="5" name="Рисунок 4" descr="хеттские иероглиф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071546"/>
            <a:ext cx="4214842" cy="2739137"/>
          </a:xfrm>
          <a:prstGeom prst="rect">
            <a:avLst/>
          </a:prstGeom>
        </p:spPr>
      </p:pic>
      <p:pic>
        <p:nvPicPr>
          <p:cNvPr id="6" name="Рисунок 5" descr="хеттская клино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071546"/>
            <a:ext cx="4357718" cy="27146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3929066"/>
            <a:ext cx="8786874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dirty="0" smtClean="0"/>
              <a:t>Покажу вам на примере русского языка. </a:t>
            </a:r>
          </a:p>
          <a:p>
            <a:r>
              <a:rPr lang="ru-RU" dirty="0" smtClean="0"/>
              <a:t>Возьмём слово  «ЧЕЛОВЕК» – здесь оно написано кириллицей.</a:t>
            </a:r>
          </a:p>
          <a:p>
            <a:r>
              <a:rPr lang="ru-RU" dirty="0" smtClean="0"/>
              <a:t>«</a:t>
            </a:r>
            <a:r>
              <a:rPr lang="en-US" dirty="0" smtClean="0"/>
              <a:t>CHELOVEK</a:t>
            </a:r>
            <a:r>
              <a:rPr lang="ru-RU" dirty="0" smtClean="0"/>
              <a:t>» – а, в этом случае, оно написано латиницей.</a:t>
            </a:r>
          </a:p>
          <a:p>
            <a:r>
              <a:rPr lang="ru-RU" dirty="0" smtClean="0"/>
              <a:t>Но, так как мы знаем русский язык и латинский алфавит, то прочитать это слово можем и на латинице. А вот англичанин, не знающий русского языка, не сможет понять, что оно обозначает. </a:t>
            </a:r>
          </a:p>
          <a:p>
            <a:r>
              <a:rPr lang="ru-RU" dirty="0" smtClean="0"/>
              <a:t>То же самое и с иероглифическим письмом и клинописью. Написано одно и то же, но разными способами. Но для того, чтобы понять смысл прочитанного, нужно освоить язык. А сделать это очень трудно, особенно если язык - «мёртвый». Поэтому дешифрование многих текстов происходит годами.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071570"/>
          </a:xfrm>
        </p:spPr>
        <p:txBody>
          <a:bodyPr>
            <a:noAutofit/>
          </a:bodyPr>
          <a:lstStyle/>
          <a:p>
            <a:r>
              <a:rPr lang="ru-RU" sz="3390" dirty="0" smtClean="0">
                <a:solidFill>
                  <a:srgbClr val="7030A0"/>
                </a:solidFill>
              </a:rPr>
              <a:t>Археология – это наука.</a:t>
            </a:r>
            <a:br>
              <a:rPr lang="ru-RU" sz="3390" dirty="0" smtClean="0">
                <a:solidFill>
                  <a:srgbClr val="7030A0"/>
                </a:solidFill>
              </a:rPr>
            </a:br>
            <a:r>
              <a:rPr lang="ru-RU" sz="3390" dirty="0" smtClean="0">
                <a:solidFill>
                  <a:srgbClr val="7030A0"/>
                </a:solidFill>
              </a:rPr>
              <a:t>Её ещё называют «наукой лопаты».</a:t>
            </a:r>
            <a:endParaRPr lang="ru-RU" sz="3390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857892"/>
            <a:ext cx="850112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вы думаете, почему её так назвали?</a:t>
            </a:r>
          </a:p>
          <a:p>
            <a:pPr algn="ctr"/>
            <a:r>
              <a:rPr lang="ru-RU" dirty="0" smtClean="0"/>
              <a:t>Посмотрите на фотографию. На ней археологи ведут раскопки. </a:t>
            </a:r>
          </a:p>
          <a:p>
            <a:pPr algn="ctr"/>
            <a:r>
              <a:rPr lang="ru-RU" dirty="0" smtClean="0"/>
              <a:t>Сколько лопат вы видите?  </a:t>
            </a:r>
            <a:endParaRPr lang="ru-RU" dirty="0"/>
          </a:p>
        </p:txBody>
      </p:sp>
      <p:pic>
        <p:nvPicPr>
          <p:cNvPr id="6" name="Содержимое 5" descr="археолог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4422"/>
            <a:ext cx="9144000" cy="4643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32951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Кто такие археологи?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929750" cy="5268931"/>
          </a:xfrm>
        </p:spPr>
        <p:txBody>
          <a:bodyPr>
            <a:normAutofit/>
          </a:bodyPr>
          <a:lstStyle/>
          <a:p>
            <a:pPr marL="108000" indent="0">
              <a:spcBef>
                <a:spcPts val="0"/>
              </a:spcBef>
              <a:buNone/>
            </a:pPr>
            <a:r>
              <a:rPr lang="ru-RU" sz="1930" dirty="0" smtClean="0">
                <a:solidFill>
                  <a:srgbClr val="003399"/>
                </a:solidFill>
              </a:rPr>
              <a:t>Шведский писатель, Август Стриндберг сказал, «Археологи – это люди, которые сортируют пуговицы: пуговицы с одной дыркой, пуговицы  с двумя дырками и пуговицы с  тремя  дырками. И, кроме того, пуговицы без одной  дырки, пуговицы  без двух дырок и пуговицы без трёх дырок».</a:t>
            </a:r>
            <a:endParaRPr lang="ru-RU" sz="1930" dirty="0">
              <a:solidFill>
                <a:srgbClr val="003399"/>
              </a:solidFill>
            </a:endParaRPr>
          </a:p>
        </p:txBody>
      </p:sp>
      <p:pic>
        <p:nvPicPr>
          <p:cNvPr id="4" name="Рисунок 3" descr="пуговицы.jpg"/>
          <p:cNvPicPr>
            <a:picLocks noChangeAspect="1"/>
          </p:cNvPicPr>
          <p:nvPr/>
        </p:nvPicPr>
        <p:blipFill>
          <a:blip r:embed="rId2"/>
          <a:srcRect l="2343" t="1883" b="6702"/>
          <a:stretch>
            <a:fillRect/>
          </a:stretch>
        </p:blipFill>
        <p:spPr>
          <a:xfrm>
            <a:off x="357158" y="2214554"/>
            <a:ext cx="8572560" cy="37147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6072206"/>
            <a:ext cx="864399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вы думаете почему он так сказал?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Археолог – это ученый, который изучает человеческую историю по вещественным источникам. К таковым относятся орудия труда, посуда, украшения, предметы искусства, остатки строений и другие предметы, некогда созданные человеком.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00100" y="1214422"/>
            <a:ext cx="700092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4405F5"/>
                </a:solidFill>
              </a:rPr>
              <a:t>Археолог – это искатель, он является первооткрывателем затерянных миров, он проникает в  тайны  прошлого. </a:t>
            </a:r>
          </a:p>
        </p:txBody>
      </p:sp>
      <p:pic>
        <p:nvPicPr>
          <p:cNvPr id="7" name="Рисунок 6" descr="археолог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7929618" cy="4357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35719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3399"/>
                </a:solidFill>
              </a:rPr>
              <a:t>Путь археолога - интереснейший путь к  нам самим.</a:t>
            </a:r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428605"/>
            <a:ext cx="8858312" cy="521497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4405F5"/>
                </a:solidFill>
              </a:rPr>
              <a:t>Много времени прошло с эпохи динозавров до наших дней. Но мы  до сих пор не владеем полной  информацией о событиях древности. Археологи изучают своими методами археологические источники, анализируют их и пополняют фактами и предположениями общеисторический научный багаж.</a:t>
            </a:r>
            <a:endParaRPr lang="ru-RU" sz="1400" dirty="0">
              <a:solidFill>
                <a:srgbClr val="4405F5"/>
              </a:solidFill>
            </a:endParaRPr>
          </a:p>
        </p:txBody>
      </p:sp>
      <p:pic>
        <p:nvPicPr>
          <p:cNvPr id="4" name="Рисунок 3" descr="херсоне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142984"/>
            <a:ext cx="8072494" cy="4237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643578"/>
            <a:ext cx="807249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вы думаете, почему  мы  не владеем  полной  информацией  о событиях древности?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5715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Является ли археолог кладоискателем?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929718" cy="592935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3399"/>
                </a:solidFill>
              </a:rPr>
              <a:t>Клад</a:t>
            </a:r>
            <a:r>
              <a:rPr lang="ru-RU" sz="1800" dirty="0" smtClean="0">
                <a:solidFill>
                  <a:srgbClr val="003399"/>
                </a:solidFill>
              </a:rPr>
              <a:t> — зарытые в земле или спрятанные иным способом деньги или ценные предметы, владелец которых неизвестен и не может быть найден, или же потерял на них право.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Так является ли археолог кладоискателем?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Конечно же нет. То, что  для простого человека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является кладом, то есть зарытым сокровищем,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на археолога может вообще  не произвести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впечатления. «Но как же», - скажете вы, - «ведь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там может быть золото и драгоценности».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Открою вам  секрет, археологу  гораздо важнее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найти другие предметы и источники, которые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смогут пролить свет на его изыскания.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Расскажу вам одну историю которая </a:t>
            </a:r>
            <a:r>
              <a:rPr lang="ru-RU" sz="1800" dirty="0" err="1" smtClean="0">
                <a:solidFill>
                  <a:srgbClr val="003399"/>
                </a:solidFill>
              </a:rPr>
              <a:t>приклю</a:t>
            </a:r>
            <a:r>
              <a:rPr lang="ru-RU" sz="1800" dirty="0" smtClean="0">
                <a:solidFill>
                  <a:srgbClr val="003399"/>
                </a:solidFill>
              </a:rPr>
              <a:t>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err="1" smtClean="0">
                <a:solidFill>
                  <a:srgbClr val="003399"/>
                </a:solidFill>
              </a:rPr>
              <a:t>чилась</a:t>
            </a:r>
            <a:r>
              <a:rPr lang="ru-RU" sz="1800" dirty="0" smtClean="0">
                <a:solidFill>
                  <a:srgbClr val="003399"/>
                </a:solidFill>
              </a:rPr>
              <a:t> с археологом Леонардом </a:t>
            </a:r>
            <a:r>
              <a:rPr lang="ru-RU" sz="1800" dirty="0" err="1" smtClean="0">
                <a:solidFill>
                  <a:srgbClr val="003399"/>
                </a:solidFill>
              </a:rPr>
              <a:t>Вулли</a:t>
            </a:r>
            <a:r>
              <a:rPr lang="ru-RU" sz="1800" dirty="0" smtClean="0">
                <a:solidFill>
                  <a:srgbClr val="003399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solidFill>
                <a:srgbClr val="003399"/>
              </a:solidFill>
            </a:endParaRPr>
          </a:p>
        </p:txBody>
      </p:sp>
      <p:pic>
        <p:nvPicPr>
          <p:cNvPr id="4" name="Рисунок 3" descr="кл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357298"/>
            <a:ext cx="3571900" cy="27860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4572008"/>
            <a:ext cx="8715436" cy="1357322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>
                <a:solidFill>
                  <a:schemeClr val="tx2">
                    <a:lumMod val="25000"/>
                  </a:schemeClr>
                </a:solidFill>
              </a:rPr>
              <a:t>Вулли</a:t>
            </a:r>
            <a:r>
              <a:rPr lang="ru-RU" sz="1100" dirty="0" smtClean="0">
                <a:solidFill>
                  <a:schemeClr val="tx2">
                    <a:lumMod val="25000"/>
                  </a:schemeClr>
                </a:solidFill>
              </a:rPr>
              <a:t> проводил раскопки на площади храма бога Луны и установил, что мостовая внутреннего двора сделана позднее, чем  сам храм. Значит под этой  мостовой, должна  находится более древняя мостовая. Чтобы подтвердить этот факт, он приказал  вынуть из мостовой 12 кирпичей и копать под ними вглубь. Работы проводили нанятые  для  этого  арабы. Они не поверили, что </a:t>
            </a:r>
            <a:r>
              <a:rPr lang="ru-RU" sz="1100" dirty="0" err="1" smtClean="0">
                <a:solidFill>
                  <a:schemeClr val="tx2">
                    <a:lumMod val="25000"/>
                  </a:schemeClr>
                </a:solidFill>
              </a:rPr>
              <a:t>Вулли</a:t>
            </a:r>
            <a:r>
              <a:rPr lang="ru-RU" sz="1100" dirty="0" smtClean="0">
                <a:solidFill>
                  <a:schemeClr val="tx2">
                    <a:lumMod val="25000"/>
                  </a:schemeClr>
                </a:solidFill>
              </a:rPr>
              <a:t> ищет более древнюю мостовую, они подумали, что он ищет золото спрятанное под мостовой.  И случилось удивительное, под мостовой действительно был зарыт клад, и в нём было золото. И арабы  обрадовались, что работают на  такого умного учёного, что он смог найти тайник  с  золотом. А на самом деле, </a:t>
            </a:r>
            <a:r>
              <a:rPr lang="ru-RU" sz="1100" dirty="0" err="1">
                <a:solidFill>
                  <a:schemeClr val="tx2">
                    <a:lumMod val="25000"/>
                  </a:schemeClr>
                </a:solidFill>
              </a:rPr>
              <a:t>В</a:t>
            </a:r>
            <a:r>
              <a:rPr lang="ru-RU" sz="1100" dirty="0" err="1" smtClean="0">
                <a:solidFill>
                  <a:schemeClr val="tx2">
                    <a:lumMod val="25000"/>
                  </a:schemeClr>
                </a:solidFill>
              </a:rPr>
              <a:t>улли</a:t>
            </a:r>
            <a:r>
              <a:rPr lang="ru-RU" sz="1100" dirty="0" smtClean="0">
                <a:solidFill>
                  <a:schemeClr val="tx2">
                    <a:lumMod val="25000"/>
                  </a:schemeClr>
                </a:solidFill>
              </a:rPr>
              <a:t> не было ни какого дела  до этого золота, он сказал своим  друзьям  учёным, - «Слава богу, что кроме  золота мы  нашли  вторую мостовую, настоящую и более древнюю».</a:t>
            </a:r>
            <a:endParaRPr lang="ru-RU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929330"/>
            <a:ext cx="871543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929330"/>
            <a:ext cx="864399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Эта история характеризует археологов, не как охотников  за сокровищами, а  как истинных учёных, для  которых дело важнее награды.</a:t>
            </a:r>
            <a:endParaRPr lang="ru-RU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472518" cy="3571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Письменные источники.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86874" cy="61436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По значимости, для археологов, на первом месте стоят письменные источники. Обнаружить такую находку для учёных всегда большая радость. И не важно, что надписи могут быть на незнакомом языке. Ведь письменный источник - это всегда новая и интересная информация о прошлом которую не нужно собирать по осколкам. Найденный текст нужно только расшифровать. Вот тут и встаёт главный вопрос. Кто сможет прочитать надпись или текст? Очень многие языки на которых говорили и писали в  прошлом, сейчас являются «мёртвыми» языками. </a:t>
            </a:r>
            <a:r>
              <a:rPr lang="ru-RU" sz="1800" dirty="0" err="1" smtClean="0">
                <a:solidFill>
                  <a:srgbClr val="003399"/>
                </a:solidFill>
              </a:rPr>
              <a:t>Тоесть</a:t>
            </a:r>
            <a:r>
              <a:rPr lang="ru-RU" sz="1800" dirty="0" smtClean="0">
                <a:solidFill>
                  <a:srgbClr val="003399"/>
                </a:solidFill>
              </a:rPr>
              <a:t>, эти языки никто уже не знает. И учёным предстоит пройти долгий путь, чтобы расшифровать и понять данный язык. </a:t>
            </a:r>
            <a:endParaRPr lang="ru-RU" sz="1800" dirty="0">
              <a:solidFill>
                <a:srgbClr val="003399"/>
              </a:solidFill>
            </a:endParaRPr>
          </a:p>
        </p:txBody>
      </p:sp>
      <p:pic>
        <p:nvPicPr>
          <p:cNvPr id="4" name="Рисунок 3" descr="клинопи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071810"/>
            <a:ext cx="4000528" cy="3643338"/>
          </a:xfrm>
          <a:prstGeom prst="rect">
            <a:avLst/>
          </a:prstGeom>
        </p:spPr>
      </p:pic>
      <p:pic>
        <p:nvPicPr>
          <p:cNvPr id="5" name="Рисунок 4" descr="египетские иероглиф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071810"/>
            <a:ext cx="442915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929750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Тайна клинописных табличек.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VINKLER_Gu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42852"/>
            <a:ext cx="3500462" cy="4357718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571480"/>
            <a:ext cx="5286412" cy="61436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err="1" smtClean="0">
                <a:solidFill>
                  <a:srgbClr val="003399"/>
                </a:solidFill>
              </a:rPr>
              <a:t>Гуго</a:t>
            </a:r>
            <a:r>
              <a:rPr lang="ru-RU" sz="1800" dirty="0" smtClean="0">
                <a:solidFill>
                  <a:srgbClr val="003399"/>
                </a:solidFill>
              </a:rPr>
              <a:t> </a:t>
            </a:r>
            <a:r>
              <a:rPr lang="ru-RU" sz="1800" dirty="0" err="1" smtClean="0">
                <a:solidFill>
                  <a:srgbClr val="003399"/>
                </a:solidFill>
              </a:rPr>
              <a:t>Винклер</a:t>
            </a:r>
            <a:r>
              <a:rPr lang="ru-RU" sz="1800" dirty="0" smtClean="0">
                <a:solidFill>
                  <a:srgbClr val="003399"/>
                </a:solidFill>
              </a:rPr>
              <a:t> – филолог, автор целого ряда научных работ по ассиро-вавилонским клинописным табличкам.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Однажды в его руки попали две клинописные таблички написанные вавилонской клинописью, но на совершенно непонятном ему  языке </a:t>
            </a:r>
            <a:r>
              <a:rPr lang="ru-RU" sz="1800" dirty="0" err="1" smtClean="0">
                <a:solidFill>
                  <a:srgbClr val="003399"/>
                </a:solidFill>
              </a:rPr>
              <a:t>Арцавы</a:t>
            </a:r>
            <a:r>
              <a:rPr lang="ru-RU" sz="1800" dirty="0" smtClean="0">
                <a:solidFill>
                  <a:srgbClr val="003399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99"/>
                </a:solidFill>
              </a:rPr>
              <a:t> </a:t>
            </a:r>
            <a:endParaRPr lang="ru-RU" sz="1800" dirty="0">
              <a:solidFill>
                <a:srgbClr val="003399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2571744"/>
            <a:ext cx="528641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такое может быть </a:t>
            </a:r>
            <a:r>
              <a:rPr lang="ru-RU" dirty="0" err="1" smtClean="0"/>
              <a:t>спрсите</a:t>
            </a:r>
            <a:r>
              <a:rPr lang="ru-RU" dirty="0" smtClean="0"/>
              <a:t> вы? Почему человек знает алфавит, но не может прочитать написанное? Да действительно мало знать буквы, нужно знать ещё  язык, которым текст написан. </a:t>
            </a:r>
            <a:endParaRPr lang="ru-RU" dirty="0"/>
          </a:p>
          <a:p>
            <a:pPr algn="ctr"/>
            <a:r>
              <a:rPr lang="ru-RU" dirty="0" smtClean="0"/>
              <a:t>Приведу вам простой  пример. Допустим, что к  вам  в руки попал текст написанный буквами русского алфавита. 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00034" y="4929198"/>
            <a:ext cx="485778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Пгрсывожаоэйцу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ывапкгпрупр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по вар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ывоарцукпр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5643578"/>
            <a:ext cx="528641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Сможете вы понять что написано в тексте? Нет. Хотя все буквы русского алфавита  вы знаете. Вот и </a:t>
            </a:r>
            <a:r>
              <a:rPr lang="ru-RU" dirty="0" err="1"/>
              <a:t>В</a:t>
            </a:r>
            <a:r>
              <a:rPr lang="ru-RU" dirty="0" err="1" smtClean="0"/>
              <a:t>инклер</a:t>
            </a:r>
            <a:r>
              <a:rPr lang="ru-RU" dirty="0" smtClean="0"/>
              <a:t> оказался в такой ситуации.</a:t>
            </a:r>
            <a:endParaRPr lang="ru-RU" dirty="0"/>
          </a:p>
        </p:txBody>
      </p:sp>
      <p:pic>
        <p:nvPicPr>
          <p:cNvPr id="18" name="Рисунок 17" descr="таблички хаттус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4572008"/>
            <a:ext cx="3500462" cy="2157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рцава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142852"/>
            <a:ext cx="4357718" cy="6572296"/>
          </a:xfrm>
        </p:spPr>
      </p:pic>
      <p:sp>
        <p:nvSpPr>
          <p:cNvPr id="9" name="Прямоугольник 8"/>
          <p:cNvSpPr/>
          <p:nvPr/>
        </p:nvSpPr>
        <p:spPr>
          <a:xfrm>
            <a:off x="142844" y="142852"/>
            <a:ext cx="4357718" cy="6572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dirty="0" err="1" smtClean="0"/>
              <a:t>Винклер</a:t>
            </a:r>
            <a:r>
              <a:rPr lang="ru-RU" dirty="0" smtClean="0"/>
              <a:t> изучал эти таблички уже 15 лет. Он ложился спать и вставал с клинописными текстами в  руках. Но, двух табличек было мало, чтобы  дешифровать текст. И он ждал. И дождался. Его знакомый прислал ему табличку,  и она была написаны на языке </a:t>
            </a:r>
            <a:r>
              <a:rPr lang="ru-RU" dirty="0" err="1" smtClean="0"/>
              <a:t>Арцавы</a:t>
            </a:r>
            <a:r>
              <a:rPr lang="ru-RU" dirty="0" smtClean="0"/>
              <a:t>. </a:t>
            </a:r>
            <a:r>
              <a:rPr lang="ru-RU" dirty="0" err="1" smtClean="0"/>
              <a:t>Винклер</a:t>
            </a:r>
            <a:r>
              <a:rPr lang="ru-RU" dirty="0" smtClean="0"/>
              <a:t> бросился на поиски. В </a:t>
            </a:r>
            <a:r>
              <a:rPr lang="ru-RU" dirty="0" err="1" smtClean="0"/>
              <a:t>Богазкёе</a:t>
            </a:r>
            <a:r>
              <a:rPr lang="ru-RU" dirty="0" smtClean="0"/>
              <a:t>, где нашли табличку, ему показали осколки других табличек. И они все были на языке </a:t>
            </a:r>
            <a:r>
              <a:rPr lang="ru-RU" dirty="0" err="1" smtClean="0"/>
              <a:t>Арцавы</a:t>
            </a:r>
            <a:r>
              <a:rPr lang="ru-RU" dirty="0" smtClean="0"/>
              <a:t>! От Берлинского археологического общества он добился проведения  раскопок  в </a:t>
            </a:r>
            <a:r>
              <a:rPr lang="ru-RU" dirty="0" err="1" smtClean="0"/>
              <a:t>Богазкёе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1906 году. Эта экспедиция  нашла 10 тысяч клинописных табличек и часть из них была на языке </a:t>
            </a:r>
            <a:r>
              <a:rPr lang="ru-RU" dirty="0" err="1"/>
              <a:t>А</a:t>
            </a:r>
            <a:r>
              <a:rPr lang="ru-RU" dirty="0" err="1" smtClean="0"/>
              <a:t>рцавы</a:t>
            </a:r>
            <a:r>
              <a:rPr lang="ru-RU" dirty="0" smtClean="0"/>
              <a:t>. </a:t>
            </a:r>
            <a:r>
              <a:rPr lang="ru-RU" dirty="0" err="1" smtClean="0"/>
              <a:t>Винклер</a:t>
            </a:r>
            <a:r>
              <a:rPr lang="ru-RU" dirty="0" smtClean="0"/>
              <a:t> не мог их прочитать, но очень надеялся. Но увы, его мечтам не суждено было сбыться, после продолжительной  болезни он скончался.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7180</TotalTime>
  <Words>1126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Введение в  археологию Археология – «наука лопаты»</vt:lpstr>
      <vt:lpstr>Археология – это наука. Её ещё называют «наукой лопаты».</vt:lpstr>
      <vt:lpstr>Кто такие археологи?</vt:lpstr>
      <vt:lpstr>Слайд 4</vt:lpstr>
      <vt:lpstr>Путь археолога - интереснейший путь к  нам самим.</vt:lpstr>
      <vt:lpstr>Является ли археолог кладоискателем?</vt:lpstr>
      <vt:lpstr>Письменные источники.</vt:lpstr>
      <vt:lpstr>Тайна клинописных табличек.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 археологию</dc:title>
  <dc:creator>Ольга Бузилова</dc:creator>
  <cp:lastModifiedBy>Ольга Бузилова</cp:lastModifiedBy>
  <cp:revision>204</cp:revision>
  <dcterms:created xsi:type="dcterms:W3CDTF">2017-08-05T22:00:10Z</dcterms:created>
  <dcterms:modified xsi:type="dcterms:W3CDTF">2019-01-09T18:13:11Z</dcterms:modified>
</cp:coreProperties>
</file>