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11DF3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95" autoAdjust="0"/>
    <p:restoredTop sz="94713" autoAdjust="0"/>
  </p:normalViewPr>
  <p:slideViewPr>
    <p:cSldViewPr>
      <p:cViewPr varScale="1">
        <p:scale>
          <a:sx n="110" d="100"/>
          <a:sy n="110" d="100"/>
        </p:scale>
        <p:origin x="-160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6F8F6E-7A6E-4280-96CC-00055441EC6D}" type="doc">
      <dgm:prSet loTypeId="urn:microsoft.com/office/officeart/2005/8/layout/pyramid1" loCatId="pyramid" qsTypeId="urn:microsoft.com/office/officeart/2005/8/quickstyle/simple1" qsCatId="simple" csTypeId="urn:microsoft.com/office/officeart/2005/8/colors/colorful2" csCatId="colorful" phldr="1"/>
      <dgm:spPr/>
    </dgm:pt>
    <dgm:pt modelId="{8B9A5484-A62C-47D2-B36A-975137F6AA40}">
      <dgm:prSet phldrT="[Текст]" custT="1"/>
      <dgm:spPr/>
      <dgm:t>
        <a:bodyPr/>
        <a:lstStyle/>
        <a:p>
          <a:pPr algn="ctr"/>
          <a:r>
            <a:rPr lang="ru-RU" sz="1400" dirty="0" smtClean="0">
              <a:solidFill>
                <a:srgbClr val="002060"/>
              </a:solidFill>
            </a:rPr>
            <a:t>Троя 2</a:t>
          </a:r>
        </a:p>
        <a:p>
          <a:pPr algn="ctr"/>
          <a:r>
            <a:rPr lang="ru-RU" sz="1400" dirty="0" smtClean="0">
              <a:solidFill>
                <a:schemeClr val="tx1"/>
              </a:solidFill>
            </a:rPr>
            <a:t>Именно в этой Трое </a:t>
          </a:r>
          <a:r>
            <a:rPr lang="ru-RU" sz="1400" dirty="0" err="1" smtClean="0">
              <a:solidFill>
                <a:schemeClr val="tx1"/>
              </a:solidFill>
            </a:rPr>
            <a:t>Шлиманн</a:t>
          </a:r>
          <a:r>
            <a:rPr lang="ru-RU" sz="1400" dirty="0" smtClean="0">
              <a:solidFill>
                <a:schemeClr val="tx1"/>
              </a:solidFill>
            </a:rPr>
            <a:t> нашёл сокровище, и думал, что это гомеровская Троя. Существовала  с 2600 г. до н.э. по 2200 г. до н.э.   </a:t>
          </a:r>
          <a:endParaRPr lang="ru-RU" sz="1400" dirty="0">
            <a:solidFill>
              <a:schemeClr val="tx1"/>
            </a:solidFill>
          </a:endParaRPr>
        </a:p>
      </dgm:t>
    </dgm:pt>
    <dgm:pt modelId="{84135134-E46D-4993-92A9-6B375709E485}" type="parTrans" cxnId="{C149B9A9-7EA5-4AC2-96F9-596E750B08B9}">
      <dgm:prSet/>
      <dgm:spPr/>
      <dgm:t>
        <a:bodyPr/>
        <a:lstStyle/>
        <a:p>
          <a:endParaRPr lang="ru-RU"/>
        </a:p>
      </dgm:t>
    </dgm:pt>
    <dgm:pt modelId="{001ECBDA-3DB4-487A-B258-7634FB3009DB}" type="sibTrans" cxnId="{C149B9A9-7EA5-4AC2-96F9-596E750B08B9}">
      <dgm:prSet/>
      <dgm:spPr/>
      <dgm:t>
        <a:bodyPr/>
        <a:lstStyle/>
        <a:p>
          <a:endParaRPr lang="ru-RU"/>
        </a:p>
      </dgm:t>
    </dgm:pt>
    <dgm:pt modelId="{CD5A8403-7FC0-4F5C-9D9F-BDDCEC765FE2}">
      <dgm:prSet phldrT="[Текст]" custT="1"/>
      <dgm:spPr/>
      <dgm:t>
        <a:bodyPr/>
        <a:lstStyle/>
        <a:p>
          <a:r>
            <a:rPr lang="ru-RU" sz="1400" dirty="0" smtClean="0">
              <a:solidFill>
                <a:srgbClr val="002060"/>
              </a:solidFill>
            </a:rPr>
            <a:t>Троя 1</a:t>
          </a:r>
        </a:p>
        <a:p>
          <a:r>
            <a:rPr lang="ru-RU" sz="1400" dirty="0" smtClean="0">
              <a:solidFill>
                <a:schemeClr val="tx1"/>
              </a:solidFill>
            </a:rPr>
            <a:t>Древнее поселение. Первое,  с которого </a:t>
          </a:r>
          <a:r>
            <a:rPr lang="ru-RU" sz="1400" dirty="0" err="1" smtClean="0">
              <a:solidFill>
                <a:schemeClr val="tx1"/>
              </a:solidFill>
            </a:rPr>
            <a:t>Шлиман</a:t>
          </a:r>
          <a:r>
            <a:rPr lang="ru-RU" sz="1400" dirty="0" smtClean="0">
              <a:solidFill>
                <a:schemeClr val="tx1"/>
              </a:solidFill>
            </a:rPr>
            <a:t> начал свои открытия.</a:t>
          </a:r>
          <a:endParaRPr lang="ru-RU" sz="1400" dirty="0">
            <a:solidFill>
              <a:schemeClr val="tx1"/>
            </a:solidFill>
          </a:endParaRPr>
        </a:p>
      </dgm:t>
    </dgm:pt>
    <dgm:pt modelId="{C25D5A72-E10A-4F0B-9E55-E8D6B5378505}" type="parTrans" cxnId="{80DFB140-4E39-4DB6-81F6-43A3E1071083}">
      <dgm:prSet/>
      <dgm:spPr/>
      <dgm:t>
        <a:bodyPr/>
        <a:lstStyle/>
        <a:p>
          <a:endParaRPr lang="ru-RU"/>
        </a:p>
      </dgm:t>
    </dgm:pt>
    <dgm:pt modelId="{A6929686-DF67-4E51-B524-0D8C3357CC39}" type="sibTrans" cxnId="{80DFB140-4E39-4DB6-81F6-43A3E1071083}">
      <dgm:prSet/>
      <dgm:spPr/>
      <dgm:t>
        <a:bodyPr/>
        <a:lstStyle/>
        <a:p>
          <a:endParaRPr lang="ru-RU"/>
        </a:p>
      </dgm:t>
    </dgm:pt>
    <dgm:pt modelId="{02BAC045-0D09-4BD0-909D-90E6BF554BA2}">
      <dgm:prSet custT="1"/>
      <dgm:spPr/>
      <dgm:t>
        <a:bodyPr/>
        <a:lstStyle/>
        <a:p>
          <a:r>
            <a:rPr lang="ru-RU" sz="1400" dirty="0" smtClean="0">
              <a:solidFill>
                <a:srgbClr val="002060"/>
              </a:solidFill>
            </a:rPr>
            <a:t>\</a:t>
          </a:r>
        </a:p>
        <a:p>
          <a:r>
            <a:rPr lang="ru-RU" sz="1400" dirty="0" smtClean="0">
              <a:solidFill>
                <a:srgbClr val="002060"/>
              </a:solidFill>
            </a:rPr>
            <a:t>Троя 3</a:t>
          </a:r>
        </a:p>
        <a:p>
          <a:r>
            <a:rPr lang="ru-RU" sz="1400" dirty="0" smtClean="0">
              <a:solidFill>
                <a:schemeClr val="tx1"/>
              </a:solidFill>
            </a:rPr>
            <a:t>Поселение бронзового века. Существовала  с 2200 г. до .н.э. по 2050 г. до н.э.</a:t>
          </a:r>
        </a:p>
        <a:p>
          <a:endParaRPr lang="ru-RU" sz="1400" dirty="0">
            <a:solidFill>
              <a:srgbClr val="002060"/>
            </a:solidFill>
          </a:endParaRPr>
        </a:p>
      </dgm:t>
    </dgm:pt>
    <dgm:pt modelId="{C39713A2-55AC-466C-8EE6-0F933DA9D62D}" type="parTrans" cxnId="{FD3033B8-741A-425A-BFB5-4956A7509FF6}">
      <dgm:prSet/>
      <dgm:spPr/>
      <dgm:t>
        <a:bodyPr/>
        <a:lstStyle/>
        <a:p>
          <a:endParaRPr lang="ru-RU"/>
        </a:p>
      </dgm:t>
    </dgm:pt>
    <dgm:pt modelId="{C2166879-E7AC-4948-BD11-513323DFB12B}" type="sibTrans" cxnId="{FD3033B8-741A-425A-BFB5-4956A7509FF6}">
      <dgm:prSet/>
      <dgm:spPr/>
      <dgm:t>
        <a:bodyPr/>
        <a:lstStyle/>
        <a:p>
          <a:endParaRPr lang="ru-RU"/>
        </a:p>
      </dgm:t>
    </dgm:pt>
    <dgm:pt modelId="{9FBC5EAC-52B8-4360-A760-0093BBC800C2}">
      <dgm:prSet custT="1"/>
      <dgm:spPr/>
      <dgm:t>
        <a:bodyPr/>
        <a:lstStyle/>
        <a:p>
          <a:r>
            <a:rPr lang="ru-RU" sz="900" dirty="0" smtClean="0">
              <a:solidFill>
                <a:srgbClr val="002060"/>
              </a:solidFill>
            </a:rPr>
            <a:t> </a:t>
          </a:r>
        </a:p>
        <a:p>
          <a:endParaRPr lang="ru-RU" sz="900" dirty="0" smtClean="0">
            <a:solidFill>
              <a:srgbClr val="002060"/>
            </a:solidFill>
          </a:endParaRPr>
        </a:p>
        <a:p>
          <a:r>
            <a:rPr lang="ru-RU" sz="1400" dirty="0" smtClean="0">
              <a:solidFill>
                <a:srgbClr val="002060"/>
              </a:solidFill>
            </a:rPr>
            <a:t>Троя 9</a:t>
          </a:r>
          <a:endParaRPr lang="ru-RU" sz="900" dirty="0">
            <a:solidFill>
              <a:srgbClr val="002060"/>
            </a:solidFill>
          </a:endParaRPr>
        </a:p>
      </dgm:t>
    </dgm:pt>
    <dgm:pt modelId="{C593F7E1-3B2C-49EC-A1DD-877B42C1483E}" type="parTrans" cxnId="{B080639D-1413-48D1-933A-D38E8F33175C}">
      <dgm:prSet/>
      <dgm:spPr/>
      <dgm:t>
        <a:bodyPr/>
        <a:lstStyle/>
        <a:p>
          <a:endParaRPr lang="ru-RU"/>
        </a:p>
      </dgm:t>
    </dgm:pt>
    <dgm:pt modelId="{A4065A55-6CAB-4F52-A681-AC1E7131535A}" type="sibTrans" cxnId="{B080639D-1413-48D1-933A-D38E8F33175C}">
      <dgm:prSet/>
      <dgm:spPr/>
      <dgm:t>
        <a:bodyPr/>
        <a:lstStyle/>
        <a:p>
          <a:endParaRPr lang="ru-RU"/>
        </a:p>
      </dgm:t>
    </dgm:pt>
    <dgm:pt modelId="{DF23B060-99E6-4267-B2B3-1B8B2F1E1F1B}">
      <dgm:prSet custT="1"/>
      <dgm:spPr/>
      <dgm:t>
        <a:bodyPr/>
        <a:lstStyle/>
        <a:p>
          <a:r>
            <a:rPr lang="ru-RU" sz="1400" dirty="0" smtClean="0">
              <a:solidFill>
                <a:srgbClr val="002060"/>
              </a:solidFill>
            </a:rPr>
            <a:t>Троя 8</a:t>
          </a:r>
          <a:endParaRPr lang="ru-RU" sz="1400" dirty="0">
            <a:solidFill>
              <a:srgbClr val="002060"/>
            </a:solidFill>
          </a:endParaRPr>
        </a:p>
      </dgm:t>
    </dgm:pt>
    <dgm:pt modelId="{E47883F3-DEE0-4307-8DB3-07AD18D0F024}" type="parTrans" cxnId="{D1121775-E9AA-4EAD-9A3F-5B93B539E112}">
      <dgm:prSet/>
      <dgm:spPr/>
      <dgm:t>
        <a:bodyPr/>
        <a:lstStyle/>
        <a:p>
          <a:endParaRPr lang="ru-RU"/>
        </a:p>
      </dgm:t>
    </dgm:pt>
    <dgm:pt modelId="{6002865D-23BC-4C79-A180-8B1A0951CE46}" type="sibTrans" cxnId="{D1121775-E9AA-4EAD-9A3F-5B93B539E112}">
      <dgm:prSet/>
      <dgm:spPr/>
      <dgm:t>
        <a:bodyPr/>
        <a:lstStyle/>
        <a:p>
          <a:endParaRPr lang="ru-RU"/>
        </a:p>
      </dgm:t>
    </dgm:pt>
    <dgm:pt modelId="{7888B179-818E-48ED-A997-3229E07E8E20}">
      <dgm:prSet custT="1"/>
      <dgm:spPr/>
      <dgm:t>
        <a:bodyPr/>
        <a:lstStyle/>
        <a:p>
          <a:r>
            <a:rPr lang="ru-RU" sz="1400" dirty="0" smtClean="0">
              <a:solidFill>
                <a:srgbClr val="002060"/>
              </a:solidFill>
            </a:rPr>
            <a:t>Троя 7</a:t>
          </a:r>
          <a:endParaRPr lang="ru-RU" sz="1400" dirty="0">
            <a:solidFill>
              <a:srgbClr val="002060"/>
            </a:solidFill>
          </a:endParaRPr>
        </a:p>
      </dgm:t>
    </dgm:pt>
    <dgm:pt modelId="{D2E9F715-BBB8-4093-8E71-98A45948E5DB}" type="parTrans" cxnId="{4B7BF06F-EFE5-4EE9-900D-CF255B990748}">
      <dgm:prSet/>
      <dgm:spPr/>
      <dgm:t>
        <a:bodyPr/>
        <a:lstStyle/>
        <a:p>
          <a:endParaRPr lang="ru-RU"/>
        </a:p>
      </dgm:t>
    </dgm:pt>
    <dgm:pt modelId="{AF292815-DEA3-4312-9416-42C18EDC397E}" type="sibTrans" cxnId="{4B7BF06F-EFE5-4EE9-900D-CF255B990748}">
      <dgm:prSet/>
      <dgm:spPr/>
      <dgm:t>
        <a:bodyPr/>
        <a:lstStyle/>
        <a:p>
          <a:endParaRPr lang="ru-RU"/>
        </a:p>
      </dgm:t>
    </dgm:pt>
    <dgm:pt modelId="{9E6C9F5A-26F6-4826-B665-DB50950092AF}">
      <dgm:prSet custT="1"/>
      <dgm:spPr/>
      <dgm:t>
        <a:bodyPr/>
        <a:lstStyle/>
        <a:p>
          <a:r>
            <a:rPr lang="ru-RU" sz="1400" dirty="0" smtClean="0">
              <a:solidFill>
                <a:srgbClr val="002060"/>
              </a:solidFill>
            </a:rPr>
            <a:t>Троя 6</a:t>
          </a:r>
          <a:endParaRPr lang="ru-RU" sz="1400" dirty="0">
            <a:solidFill>
              <a:srgbClr val="002060"/>
            </a:solidFill>
          </a:endParaRPr>
        </a:p>
      </dgm:t>
    </dgm:pt>
    <dgm:pt modelId="{83813E36-430E-41A4-B82F-3C7407B02AED}" type="parTrans" cxnId="{C0CCB76A-2879-46D8-ACC0-757E814E04BC}">
      <dgm:prSet/>
      <dgm:spPr/>
      <dgm:t>
        <a:bodyPr/>
        <a:lstStyle/>
        <a:p>
          <a:endParaRPr lang="ru-RU"/>
        </a:p>
      </dgm:t>
    </dgm:pt>
    <dgm:pt modelId="{9576C7EA-E822-4ACC-BBB9-DE7E4BEFCF70}" type="sibTrans" cxnId="{C0CCB76A-2879-46D8-ACC0-757E814E04BC}">
      <dgm:prSet/>
      <dgm:spPr/>
      <dgm:t>
        <a:bodyPr/>
        <a:lstStyle/>
        <a:p>
          <a:endParaRPr lang="ru-RU"/>
        </a:p>
      </dgm:t>
    </dgm:pt>
    <dgm:pt modelId="{341F34BF-5FAD-4F91-B318-8F4279846BAA}">
      <dgm:prSet custT="1"/>
      <dgm:spPr/>
      <dgm:t>
        <a:bodyPr/>
        <a:lstStyle/>
        <a:p>
          <a:pPr algn="ctr"/>
          <a:r>
            <a:rPr lang="ru-RU" sz="1400" dirty="0" smtClean="0">
              <a:solidFill>
                <a:srgbClr val="002060"/>
              </a:solidFill>
            </a:rPr>
            <a:t>Троя 5</a:t>
          </a:r>
        </a:p>
        <a:p>
          <a:pPr algn="ctr"/>
          <a:r>
            <a:rPr lang="ru-RU" sz="1400" dirty="0" smtClean="0">
              <a:solidFill>
                <a:schemeClr val="tx1"/>
              </a:solidFill>
            </a:rPr>
            <a:t>Просуществовала около 100 лет и погибла в пожаре. </a:t>
          </a:r>
          <a:endParaRPr lang="ru-RU" sz="1400" dirty="0">
            <a:solidFill>
              <a:schemeClr val="tx1"/>
            </a:solidFill>
          </a:endParaRPr>
        </a:p>
      </dgm:t>
    </dgm:pt>
    <dgm:pt modelId="{B7DD8562-5CC8-4B38-8C45-6F0DD4B660C7}" type="parTrans" cxnId="{970CDE43-6197-430E-B5B8-95087490677E}">
      <dgm:prSet/>
      <dgm:spPr/>
      <dgm:t>
        <a:bodyPr/>
        <a:lstStyle/>
        <a:p>
          <a:endParaRPr lang="ru-RU"/>
        </a:p>
      </dgm:t>
    </dgm:pt>
    <dgm:pt modelId="{81CFDE96-0C78-4A78-B09C-12E9847D8A44}" type="sibTrans" cxnId="{970CDE43-6197-430E-B5B8-95087490677E}">
      <dgm:prSet/>
      <dgm:spPr/>
      <dgm:t>
        <a:bodyPr/>
        <a:lstStyle/>
        <a:p>
          <a:endParaRPr lang="ru-RU"/>
        </a:p>
      </dgm:t>
    </dgm:pt>
    <dgm:pt modelId="{CA22835E-D48D-48C3-BFA2-7A9D8D174036}">
      <dgm:prSet custT="1"/>
      <dgm:spPr/>
      <dgm:t>
        <a:bodyPr/>
        <a:lstStyle/>
        <a:p>
          <a:r>
            <a:rPr lang="ru-RU" sz="1400" dirty="0" smtClean="0">
              <a:solidFill>
                <a:srgbClr val="002060"/>
              </a:solidFill>
            </a:rPr>
            <a:t>Троя 4</a:t>
          </a:r>
        </a:p>
        <a:p>
          <a:r>
            <a:rPr lang="ru-RU" sz="1400" dirty="0" smtClean="0">
              <a:solidFill>
                <a:schemeClr val="tx1"/>
              </a:solidFill>
            </a:rPr>
            <a:t>Поселение бронзового века. Существовала с 2050г. до н.э. по 1900 г. </a:t>
          </a:r>
          <a:r>
            <a:rPr lang="ru-RU" sz="1400" dirty="0" err="1" smtClean="0">
              <a:solidFill>
                <a:schemeClr val="tx1"/>
              </a:solidFill>
            </a:rPr>
            <a:t>до.н.э</a:t>
          </a:r>
          <a:r>
            <a:rPr lang="ru-RU" sz="1400" dirty="0" smtClean="0">
              <a:solidFill>
                <a:schemeClr val="tx1"/>
              </a:solidFill>
            </a:rPr>
            <a:t>. </a:t>
          </a:r>
          <a:endParaRPr lang="ru-RU" sz="1400" dirty="0">
            <a:solidFill>
              <a:schemeClr val="tx1"/>
            </a:solidFill>
          </a:endParaRPr>
        </a:p>
      </dgm:t>
    </dgm:pt>
    <dgm:pt modelId="{AEDC2096-A901-416E-A4CB-FCD9EF3D35FD}" type="parTrans" cxnId="{ADEE84B5-1D16-478A-BA31-7A56F1F2F0E6}">
      <dgm:prSet/>
      <dgm:spPr/>
      <dgm:t>
        <a:bodyPr/>
        <a:lstStyle/>
        <a:p>
          <a:endParaRPr lang="ru-RU"/>
        </a:p>
      </dgm:t>
    </dgm:pt>
    <dgm:pt modelId="{C5C1CE8A-CFB6-48B1-94AE-A101E71C4F45}" type="sibTrans" cxnId="{ADEE84B5-1D16-478A-BA31-7A56F1F2F0E6}">
      <dgm:prSet/>
      <dgm:spPr/>
      <dgm:t>
        <a:bodyPr/>
        <a:lstStyle/>
        <a:p>
          <a:endParaRPr lang="ru-RU"/>
        </a:p>
      </dgm:t>
    </dgm:pt>
    <dgm:pt modelId="{B6A6C8CD-FBE2-4CD4-BFFC-3008FB7AF2D3}" type="pres">
      <dgm:prSet presAssocID="{B46F8F6E-7A6E-4280-96CC-00055441EC6D}" presName="Name0" presStyleCnt="0">
        <dgm:presLayoutVars>
          <dgm:dir/>
          <dgm:animLvl val="lvl"/>
          <dgm:resizeHandles val="exact"/>
        </dgm:presLayoutVars>
      </dgm:prSet>
      <dgm:spPr/>
    </dgm:pt>
    <dgm:pt modelId="{639165BB-0E72-42BF-9BB6-44E7D20A0D29}" type="pres">
      <dgm:prSet presAssocID="{9FBC5EAC-52B8-4360-A760-0093BBC800C2}" presName="Name8" presStyleCnt="0"/>
      <dgm:spPr/>
    </dgm:pt>
    <dgm:pt modelId="{A86C3750-E216-4F51-B36D-9A3ECC19785F}" type="pres">
      <dgm:prSet presAssocID="{9FBC5EAC-52B8-4360-A760-0093BBC800C2}" presName="level" presStyleLbl="node1" presStyleIdx="0" presStyleCnt="9" custLinFactNeighborX="-807" custLinFactNeighborY="0">
        <dgm:presLayoutVars>
          <dgm:chMax val="1"/>
          <dgm:bulletEnabled val="1"/>
        </dgm:presLayoutVars>
      </dgm:prSet>
      <dgm:spPr/>
      <dgm:t>
        <a:bodyPr/>
        <a:lstStyle/>
        <a:p>
          <a:endParaRPr lang="ru-RU"/>
        </a:p>
      </dgm:t>
    </dgm:pt>
    <dgm:pt modelId="{E125B26D-3622-425F-87D3-2F5FF5E32907}" type="pres">
      <dgm:prSet presAssocID="{9FBC5EAC-52B8-4360-A760-0093BBC800C2}" presName="levelTx" presStyleLbl="revTx" presStyleIdx="0" presStyleCnt="0">
        <dgm:presLayoutVars>
          <dgm:chMax val="1"/>
          <dgm:bulletEnabled val="1"/>
        </dgm:presLayoutVars>
      </dgm:prSet>
      <dgm:spPr/>
      <dgm:t>
        <a:bodyPr/>
        <a:lstStyle/>
        <a:p>
          <a:endParaRPr lang="ru-RU"/>
        </a:p>
      </dgm:t>
    </dgm:pt>
    <dgm:pt modelId="{07CC8DD7-2F36-4BB6-AD62-6404B52E1BA4}" type="pres">
      <dgm:prSet presAssocID="{DF23B060-99E6-4267-B2B3-1B8B2F1E1F1B}" presName="Name8" presStyleCnt="0"/>
      <dgm:spPr/>
    </dgm:pt>
    <dgm:pt modelId="{0B7A80ED-A29A-42AE-BD4A-E3F160CAEE40}" type="pres">
      <dgm:prSet presAssocID="{DF23B060-99E6-4267-B2B3-1B8B2F1E1F1B}" presName="level" presStyleLbl="node1" presStyleIdx="1" presStyleCnt="9">
        <dgm:presLayoutVars>
          <dgm:chMax val="1"/>
          <dgm:bulletEnabled val="1"/>
        </dgm:presLayoutVars>
      </dgm:prSet>
      <dgm:spPr/>
      <dgm:t>
        <a:bodyPr/>
        <a:lstStyle/>
        <a:p>
          <a:endParaRPr lang="ru-RU"/>
        </a:p>
      </dgm:t>
    </dgm:pt>
    <dgm:pt modelId="{AD449524-A308-4DA3-BE14-C8EBE75DF78C}" type="pres">
      <dgm:prSet presAssocID="{DF23B060-99E6-4267-B2B3-1B8B2F1E1F1B}" presName="levelTx" presStyleLbl="revTx" presStyleIdx="0" presStyleCnt="0">
        <dgm:presLayoutVars>
          <dgm:chMax val="1"/>
          <dgm:bulletEnabled val="1"/>
        </dgm:presLayoutVars>
      </dgm:prSet>
      <dgm:spPr/>
      <dgm:t>
        <a:bodyPr/>
        <a:lstStyle/>
        <a:p>
          <a:endParaRPr lang="ru-RU"/>
        </a:p>
      </dgm:t>
    </dgm:pt>
    <dgm:pt modelId="{E077DA22-2D80-4FCE-8457-31CB8F2D3E96}" type="pres">
      <dgm:prSet presAssocID="{7888B179-818E-48ED-A997-3229E07E8E20}" presName="Name8" presStyleCnt="0"/>
      <dgm:spPr/>
    </dgm:pt>
    <dgm:pt modelId="{C74BCF2A-9FFF-4181-BC7D-610EE4FB547E}" type="pres">
      <dgm:prSet presAssocID="{7888B179-818E-48ED-A997-3229E07E8E20}" presName="level" presStyleLbl="node1" presStyleIdx="2" presStyleCnt="9">
        <dgm:presLayoutVars>
          <dgm:chMax val="1"/>
          <dgm:bulletEnabled val="1"/>
        </dgm:presLayoutVars>
      </dgm:prSet>
      <dgm:spPr/>
      <dgm:t>
        <a:bodyPr/>
        <a:lstStyle/>
        <a:p>
          <a:endParaRPr lang="ru-RU"/>
        </a:p>
      </dgm:t>
    </dgm:pt>
    <dgm:pt modelId="{7F4541DA-2F99-40C4-A6EA-B92063E472E7}" type="pres">
      <dgm:prSet presAssocID="{7888B179-818E-48ED-A997-3229E07E8E20}" presName="levelTx" presStyleLbl="revTx" presStyleIdx="0" presStyleCnt="0">
        <dgm:presLayoutVars>
          <dgm:chMax val="1"/>
          <dgm:bulletEnabled val="1"/>
        </dgm:presLayoutVars>
      </dgm:prSet>
      <dgm:spPr/>
      <dgm:t>
        <a:bodyPr/>
        <a:lstStyle/>
        <a:p>
          <a:endParaRPr lang="ru-RU"/>
        </a:p>
      </dgm:t>
    </dgm:pt>
    <dgm:pt modelId="{0815F218-AB19-4D56-9B99-8944A874CA6F}" type="pres">
      <dgm:prSet presAssocID="{9E6C9F5A-26F6-4826-B665-DB50950092AF}" presName="Name8" presStyleCnt="0"/>
      <dgm:spPr/>
    </dgm:pt>
    <dgm:pt modelId="{DC308AD8-2BA6-4D8A-9658-F0C333680707}" type="pres">
      <dgm:prSet presAssocID="{9E6C9F5A-26F6-4826-B665-DB50950092AF}" presName="level" presStyleLbl="node1" presStyleIdx="3" presStyleCnt="9">
        <dgm:presLayoutVars>
          <dgm:chMax val="1"/>
          <dgm:bulletEnabled val="1"/>
        </dgm:presLayoutVars>
      </dgm:prSet>
      <dgm:spPr/>
      <dgm:t>
        <a:bodyPr/>
        <a:lstStyle/>
        <a:p>
          <a:endParaRPr lang="ru-RU"/>
        </a:p>
      </dgm:t>
    </dgm:pt>
    <dgm:pt modelId="{234602DA-D5AD-4AC0-911B-10934A195947}" type="pres">
      <dgm:prSet presAssocID="{9E6C9F5A-26F6-4826-B665-DB50950092AF}" presName="levelTx" presStyleLbl="revTx" presStyleIdx="0" presStyleCnt="0">
        <dgm:presLayoutVars>
          <dgm:chMax val="1"/>
          <dgm:bulletEnabled val="1"/>
        </dgm:presLayoutVars>
      </dgm:prSet>
      <dgm:spPr/>
      <dgm:t>
        <a:bodyPr/>
        <a:lstStyle/>
        <a:p>
          <a:endParaRPr lang="ru-RU"/>
        </a:p>
      </dgm:t>
    </dgm:pt>
    <dgm:pt modelId="{02462C7A-897E-4887-A6F4-F1F262B00DAB}" type="pres">
      <dgm:prSet presAssocID="{341F34BF-5FAD-4F91-B318-8F4279846BAA}" presName="Name8" presStyleCnt="0"/>
      <dgm:spPr/>
    </dgm:pt>
    <dgm:pt modelId="{E241F55B-2FCC-4D5A-882F-43BF75330CCC}" type="pres">
      <dgm:prSet presAssocID="{341F34BF-5FAD-4F91-B318-8F4279846BAA}" presName="level" presStyleLbl="node1" presStyleIdx="4" presStyleCnt="9">
        <dgm:presLayoutVars>
          <dgm:chMax val="1"/>
          <dgm:bulletEnabled val="1"/>
        </dgm:presLayoutVars>
      </dgm:prSet>
      <dgm:spPr/>
      <dgm:t>
        <a:bodyPr/>
        <a:lstStyle/>
        <a:p>
          <a:endParaRPr lang="ru-RU"/>
        </a:p>
      </dgm:t>
    </dgm:pt>
    <dgm:pt modelId="{764E7963-D0EE-489E-85D2-313005D044D6}" type="pres">
      <dgm:prSet presAssocID="{341F34BF-5FAD-4F91-B318-8F4279846BAA}" presName="levelTx" presStyleLbl="revTx" presStyleIdx="0" presStyleCnt="0">
        <dgm:presLayoutVars>
          <dgm:chMax val="1"/>
          <dgm:bulletEnabled val="1"/>
        </dgm:presLayoutVars>
      </dgm:prSet>
      <dgm:spPr/>
      <dgm:t>
        <a:bodyPr/>
        <a:lstStyle/>
        <a:p>
          <a:endParaRPr lang="ru-RU"/>
        </a:p>
      </dgm:t>
    </dgm:pt>
    <dgm:pt modelId="{693CB126-D8AC-4305-8695-22EF12822393}" type="pres">
      <dgm:prSet presAssocID="{CA22835E-D48D-48C3-BFA2-7A9D8D174036}" presName="Name8" presStyleCnt="0"/>
      <dgm:spPr/>
    </dgm:pt>
    <dgm:pt modelId="{D5C8B378-127D-41BF-A8FD-BBB3FC9EB25A}" type="pres">
      <dgm:prSet presAssocID="{CA22835E-D48D-48C3-BFA2-7A9D8D174036}" presName="level" presStyleLbl="node1" presStyleIdx="5" presStyleCnt="9">
        <dgm:presLayoutVars>
          <dgm:chMax val="1"/>
          <dgm:bulletEnabled val="1"/>
        </dgm:presLayoutVars>
      </dgm:prSet>
      <dgm:spPr/>
      <dgm:t>
        <a:bodyPr/>
        <a:lstStyle/>
        <a:p>
          <a:endParaRPr lang="ru-RU"/>
        </a:p>
      </dgm:t>
    </dgm:pt>
    <dgm:pt modelId="{9EDE45E7-9D65-439E-8DF5-83C0B6D1CF62}" type="pres">
      <dgm:prSet presAssocID="{CA22835E-D48D-48C3-BFA2-7A9D8D174036}" presName="levelTx" presStyleLbl="revTx" presStyleIdx="0" presStyleCnt="0">
        <dgm:presLayoutVars>
          <dgm:chMax val="1"/>
          <dgm:bulletEnabled val="1"/>
        </dgm:presLayoutVars>
      </dgm:prSet>
      <dgm:spPr/>
      <dgm:t>
        <a:bodyPr/>
        <a:lstStyle/>
        <a:p>
          <a:endParaRPr lang="ru-RU"/>
        </a:p>
      </dgm:t>
    </dgm:pt>
    <dgm:pt modelId="{373CC179-7376-4BEC-A68C-3375409C22D1}" type="pres">
      <dgm:prSet presAssocID="{02BAC045-0D09-4BD0-909D-90E6BF554BA2}" presName="Name8" presStyleCnt="0"/>
      <dgm:spPr/>
    </dgm:pt>
    <dgm:pt modelId="{BF413111-2065-4935-BC15-41E3FFE9F5F5}" type="pres">
      <dgm:prSet presAssocID="{02BAC045-0D09-4BD0-909D-90E6BF554BA2}" presName="level" presStyleLbl="node1" presStyleIdx="6" presStyleCnt="9" custScaleY="91391">
        <dgm:presLayoutVars>
          <dgm:chMax val="1"/>
          <dgm:bulletEnabled val="1"/>
        </dgm:presLayoutVars>
      </dgm:prSet>
      <dgm:spPr/>
      <dgm:t>
        <a:bodyPr/>
        <a:lstStyle/>
        <a:p>
          <a:endParaRPr lang="ru-RU"/>
        </a:p>
      </dgm:t>
    </dgm:pt>
    <dgm:pt modelId="{7B075A12-64A9-4590-B85B-7E38D2686628}" type="pres">
      <dgm:prSet presAssocID="{02BAC045-0D09-4BD0-909D-90E6BF554BA2}" presName="levelTx" presStyleLbl="revTx" presStyleIdx="0" presStyleCnt="0">
        <dgm:presLayoutVars>
          <dgm:chMax val="1"/>
          <dgm:bulletEnabled val="1"/>
        </dgm:presLayoutVars>
      </dgm:prSet>
      <dgm:spPr/>
      <dgm:t>
        <a:bodyPr/>
        <a:lstStyle/>
        <a:p>
          <a:endParaRPr lang="ru-RU"/>
        </a:p>
      </dgm:t>
    </dgm:pt>
    <dgm:pt modelId="{F9228D94-8391-4BEB-94FB-39553C7B19EA}" type="pres">
      <dgm:prSet presAssocID="{8B9A5484-A62C-47D2-B36A-975137F6AA40}" presName="Name8" presStyleCnt="0"/>
      <dgm:spPr/>
    </dgm:pt>
    <dgm:pt modelId="{BF78CA33-BD76-4529-BAE8-352A3F6AF40B}" type="pres">
      <dgm:prSet presAssocID="{8B9A5484-A62C-47D2-B36A-975137F6AA40}" presName="level" presStyleLbl="node1" presStyleIdx="7" presStyleCnt="9" custScaleY="135788">
        <dgm:presLayoutVars>
          <dgm:chMax val="1"/>
          <dgm:bulletEnabled val="1"/>
        </dgm:presLayoutVars>
      </dgm:prSet>
      <dgm:spPr/>
      <dgm:t>
        <a:bodyPr/>
        <a:lstStyle/>
        <a:p>
          <a:endParaRPr lang="ru-RU"/>
        </a:p>
      </dgm:t>
    </dgm:pt>
    <dgm:pt modelId="{4DFBBC46-37D3-402C-AEE3-4DFE6CD8094C}" type="pres">
      <dgm:prSet presAssocID="{8B9A5484-A62C-47D2-B36A-975137F6AA40}" presName="levelTx" presStyleLbl="revTx" presStyleIdx="0" presStyleCnt="0">
        <dgm:presLayoutVars>
          <dgm:chMax val="1"/>
          <dgm:bulletEnabled val="1"/>
        </dgm:presLayoutVars>
      </dgm:prSet>
      <dgm:spPr/>
      <dgm:t>
        <a:bodyPr/>
        <a:lstStyle/>
        <a:p>
          <a:endParaRPr lang="ru-RU"/>
        </a:p>
      </dgm:t>
    </dgm:pt>
    <dgm:pt modelId="{787C9279-FB5B-469A-8F09-A6885402EF06}" type="pres">
      <dgm:prSet presAssocID="{CD5A8403-7FC0-4F5C-9D9F-BDDCEC765FE2}" presName="Name8" presStyleCnt="0"/>
      <dgm:spPr/>
    </dgm:pt>
    <dgm:pt modelId="{696030B8-31FA-4C4D-A729-BFDA00A321DC}" type="pres">
      <dgm:prSet presAssocID="{CD5A8403-7FC0-4F5C-9D9F-BDDCEC765FE2}" presName="level" presStyleLbl="node1" presStyleIdx="8" presStyleCnt="9">
        <dgm:presLayoutVars>
          <dgm:chMax val="1"/>
          <dgm:bulletEnabled val="1"/>
        </dgm:presLayoutVars>
      </dgm:prSet>
      <dgm:spPr/>
      <dgm:t>
        <a:bodyPr/>
        <a:lstStyle/>
        <a:p>
          <a:endParaRPr lang="ru-RU"/>
        </a:p>
      </dgm:t>
    </dgm:pt>
    <dgm:pt modelId="{EF58D46B-88FD-426B-91D6-84C1D183178D}" type="pres">
      <dgm:prSet presAssocID="{CD5A8403-7FC0-4F5C-9D9F-BDDCEC765FE2}" presName="levelTx" presStyleLbl="revTx" presStyleIdx="0" presStyleCnt="0">
        <dgm:presLayoutVars>
          <dgm:chMax val="1"/>
          <dgm:bulletEnabled val="1"/>
        </dgm:presLayoutVars>
      </dgm:prSet>
      <dgm:spPr/>
      <dgm:t>
        <a:bodyPr/>
        <a:lstStyle/>
        <a:p>
          <a:endParaRPr lang="ru-RU"/>
        </a:p>
      </dgm:t>
    </dgm:pt>
  </dgm:ptLst>
  <dgm:cxnLst>
    <dgm:cxn modelId="{ADEE84B5-1D16-478A-BA31-7A56F1F2F0E6}" srcId="{B46F8F6E-7A6E-4280-96CC-00055441EC6D}" destId="{CA22835E-D48D-48C3-BFA2-7A9D8D174036}" srcOrd="5" destOrd="0" parTransId="{AEDC2096-A901-416E-A4CB-FCD9EF3D35FD}" sibTransId="{C5C1CE8A-CFB6-48B1-94AE-A101E71C4F45}"/>
    <dgm:cxn modelId="{2CBBFA16-3FA5-4EEA-9D9D-3251F26957D0}" type="presOf" srcId="{02BAC045-0D09-4BD0-909D-90E6BF554BA2}" destId="{7B075A12-64A9-4590-B85B-7E38D2686628}" srcOrd="1" destOrd="0" presId="urn:microsoft.com/office/officeart/2005/8/layout/pyramid1"/>
    <dgm:cxn modelId="{A1603105-70EB-41D9-A18C-52A493D2395E}" type="presOf" srcId="{CD5A8403-7FC0-4F5C-9D9F-BDDCEC765FE2}" destId="{696030B8-31FA-4C4D-A729-BFDA00A321DC}" srcOrd="0" destOrd="0" presId="urn:microsoft.com/office/officeart/2005/8/layout/pyramid1"/>
    <dgm:cxn modelId="{97930931-1FF1-4B1D-963C-2D2B5F62A3BA}" type="presOf" srcId="{CD5A8403-7FC0-4F5C-9D9F-BDDCEC765FE2}" destId="{EF58D46B-88FD-426B-91D6-84C1D183178D}" srcOrd="1" destOrd="0" presId="urn:microsoft.com/office/officeart/2005/8/layout/pyramid1"/>
    <dgm:cxn modelId="{F61B85ED-2E68-45D9-88D0-DB8541C852DD}" type="presOf" srcId="{CA22835E-D48D-48C3-BFA2-7A9D8D174036}" destId="{D5C8B378-127D-41BF-A8FD-BBB3FC9EB25A}" srcOrd="0" destOrd="0" presId="urn:microsoft.com/office/officeart/2005/8/layout/pyramid1"/>
    <dgm:cxn modelId="{3986882A-29B1-4E5F-92A1-484A64884B3F}" type="presOf" srcId="{9E6C9F5A-26F6-4826-B665-DB50950092AF}" destId="{234602DA-D5AD-4AC0-911B-10934A195947}" srcOrd="1" destOrd="0" presId="urn:microsoft.com/office/officeart/2005/8/layout/pyramid1"/>
    <dgm:cxn modelId="{495E3C46-538F-4531-9805-33FDBFADE69D}" type="presOf" srcId="{9E6C9F5A-26F6-4826-B665-DB50950092AF}" destId="{DC308AD8-2BA6-4D8A-9658-F0C333680707}" srcOrd="0" destOrd="0" presId="urn:microsoft.com/office/officeart/2005/8/layout/pyramid1"/>
    <dgm:cxn modelId="{82F43F20-F510-4289-8519-966E4CA48C55}" type="presOf" srcId="{8B9A5484-A62C-47D2-B36A-975137F6AA40}" destId="{BF78CA33-BD76-4529-BAE8-352A3F6AF40B}" srcOrd="0" destOrd="0" presId="urn:microsoft.com/office/officeart/2005/8/layout/pyramid1"/>
    <dgm:cxn modelId="{3880632A-EBB4-4AFB-9B69-954FED67EE38}" type="presOf" srcId="{02BAC045-0D09-4BD0-909D-90E6BF554BA2}" destId="{BF413111-2065-4935-BC15-41E3FFE9F5F5}" srcOrd="0" destOrd="0" presId="urn:microsoft.com/office/officeart/2005/8/layout/pyramid1"/>
    <dgm:cxn modelId="{970CDE43-6197-430E-B5B8-95087490677E}" srcId="{B46F8F6E-7A6E-4280-96CC-00055441EC6D}" destId="{341F34BF-5FAD-4F91-B318-8F4279846BAA}" srcOrd="4" destOrd="0" parTransId="{B7DD8562-5CC8-4B38-8C45-6F0DD4B660C7}" sibTransId="{81CFDE96-0C78-4A78-B09C-12E9847D8A44}"/>
    <dgm:cxn modelId="{DBC221B1-D611-4849-9BD1-391D59902D82}" type="presOf" srcId="{7888B179-818E-48ED-A997-3229E07E8E20}" destId="{C74BCF2A-9FFF-4181-BC7D-610EE4FB547E}" srcOrd="0" destOrd="0" presId="urn:microsoft.com/office/officeart/2005/8/layout/pyramid1"/>
    <dgm:cxn modelId="{5574BDCB-38AB-46DE-ADAB-A40F0804D1C7}" type="presOf" srcId="{DF23B060-99E6-4267-B2B3-1B8B2F1E1F1B}" destId="{0B7A80ED-A29A-42AE-BD4A-E3F160CAEE40}" srcOrd="0" destOrd="0" presId="urn:microsoft.com/office/officeart/2005/8/layout/pyramid1"/>
    <dgm:cxn modelId="{B080639D-1413-48D1-933A-D38E8F33175C}" srcId="{B46F8F6E-7A6E-4280-96CC-00055441EC6D}" destId="{9FBC5EAC-52B8-4360-A760-0093BBC800C2}" srcOrd="0" destOrd="0" parTransId="{C593F7E1-3B2C-49EC-A1DD-877B42C1483E}" sibTransId="{A4065A55-6CAB-4F52-A681-AC1E7131535A}"/>
    <dgm:cxn modelId="{46EE1939-0305-4694-A2D9-56004837C1A4}" type="presOf" srcId="{CA22835E-D48D-48C3-BFA2-7A9D8D174036}" destId="{9EDE45E7-9D65-439E-8DF5-83C0B6D1CF62}" srcOrd="1" destOrd="0" presId="urn:microsoft.com/office/officeart/2005/8/layout/pyramid1"/>
    <dgm:cxn modelId="{7FCA3B2B-B736-4CB6-B76A-2D31492694F2}" type="presOf" srcId="{B46F8F6E-7A6E-4280-96CC-00055441EC6D}" destId="{B6A6C8CD-FBE2-4CD4-BFFC-3008FB7AF2D3}" srcOrd="0" destOrd="0" presId="urn:microsoft.com/office/officeart/2005/8/layout/pyramid1"/>
    <dgm:cxn modelId="{18BFC912-1E04-4618-B442-F68501AB273C}" type="presOf" srcId="{341F34BF-5FAD-4F91-B318-8F4279846BAA}" destId="{E241F55B-2FCC-4D5A-882F-43BF75330CCC}" srcOrd="0" destOrd="0" presId="urn:microsoft.com/office/officeart/2005/8/layout/pyramid1"/>
    <dgm:cxn modelId="{4B7BF06F-EFE5-4EE9-900D-CF255B990748}" srcId="{B46F8F6E-7A6E-4280-96CC-00055441EC6D}" destId="{7888B179-818E-48ED-A997-3229E07E8E20}" srcOrd="2" destOrd="0" parTransId="{D2E9F715-BBB8-4093-8E71-98A45948E5DB}" sibTransId="{AF292815-DEA3-4312-9416-42C18EDC397E}"/>
    <dgm:cxn modelId="{1E2A6BE6-8AB1-4E3A-9466-68E186ED41DA}" type="presOf" srcId="{9FBC5EAC-52B8-4360-A760-0093BBC800C2}" destId="{E125B26D-3622-425F-87D3-2F5FF5E32907}" srcOrd="1" destOrd="0" presId="urn:microsoft.com/office/officeart/2005/8/layout/pyramid1"/>
    <dgm:cxn modelId="{FC5D873A-9543-4120-838F-B461D6D3F0C6}" type="presOf" srcId="{DF23B060-99E6-4267-B2B3-1B8B2F1E1F1B}" destId="{AD449524-A308-4DA3-BE14-C8EBE75DF78C}" srcOrd="1" destOrd="0" presId="urn:microsoft.com/office/officeart/2005/8/layout/pyramid1"/>
    <dgm:cxn modelId="{C0CCB76A-2879-46D8-ACC0-757E814E04BC}" srcId="{B46F8F6E-7A6E-4280-96CC-00055441EC6D}" destId="{9E6C9F5A-26F6-4826-B665-DB50950092AF}" srcOrd="3" destOrd="0" parTransId="{83813E36-430E-41A4-B82F-3C7407B02AED}" sibTransId="{9576C7EA-E822-4ACC-BBB9-DE7E4BEFCF70}"/>
    <dgm:cxn modelId="{D1121775-E9AA-4EAD-9A3F-5B93B539E112}" srcId="{B46F8F6E-7A6E-4280-96CC-00055441EC6D}" destId="{DF23B060-99E6-4267-B2B3-1B8B2F1E1F1B}" srcOrd="1" destOrd="0" parTransId="{E47883F3-DEE0-4307-8DB3-07AD18D0F024}" sibTransId="{6002865D-23BC-4C79-A180-8B1A0951CE46}"/>
    <dgm:cxn modelId="{40A8532B-4F09-46ED-B324-00D75CD7AABD}" type="presOf" srcId="{341F34BF-5FAD-4F91-B318-8F4279846BAA}" destId="{764E7963-D0EE-489E-85D2-313005D044D6}" srcOrd="1" destOrd="0" presId="urn:microsoft.com/office/officeart/2005/8/layout/pyramid1"/>
    <dgm:cxn modelId="{FF153798-4EAE-4C34-AD3D-120DA9B81914}" type="presOf" srcId="{7888B179-818E-48ED-A997-3229E07E8E20}" destId="{7F4541DA-2F99-40C4-A6EA-B92063E472E7}" srcOrd="1" destOrd="0" presId="urn:microsoft.com/office/officeart/2005/8/layout/pyramid1"/>
    <dgm:cxn modelId="{80DFB140-4E39-4DB6-81F6-43A3E1071083}" srcId="{B46F8F6E-7A6E-4280-96CC-00055441EC6D}" destId="{CD5A8403-7FC0-4F5C-9D9F-BDDCEC765FE2}" srcOrd="8" destOrd="0" parTransId="{C25D5A72-E10A-4F0B-9E55-E8D6B5378505}" sibTransId="{A6929686-DF67-4E51-B524-0D8C3357CC39}"/>
    <dgm:cxn modelId="{FD3033B8-741A-425A-BFB5-4956A7509FF6}" srcId="{B46F8F6E-7A6E-4280-96CC-00055441EC6D}" destId="{02BAC045-0D09-4BD0-909D-90E6BF554BA2}" srcOrd="6" destOrd="0" parTransId="{C39713A2-55AC-466C-8EE6-0F933DA9D62D}" sibTransId="{C2166879-E7AC-4948-BD11-513323DFB12B}"/>
    <dgm:cxn modelId="{9EB4F869-0057-427E-B9FD-22CC7C605CAB}" type="presOf" srcId="{9FBC5EAC-52B8-4360-A760-0093BBC800C2}" destId="{A86C3750-E216-4F51-B36D-9A3ECC19785F}" srcOrd="0" destOrd="0" presId="urn:microsoft.com/office/officeart/2005/8/layout/pyramid1"/>
    <dgm:cxn modelId="{3C4253DD-83A1-4098-9398-91D53F49C4D1}" type="presOf" srcId="{8B9A5484-A62C-47D2-B36A-975137F6AA40}" destId="{4DFBBC46-37D3-402C-AEE3-4DFE6CD8094C}" srcOrd="1" destOrd="0" presId="urn:microsoft.com/office/officeart/2005/8/layout/pyramid1"/>
    <dgm:cxn modelId="{C149B9A9-7EA5-4AC2-96F9-596E750B08B9}" srcId="{B46F8F6E-7A6E-4280-96CC-00055441EC6D}" destId="{8B9A5484-A62C-47D2-B36A-975137F6AA40}" srcOrd="7" destOrd="0" parTransId="{84135134-E46D-4993-92A9-6B375709E485}" sibTransId="{001ECBDA-3DB4-487A-B258-7634FB3009DB}"/>
    <dgm:cxn modelId="{827E40CF-D79E-4476-9356-7E6BCDDC85A6}" type="presParOf" srcId="{B6A6C8CD-FBE2-4CD4-BFFC-3008FB7AF2D3}" destId="{639165BB-0E72-42BF-9BB6-44E7D20A0D29}" srcOrd="0" destOrd="0" presId="urn:microsoft.com/office/officeart/2005/8/layout/pyramid1"/>
    <dgm:cxn modelId="{37EC46B0-2BC9-4AAF-8853-364EC657ED93}" type="presParOf" srcId="{639165BB-0E72-42BF-9BB6-44E7D20A0D29}" destId="{A86C3750-E216-4F51-B36D-9A3ECC19785F}" srcOrd="0" destOrd="0" presId="urn:microsoft.com/office/officeart/2005/8/layout/pyramid1"/>
    <dgm:cxn modelId="{F9A98CB5-01C4-42A9-AC78-EAA9642E26DE}" type="presParOf" srcId="{639165BB-0E72-42BF-9BB6-44E7D20A0D29}" destId="{E125B26D-3622-425F-87D3-2F5FF5E32907}" srcOrd="1" destOrd="0" presId="urn:microsoft.com/office/officeart/2005/8/layout/pyramid1"/>
    <dgm:cxn modelId="{99F6E1B7-ADB7-46C5-A063-4471EB6FC97F}" type="presParOf" srcId="{B6A6C8CD-FBE2-4CD4-BFFC-3008FB7AF2D3}" destId="{07CC8DD7-2F36-4BB6-AD62-6404B52E1BA4}" srcOrd="1" destOrd="0" presId="urn:microsoft.com/office/officeart/2005/8/layout/pyramid1"/>
    <dgm:cxn modelId="{8CDAE00E-F231-469D-97FC-8945EAD383A7}" type="presParOf" srcId="{07CC8DD7-2F36-4BB6-AD62-6404B52E1BA4}" destId="{0B7A80ED-A29A-42AE-BD4A-E3F160CAEE40}" srcOrd="0" destOrd="0" presId="urn:microsoft.com/office/officeart/2005/8/layout/pyramid1"/>
    <dgm:cxn modelId="{3337DEB8-FA88-4667-B062-6C98FDF9F887}" type="presParOf" srcId="{07CC8DD7-2F36-4BB6-AD62-6404B52E1BA4}" destId="{AD449524-A308-4DA3-BE14-C8EBE75DF78C}" srcOrd="1" destOrd="0" presId="urn:microsoft.com/office/officeart/2005/8/layout/pyramid1"/>
    <dgm:cxn modelId="{B6497D81-BDD4-44D5-9075-C4C8BBC3F8F0}" type="presParOf" srcId="{B6A6C8CD-FBE2-4CD4-BFFC-3008FB7AF2D3}" destId="{E077DA22-2D80-4FCE-8457-31CB8F2D3E96}" srcOrd="2" destOrd="0" presId="urn:microsoft.com/office/officeart/2005/8/layout/pyramid1"/>
    <dgm:cxn modelId="{2F549D73-7ECB-4EAB-B2BA-259B81995878}" type="presParOf" srcId="{E077DA22-2D80-4FCE-8457-31CB8F2D3E96}" destId="{C74BCF2A-9FFF-4181-BC7D-610EE4FB547E}" srcOrd="0" destOrd="0" presId="urn:microsoft.com/office/officeart/2005/8/layout/pyramid1"/>
    <dgm:cxn modelId="{4FFBA6BB-D843-4D56-8D46-3EA5F6E207FD}" type="presParOf" srcId="{E077DA22-2D80-4FCE-8457-31CB8F2D3E96}" destId="{7F4541DA-2F99-40C4-A6EA-B92063E472E7}" srcOrd="1" destOrd="0" presId="urn:microsoft.com/office/officeart/2005/8/layout/pyramid1"/>
    <dgm:cxn modelId="{4DC25AEF-CA55-4298-AE6D-6C647BE03310}" type="presParOf" srcId="{B6A6C8CD-FBE2-4CD4-BFFC-3008FB7AF2D3}" destId="{0815F218-AB19-4D56-9B99-8944A874CA6F}" srcOrd="3" destOrd="0" presId="urn:microsoft.com/office/officeart/2005/8/layout/pyramid1"/>
    <dgm:cxn modelId="{B564C7D4-05DC-4CEE-8B95-70247F6B9D00}" type="presParOf" srcId="{0815F218-AB19-4D56-9B99-8944A874CA6F}" destId="{DC308AD8-2BA6-4D8A-9658-F0C333680707}" srcOrd="0" destOrd="0" presId="urn:microsoft.com/office/officeart/2005/8/layout/pyramid1"/>
    <dgm:cxn modelId="{BA787A84-EE6C-41F5-8671-632FEB0CF25C}" type="presParOf" srcId="{0815F218-AB19-4D56-9B99-8944A874CA6F}" destId="{234602DA-D5AD-4AC0-911B-10934A195947}" srcOrd="1" destOrd="0" presId="urn:microsoft.com/office/officeart/2005/8/layout/pyramid1"/>
    <dgm:cxn modelId="{DEFD720D-EF4C-4762-875C-C419C54B1416}" type="presParOf" srcId="{B6A6C8CD-FBE2-4CD4-BFFC-3008FB7AF2D3}" destId="{02462C7A-897E-4887-A6F4-F1F262B00DAB}" srcOrd="4" destOrd="0" presId="urn:microsoft.com/office/officeart/2005/8/layout/pyramid1"/>
    <dgm:cxn modelId="{3EEE9B82-452B-4C0E-9025-B7261748F514}" type="presParOf" srcId="{02462C7A-897E-4887-A6F4-F1F262B00DAB}" destId="{E241F55B-2FCC-4D5A-882F-43BF75330CCC}" srcOrd="0" destOrd="0" presId="urn:microsoft.com/office/officeart/2005/8/layout/pyramid1"/>
    <dgm:cxn modelId="{A3A12C1B-9DC8-4447-B9AC-F8723537BEDB}" type="presParOf" srcId="{02462C7A-897E-4887-A6F4-F1F262B00DAB}" destId="{764E7963-D0EE-489E-85D2-313005D044D6}" srcOrd="1" destOrd="0" presId="urn:microsoft.com/office/officeart/2005/8/layout/pyramid1"/>
    <dgm:cxn modelId="{6C1AFE92-EAA9-4F46-89A5-0055D83A940F}" type="presParOf" srcId="{B6A6C8CD-FBE2-4CD4-BFFC-3008FB7AF2D3}" destId="{693CB126-D8AC-4305-8695-22EF12822393}" srcOrd="5" destOrd="0" presId="urn:microsoft.com/office/officeart/2005/8/layout/pyramid1"/>
    <dgm:cxn modelId="{92D7C832-3E8D-411B-B3F7-D30088BD5725}" type="presParOf" srcId="{693CB126-D8AC-4305-8695-22EF12822393}" destId="{D5C8B378-127D-41BF-A8FD-BBB3FC9EB25A}" srcOrd="0" destOrd="0" presId="urn:microsoft.com/office/officeart/2005/8/layout/pyramid1"/>
    <dgm:cxn modelId="{47EE7E70-18BA-41FF-AD5A-6BB7F105D190}" type="presParOf" srcId="{693CB126-D8AC-4305-8695-22EF12822393}" destId="{9EDE45E7-9D65-439E-8DF5-83C0B6D1CF62}" srcOrd="1" destOrd="0" presId="urn:microsoft.com/office/officeart/2005/8/layout/pyramid1"/>
    <dgm:cxn modelId="{1572D786-6605-4381-904E-173C85C0E9CF}" type="presParOf" srcId="{B6A6C8CD-FBE2-4CD4-BFFC-3008FB7AF2D3}" destId="{373CC179-7376-4BEC-A68C-3375409C22D1}" srcOrd="6" destOrd="0" presId="urn:microsoft.com/office/officeart/2005/8/layout/pyramid1"/>
    <dgm:cxn modelId="{E6898694-E4D7-4402-882C-766E8AF74EE2}" type="presParOf" srcId="{373CC179-7376-4BEC-A68C-3375409C22D1}" destId="{BF413111-2065-4935-BC15-41E3FFE9F5F5}" srcOrd="0" destOrd="0" presId="urn:microsoft.com/office/officeart/2005/8/layout/pyramid1"/>
    <dgm:cxn modelId="{01345F11-1CA3-41B6-9492-12CF3DF5CCE8}" type="presParOf" srcId="{373CC179-7376-4BEC-A68C-3375409C22D1}" destId="{7B075A12-64A9-4590-B85B-7E38D2686628}" srcOrd="1" destOrd="0" presId="urn:microsoft.com/office/officeart/2005/8/layout/pyramid1"/>
    <dgm:cxn modelId="{9D3D258B-4435-41E1-83D3-AC3ACFDE83AD}" type="presParOf" srcId="{B6A6C8CD-FBE2-4CD4-BFFC-3008FB7AF2D3}" destId="{F9228D94-8391-4BEB-94FB-39553C7B19EA}" srcOrd="7" destOrd="0" presId="urn:microsoft.com/office/officeart/2005/8/layout/pyramid1"/>
    <dgm:cxn modelId="{7F4831A9-DC59-4557-BB6E-9F0A1A067EF2}" type="presParOf" srcId="{F9228D94-8391-4BEB-94FB-39553C7B19EA}" destId="{BF78CA33-BD76-4529-BAE8-352A3F6AF40B}" srcOrd="0" destOrd="0" presId="urn:microsoft.com/office/officeart/2005/8/layout/pyramid1"/>
    <dgm:cxn modelId="{D16742E7-36AA-4CFE-A6ED-BA7D072854B8}" type="presParOf" srcId="{F9228D94-8391-4BEB-94FB-39553C7B19EA}" destId="{4DFBBC46-37D3-402C-AEE3-4DFE6CD8094C}" srcOrd="1" destOrd="0" presId="urn:microsoft.com/office/officeart/2005/8/layout/pyramid1"/>
    <dgm:cxn modelId="{1146A069-C3B3-4CE0-9215-C204C9E371A4}" type="presParOf" srcId="{B6A6C8CD-FBE2-4CD4-BFFC-3008FB7AF2D3}" destId="{787C9279-FB5B-469A-8F09-A6885402EF06}" srcOrd="8" destOrd="0" presId="urn:microsoft.com/office/officeart/2005/8/layout/pyramid1"/>
    <dgm:cxn modelId="{C2E5DDE6-2B6E-4422-BF45-5E03DE93A92F}" type="presParOf" srcId="{787C9279-FB5B-469A-8F09-A6885402EF06}" destId="{696030B8-31FA-4C4D-A729-BFDA00A321DC}" srcOrd="0" destOrd="0" presId="urn:microsoft.com/office/officeart/2005/8/layout/pyramid1"/>
    <dgm:cxn modelId="{1978D643-9ED9-4804-AEEE-C179C65F3E2E}" type="presParOf" srcId="{787C9279-FB5B-469A-8F09-A6885402EF06}" destId="{EF58D46B-88FD-426B-91D6-84C1D183178D}" srcOrd="1" destOrd="0" presId="urn:microsoft.com/office/officeart/2005/8/layout/pyramid1"/>
  </dgm:cxnLst>
  <dgm:bg/>
  <dgm:whole/>
</dgm:dataModel>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88659D80-01B7-4B05-B1F3-29DBC3DA04C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659D80-01B7-4B05-B1F3-29DBC3DA04C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8" name="Номер слайда 7"/>
          <p:cNvSpPr>
            <a:spLocks noGrp="1"/>
          </p:cNvSpPr>
          <p:nvPr>
            <p:ph type="sldNum" sz="quarter" idx="11"/>
          </p:nvPr>
        </p:nvSpPr>
        <p:spPr/>
        <p:txBody>
          <a:bodyPr/>
          <a:lstStyle/>
          <a:p>
            <a:fld id="{88659D80-01B7-4B05-B1F3-29DBC3DA04C4}"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5551FE-144B-4F53-B9A9-B92C6E835844}" type="datetimeFigureOut">
              <a:rPr lang="ru-RU" smtClean="0"/>
              <a:pPr/>
              <a:t>17.08.2017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88659D80-01B7-4B05-B1F3-29DBC3DA04C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A25551FE-144B-4F53-B9A9-B92C6E835844}" type="datetimeFigureOut">
              <a:rPr lang="ru-RU" smtClean="0"/>
              <a:pPr/>
              <a:t>17.08.2017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659D80-01B7-4B05-B1F3-29DBC3DA04C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25551FE-144B-4F53-B9A9-B92C6E835844}" type="datetimeFigureOut">
              <a:rPr lang="ru-RU" smtClean="0"/>
              <a:pPr/>
              <a:t>17.08.2017</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8659D80-01B7-4B05-B1F3-29DBC3DA04C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357430"/>
            <a:ext cx="8286808" cy="2301240"/>
          </a:xfrm>
        </p:spPr>
        <p:txBody>
          <a:bodyPr>
            <a:normAutofit fontScale="90000"/>
          </a:bodyPr>
          <a:lstStyle/>
          <a:p>
            <a:r>
              <a:rPr lang="ru-RU" dirty="0" smtClean="0">
                <a:solidFill>
                  <a:schemeClr val="bg1">
                    <a:lumMod val="50000"/>
                  </a:schemeClr>
                </a:solidFill>
              </a:rPr>
              <a:t>Введение в археологию</a:t>
            </a:r>
            <a:br>
              <a:rPr lang="ru-RU" dirty="0" smtClean="0">
                <a:solidFill>
                  <a:schemeClr val="bg1">
                    <a:lumMod val="50000"/>
                  </a:schemeClr>
                </a:solidFill>
              </a:rPr>
            </a:br>
            <a:r>
              <a:rPr lang="ru-RU" dirty="0" smtClean="0"/>
              <a:t/>
            </a:r>
            <a:br>
              <a:rPr lang="ru-RU" dirty="0" smtClean="0"/>
            </a:br>
            <a:r>
              <a:rPr lang="ru-RU" dirty="0" smtClean="0">
                <a:solidFill>
                  <a:srgbClr val="11DF38"/>
                </a:solidFill>
              </a:rPr>
              <a:t>«Троя» </a:t>
            </a:r>
            <a:r>
              <a:rPr lang="ru-RU" dirty="0" err="1" smtClean="0">
                <a:solidFill>
                  <a:srgbClr val="11DF38"/>
                </a:solidFill>
              </a:rPr>
              <a:t>генриха</a:t>
            </a:r>
            <a:r>
              <a:rPr lang="ru-RU" dirty="0" smtClean="0">
                <a:solidFill>
                  <a:srgbClr val="11DF38"/>
                </a:solidFill>
              </a:rPr>
              <a:t> </a:t>
            </a:r>
            <a:r>
              <a:rPr lang="ru-RU" dirty="0" err="1" smtClean="0">
                <a:solidFill>
                  <a:srgbClr val="11DF38"/>
                </a:solidFill>
              </a:rPr>
              <a:t>шлимана</a:t>
            </a:r>
            <a:endParaRPr lang="ru-RU" dirty="0">
              <a:solidFill>
                <a:srgbClr val="11DF38"/>
              </a:solidFill>
            </a:endParaRPr>
          </a:p>
        </p:txBody>
      </p:sp>
      <p:sp>
        <p:nvSpPr>
          <p:cNvPr id="3" name="Подзаголовок 2"/>
          <p:cNvSpPr>
            <a:spLocks noGrp="1"/>
          </p:cNvSpPr>
          <p:nvPr>
            <p:ph type="subTitle" idx="1"/>
          </p:nvPr>
        </p:nvSpPr>
        <p:spPr>
          <a:xfrm>
            <a:off x="357158" y="428604"/>
            <a:ext cx="6480048" cy="1752600"/>
          </a:xfrm>
        </p:spPr>
        <p:txBody>
          <a:bodyPr/>
          <a:lstStyle/>
          <a:p>
            <a:r>
              <a:rPr lang="ru-RU" dirty="0" smtClean="0"/>
              <a:t>Элективный курс для начальной школы</a:t>
            </a:r>
          </a:p>
          <a:p>
            <a:r>
              <a:rPr lang="ru-RU" dirty="0" smtClean="0"/>
              <a:t>Часть 2</a:t>
            </a:r>
            <a:endParaRPr lang="ru-RU" dirty="0"/>
          </a:p>
        </p:txBody>
      </p:sp>
      <p:sp>
        <p:nvSpPr>
          <p:cNvPr id="4" name="TextBox 3"/>
          <p:cNvSpPr txBox="1"/>
          <p:nvPr/>
        </p:nvSpPr>
        <p:spPr>
          <a:xfrm>
            <a:off x="2285984" y="5572140"/>
            <a:ext cx="6500858" cy="923330"/>
          </a:xfrm>
          <a:prstGeom prst="rect">
            <a:avLst/>
          </a:prstGeom>
          <a:noFill/>
          <a:ln>
            <a:noFill/>
          </a:ln>
        </p:spPr>
        <p:txBody>
          <a:bodyPr wrap="square" rtlCol="0">
            <a:spAutoFit/>
          </a:bodyPr>
          <a:lstStyle/>
          <a:p>
            <a:r>
              <a:rPr lang="ru-RU" dirty="0" smtClean="0">
                <a:solidFill>
                  <a:schemeClr val="accent1">
                    <a:lumMod val="60000"/>
                    <a:lumOff val="40000"/>
                  </a:schemeClr>
                </a:solidFill>
              </a:rPr>
              <a:t>Автор презентации: </a:t>
            </a:r>
            <a:r>
              <a:rPr lang="ru-RU" dirty="0" err="1" smtClean="0">
                <a:solidFill>
                  <a:schemeClr val="accent1">
                    <a:lumMod val="60000"/>
                    <a:lumOff val="40000"/>
                  </a:schemeClr>
                </a:solidFill>
              </a:rPr>
              <a:t>Бузилова</a:t>
            </a:r>
            <a:r>
              <a:rPr lang="ru-RU" dirty="0" smtClean="0">
                <a:solidFill>
                  <a:schemeClr val="accent1">
                    <a:lumMod val="60000"/>
                    <a:lumOff val="40000"/>
                  </a:schemeClr>
                </a:solidFill>
              </a:rPr>
              <a:t> Ольга Николаевна</a:t>
            </a:r>
          </a:p>
          <a:p>
            <a:r>
              <a:rPr lang="ru-RU" dirty="0" smtClean="0">
                <a:solidFill>
                  <a:schemeClr val="accent1">
                    <a:lumMod val="60000"/>
                    <a:lumOff val="40000"/>
                  </a:schemeClr>
                </a:solidFill>
              </a:rPr>
              <a:t>Воспитатель ГПД ГБОУ Гимназия №157 СПб</a:t>
            </a:r>
          </a:p>
          <a:p>
            <a:r>
              <a:rPr lang="ru-RU" dirty="0">
                <a:solidFill>
                  <a:schemeClr val="accent1">
                    <a:lumMod val="60000"/>
                    <a:lumOff val="40000"/>
                  </a:schemeClr>
                </a:solidFill>
              </a:rPr>
              <a:t>	</a:t>
            </a:r>
            <a:r>
              <a:rPr lang="ru-RU" dirty="0" smtClean="0">
                <a:solidFill>
                  <a:schemeClr val="accent1">
                    <a:lumMod val="60000"/>
                    <a:lumOff val="40000"/>
                  </a:schemeClr>
                </a:solidFill>
              </a:rPr>
              <a:t>		2017 г.</a:t>
            </a:r>
            <a:endParaRPr lang="ru-RU" dirty="0">
              <a:solidFill>
                <a:schemeClr val="accent1">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858312" cy="6572296"/>
          </a:xfrm>
        </p:spPr>
        <p:txBody>
          <a:bodyPr>
            <a:normAutofit/>
          </a:bodyPr>
          <a:lstStyle/>
          <a:p>
            <a:pPr marL="0" indent="0">
              <a:spcBef>
                <a:spcPts val="0"/>
              </a:spcBef>
            </a:pPr>
            <a:endParaRPr lang="ru-RU" sz="1800" dirty="0" smtClean="0"/>
          </a:p>
          <a:p>
            <a:pPr marL="0" indent="0">
              <a:spcBef>
                <a:spcPts val="0"/>
              </a:spcBef>
            </a:pPr>
            <a:endParaRPr lang="ru-RU" sz="1800" dirty="0" smtClean="0"/>
          </a:p>
          <a:p>
            <a:pPr marL="0" indent="0">
              <a:spcBef>
                <a:spcPts val="0"/>
              </a:spcBef>
            </a:pPr>
            <a:endParaRPr lang="ru-RU" sz="1800" dirty="0" smtClean="0"/>
          </a:p>
          <a:p>
            <a:pPr marL="0" indent="0">
              <a:spcBef>
                <a:spcPts val="0"/>
              </a:spcBef>
              <a:buNone/>
            </a:pPr>
            <a:endParaRPr lang="ru-RU" sz="1800" dirty="0" smtClean="0"/>
          </a:p>
          <a:p>
            <a:pPr marL="0" indent="0">
              <a:spcBef>
                <a:spcPts val="0"/>
              </a:spcBef>
              <a:buNone/>
            </a:pPr>
            <a:r>
              <a:rPr lang="ru-RU" sz="1800" dirty="0" smtClean="0"/>
              <a:t>Чем же закончилась история города </a:t>
            </a:r>
            <a:r>
              <a:rPr lang="ru-RU" sz="1800" dirty="0" smtClean="0"/>
              <a:t>Трои? </a:t>
            </a:r>
            <a:r>
              <a:rPr lang="ru-RU" sz="1800" dirty="0" smtClean="0"/>
              <a:t>Я вам хочу сказать, что она ещё не закончилась. Холм </a:t>
            </a:r>
            <a:r>
              <a:rPr lang="ru-RU" sz="1800" dirty="0" err="1" smtClean="0"/>
              <a:t>Гиссарлык</a:t>
            </a:r>
            <a:r>
              <a:rPr lang="ru-RU" sz="1800" dirty="0" smtClean="0"/>
              <a:t> продолжают раскапывать, и, по сей день, археологи делают там поразительные открытия.</a:t>
            </a:r>
          </a:p>
          <a:p>
            <a:pPr marL="0" indent="0">
              <a:spcBef>
                <a:spcPts val="0"/>
              </a:spcBef>
              <a:buNone/>
            </a:pPr>
            <a:r>
              <a:rPr lang="ru-RU" sz="1800" dirty="0" smtClean="0"/>
              <a:t>В 1995 году состоялось новое открытие – в древнем городе Троя существовала письменность. Была найдена бронзовая печать 1100 года до н.э. с надписями на хеттском языке.</a:t>
            </a:r>
          </a:p>
        </p:txBody>
      </p:sp>
      <p:sp>
        <p:nvSpPr>
          <p:cNvPr id="4" name="Прямоугольник 3"/>
          <p:cNvSpPr/>
          <p:nvPr/>
        </p:nvSpPr>
        <p:spPr>
          <a:xfrm>
            <a:off x="285720" y="285728"/>
            <a:ext cx="8643998" cy="71438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Как вы считаете клад Приама правомерно находится в России? Как вы думаете, какие страны могут на него претендовать и почему?</a:t>
            </a:r>
            <a:endParaRPr lang="ru-RU" dirty="0"/>
          </a:p>
        </p:txBody>
      </p:sp>
      <p:pic>
        <p:nvPicPr>
          <p:cNvPr id="7" name="Рисунок 6" descr="хеттская печать.jpg"/>
          <p:cNvPicPr>
            <a:picLocks noChangeAspect="1"/>
          </p:cNvPicPr>
          <p:nvPr/>
        </p:nvPicPr>
        <p:blipFill>
          <a:blip r:embed="rId2" cstate="print"/>
          <a:stretch>
            <a:fillRect/>
          </a:stretch>
        </p:blipFill>
        <p:spPr>
          <a:xfrm>
            <a:off x="2000232" y="2857496"/>
            <a:ext cx="4357718" cy="39178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500066"/>
          </a:xfrm>
        </p:spPr>
        <p:txBody>
          <a:bodyPr>
            <a:normAutofit fontScale="90000"/>
          </a:bodyPr>
          <a:lstStyle/>
          <a:p>
            <a:r>
              <a:rPr lang="ru-RU" dirty="0" smtClean="0">
                <a:solidFill>
                  <a:srgbClr val="7030A0"/>
                </a:solidFill>
              </a:rPr>
              <a:t>Генрих </a:t>
            </a:r>
            <a:r>
              <a:rPr lang="ru-RU" dirty="0" err="1" smtClean="0">
                <a:solidFill>
                  <a:srgbClr val="7030A0"/>
                </a:solidFill>
              </a:rPr>
              <a:t>Шлиман</a:t>
            </a:r>
            <a:endParaRPr lang="ru-RU" dirty="0">
              <a:solidFill>
                <a:srgbClr val="7030A0"/>
              </a:solidFill>
            </a:endParaRPr>
          </a:p>
        </p:txBody>
      </p:sp>
      <p:sp>
        <p:nvSpPr>
          <p:cNvPr id="3" name="Содержимое 2"/>
          <p:cNvSpPr>
            <a:spLocks noGrp="1"/>
          </p:cNvSpPr>
          <p:nvPr>
            <p:ph idx="1"/>
          </p:nvPr>
        </p:nvSpPr>
        <p:spPr>
          <a:xfrm>
            <a:off x="142844" y="642918"/>
            <a:ext cx="8858312" cy="6072230"/>
          </a:xfrm>
        </p:spPr>
        <p:txBody>
          <a:bodyPr>
            <a:normAutofit/>
          </a:bodyPr>
          <a:lstStyle/>
          <a:p>
            <a:pPr marL="0" indent="0">
              <a:spcBef>
                <a:spcPts val="0"/>
              </a:spcBef>
              <a:buNone/>
            </a:pPr>
            <a:r>
              <a:rPr lang="ru-RU" sz="1800" dirty="0" smtClean="0">
                <a:solidFill>
                  <a:srgbClr val="006600"/>
                </a:solidFill>
              </a:rPr>
              <a:t>Генрих </a:t>
            </a:r>
            <a:r>
              <a:rPr lang="ru-RU" sz="1800" dirty="0" err="1" smtClean="0">
                <a:solidFill>
                  <a:srgbClr val="006600"/>
                </a:solidFill>
              </a:rPr>
              <a:t>Шлиман</a:t>
            </a:r>
            <a:r>
              <a:rPr lang="ru-RU" sz="1800" dirty="0" smtClean="0">
                <a:solidFill>
                  <a:srgbClr val="006600"/>
                </a:solidFill>
              </a:rPr>
              <a:t> с детства увлекался античной историей.</a:t>
            </a:r>
          </a:p>
          <a:p>
            <a:pPr marL="0" indent="0">
              <a:spcBef>
                <a:spcPts val="0"/>
              </a:spcBef>
              <a:buNone/>
            </a:pPr>
            <a:r>
              <a:rPr lang="ru-RU" sz="1800" dirty="0" smtClean="0">
                <a:solidFill>
                  <a:srgbClr val="006600"/>
                </a:solidFill>
              </a:rPr>
              <a:t>Он любил слушать отца, который зимними вечерами </a:t>
            </a:r>
          </a:p>
          <a:p>
            <a:pPr marL="0" indent="0">
              <a:spcBef>
                <a:spcPts val="0"/>
              </a:spcBef>
              <a:buNone/>
            </a:pPr>
            <a:r>
              <a:rPr lang="ru-RU" sz="1800" dirty="0" smtClean="0">
                <a:solidFill>
                  <a:srgbClr val="006600"/>
                </a:solidFill>
              </a:rPr>
              <a:t>читал ему  «Илиаду» – произведение древнегреческого </a:t>
            </a:r>
          </a:p>
          <a:p>
            <a:pPr marL="0" indent="0">
              <a:spcBef>
                <a:spcPts val="0"/>
              </a:spcBef>
              <a:buNone/>
            </a:pPr>
            <a:r>
              <a:rPr lang="ru-RU" sz="1800" dirty="0" smtClean="0">
                <a:solidFill>
                  <a:srgbClr val="006600"/>
                </a:solidFill>
              </a:rPr>
              <a:t>автора Гомера. Герои этого произведения всегда </a:t>
            </a:r>
          </a:p>
          <a:p>
            <a:pPr marL="0" indent="0">
              <a:spcBef>
                <a:spcPts val="0"/>
              </a:spcBef>
              <a:buNone/>
            </a:pPr>
            <a:r>
              <a:rPr lang="ru-RU" sz="1800" dirty="0" smtClean="0">
                <a:solidFill>
                  <a:srgbClr val="006600"/>
                </a:solidFill>
              </a:rPr>
              <a:t>казались мальчику реально существовавшими, как и </a:t>
            </a:r>
          </a:p>
          <a:p>
            <a:pPr marL="0" indent="0">
              <a:spcBef>
                <a:spcPts val="0"/>
              </a:spcBef>
              <a:buNone/>
            </a:pPr>
            <a:r>
              <a:rPr lang="ru-RU" sz="1800" dirty="0" smtClean="0">
                <a:solidFill>
                  <a:srgbClr val="006600"/>
                </a:solidFill>
              </a:rPr>
              <a:t>древний город Троя, где происходили многие</a:t>
            </a:r>
          </a:p>
          <a:p>
            <a:pPr marL="0" indent="0">
              <a:spcBef>
                <a:spcPts val="0"/>
              </a:spcBef>
              <a:buNone/>
            </a:pPr>
            <a:r>
              <a:rPr lang="ru-RU" sz="1800" dirty="0" smtClean="0">
                <a:solidFill>
                  <a:srgbClr val="006600"/>
                </a:solidFill>
              </a:rPr>
              <a:t>описываемые события. Но в 19 веке, мало кто верил</a:t>
            </a:r>
          </a:p>
          <a:p>
            <a:pPr marL="0" indent="0">
              <a:spcBef>
                <a:spcPts val="0"/>
              </a:spcBef>
              <a:buNone/>
            </a:pPr>
            <a:r>
              <a:rPr lang="ru-RU" sz="1800" dirty="0" smtClean="0">
                <a:solidFill>
                  <a:srgbClr val="006600"/>
                </a:solidFill>
              </a:rPr>
              <a:t>в реальное существование этого города. А Генрих</a:t>
            </a:r>
          </a:p>
          <a:p>
            <a:pPr marL="0" indent="0">
              <a:spcBef>
                <a:spcPts val="0"/>
              </a:spcBef>
              <a:buNone/>
            </a:pPr>
            <a:r>
              <a:rPr lang="ru-RU" sz="1800" dirty="0" err="1" smtClean="0">
                <a:solidFill>
                  <a:srgbClr val="006600"/>
                </a:solidFill>
              </a:rPr>
              <a:t>Шлиман</a:t>
            </a:r>
            <a:r>
              <a:rPr lang="ru-RU" sz="1800" dirty="0" smtClean="0">
                <a:solidFill>
                  <a:srgbClr val="006600"/>
                </a:solidFill>
              </a:rPr>
              <a:t> - верил. В жизни ему довелось много</a:t>
            </a:r>
          </a:p>
          <a:p>
            <a:pPr marL="0" indent="0">
              <a:spcBef>
                <a:spcPts val="0"/>
              </a:spcBef>
              <a:buNone/>
            </a:pPr>
            <a:r>
              <a:rPr lang="ru-RU" sz="1800" dirty="0" smtClean="0">
                <a:solidFill>
                  <a:srgbClr val="006600"/>
                </a:solidFill>
              </a:rPr>
              <a:t>путешествовать, долгое время он жил в России, в</a:t>
            </a:r>
          </a:p>
          <a:p>
            <a:pPr marL="0" indent="0">
              <a:spcBef>
                <a:spcPts val="0"/>
              </a:spcBef>
              <a:buNone/>
            </a:pPr>
            <a:r>
              <a:rPr lang="ru-RU" sz="1800" dirty="0" smtClean="0">
                <a:solidFill>
                  <a:srgbClr val="006600"/>
                </a:solidFill>
              </a:rPr>
              <a:t>Санкт-Петербурге, занимался коммерцией (бизнесом),</a:t>
            </a:r>
          </a:p>
          <a:p>
            <a:pPr marL="0" indent="0">
              <a:spcBef>
                <a:spcPts val="0"/>
              </a:spcBef>
              <a:buNone/>
            </a:pPr>
            <a:r>
              <a:rPr lang="ru-RU" sz="1800" dirty="0" smtClean="0">
                <a:solidFill>
                  <a:srgbClr val="006600"/>
                </a:solidFill>
              </a:rPr>
              <a:t>разбогател. Но детская мечта не отпускала его, и он решил найти Трою.</a:t>
            </a:r>
            <a:endParaRPr lang="ru-RU" sz="1800" dirty="0">
              <a:solidFill>
                <a:srgbClr val="006600"/>
              </a:solidFill>
            </a:endParaRPr>
          </a:p>
        </p:txBody>
      </p:sp>
      <p:pic>
        <p:nvPicPr>
          <p:cNvPr id="4" name="Рисунок 3" descr="шлиман.jpg"/>
          <p:cNvPicPr>
            <a:picLocks noChangeAspect="1"/>
          </p:cNvPicPr>
          <p:nvPr/>
        </p:nvPicPr>
        <p:blipFill>
          <a:blip r:embed="rId2"/>
          <a:stretch>
            <a:fillRect/>
          </a:stretch>
        </p:blipFill>
        <p:spPr>
          <a:xfrm>
            <a:off x="6357950" y="214290"/>
            <a:ext cx="2638409" cy="3429024"/>
          </a:xfrm>
          <a:prstGeom prst="rect">
            <a:avLst/>
          </a:prstGeom>
        </p:spPr>
      </p:pic>
      <p:pic>
        <p:nvPicPr>
          <p:cNvPr id="5" name="Рисунок 4" descr="троя.jpg"/>
          <p:cNvPicPr>
            <a:picLocks noChangeAspect="1"/>
          </p:cNvPicPr>
          <p:nvPr/>
        </p:nvPicPr>
        <p:blipFill>
          <a:blip r:embed="rId3"/>
          <a:srcRect l="8438" t="23077" r="5312" b="2564"/>
          <a:stretch>
            <a:fillRect/>
          </a:stretch>
        </p:blipFill>
        <p:spPr>
          <a:xfrm>
            <a:off x="214282" y="4000504"/>
            <a:ext cx="8786874" cy="27860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786874" cy="6572296"/>
          </a:xfrm>
        </p:spPr>
        <p:txBody>
          <a:bodyPr>
            <a:normAutofit/>
          </a:bodyPr>
          <a:lstStyle/>
          <a:p>
            <a:pPr marL="0" indent="0">
              <a:spcBef>
                <a:spcPts val="0"/>
              </a:spcBef>
              <a:buNone/>
            </a:pPr>
            <a:r>
              <a:rPr lang="ru-RU" sz="1800" dirty="0" smtClean="0">
                <a:solidFill>
                  <a:srgbClr val="006600"/>
                </a:solidFill>
              </a:rPr>
              <a:t>Три года вел </a:t>
            </a:r>
            <a:r>
              <a:rPr lang="ru-RU" sz="1800" dirty="0" err="1" smtClean="0">
                <a:solidFill>
                  <a:srgbClr val="006600"/>
                </a:solidFill>
              </a:rPr>
              <a:t>Шлиман</a:t>
            </a:r>
            <a:r>
              <a:rPr lang="ru-RU" sz="1800" dirty="0" smtClean="0">
                <a:solidFill>
                  <a:srgbClr val="006600"/>
                </a:solidFill>
              </a:rPr>
              <a:t> раскопки холма </a:t>
            </a:r>
            <a:r>
              <a:rPr lang="ru-RU" sz="1800" dirty="0" err="1" smtClean="0">
                <a:solidFill>
                  <a:srgbClr val="006600"/>
                </a:solidFill>
              </a:rPr>
              <a:t>Гиссарлык</a:t>
            </a:r>
            <a:r>
              <a:rPr lang="ru-RU" sz="1800" dirty="0" smtClean="0">
                <a:solidFill>
                  <a:srgbClr val="006600"/>
                </a:solidFill>
              </a:rPr>
              <a:t>, который расположен на территории Турции. Почему именно там, спросите вы? А потому что, он ориентировался на данные,  указанные в произведениях Гомера и на дополнительные источники. Всё это и привело его в Турцию, на холм </a:t>
            </a:r>
            <a:r>
              <a:rPr lang="ru-RU" sz="1800" dirty="0" err="1" smtClean="0">
                <a:solidFill>
                  <a:srgbClr val="006600"/>
                </a:solidFill>
              </a:rPr>
              <a:t>Гиссарлык</a:t>
            </a:r>
            <a:r>
              <a:rPr lang="ru-RU" sz="1800" dirty="0" smtClean="0">
                <a:solidFill>
                  <a:srgbClr val="006600"/>
                </a:solidFill>
              </a:rPr>
              <a:t>. Все раскопки он производил за свой счет. Научные учреждения Запада не помогали ему, потому что не верили ему, и не видели в  нём археолога. Но он продолжал копать и докопал, до скалистого основания холма. И там он обнаружил следы древнего города. В археологии этот культурный слой получил название Троя 1. Но, рассмотрев убогие постройки Трои 1, </a:t>
            </a:r>
            <a:r>
              <a:rPr lang="ru-RU" sz="1800" dirty="0" err="1" smtClean="0">
                <a:solidFill>
                  <a:srgbClr val="006600"/>
                </a:solidFill>
              </a:rPr>
              <a:t>Шлиман</a:t>
            </a:r>
            <a:r>
              <a:rPr lang="ru-RU" sz="1800" dirty="0" smtClean="0">
                <a:solidFill>
                  <a:srgbClr val="006600"/>
                </a:solidFill>
              </a:rPr>
              <a:t> пришёл к выводу, что эта не та великая Троя. И он поднялся слоем выше. Здесь он нашёл, </a:t>
            </a:r>
            <a:r>
              <a:rPr lang="ru-RU" sz="1800" dirty="0" smtClean="0">
                <a:solidFill>
                  <a:srgbClr val="006600"/>
                </a:solidFill>
              </a:rPr>
              <a:t>то, </a:t>
            </a:r>
            <a:r>
              <a:rPr lang="ru-RU" sz="1800" dirty="0" smtClean="0">
                <a:solidFill>
                  <a:srgbClr val="006600"/>
                </a:solidFill>
              </a:rPr>
              <a:t>что искал: мощные крепостные стены, фундаменты зданий и основательные постройки. </a:t>
            </a:r>
            <a:endParaRPr lang="ru-RU" sz="1800" dirty="0">
              <a:solidFill>
                <a:srgbClr val="006600"/>
              </a:solidFill>
            </a:endParaRPr>
          </a:p>
        </p:txBody>
      </p:sp>
      <p:pic>
        <p:nvPicPr>
          <p:cNvPr id="4" name="Рисунок 3" descr="троя 2.jpg"/>
          <p:cNvPicPr>
            <a:picLocks noChangeAspect="1"/>
          </p:cNvPicPr>
          <p:nvPr/>
        </p:nvPicPr>
        <p:blipFill>
          <a:blip r:embed="rId2"/>
          <a:srcRect t="15909"/>
          <a:stretch>
            <a:fillRect/>
          </a:stretch>
        </p:blipFill>
        <p:spPr>
          <a:xfrm>
            <a:off x="142844" y="3500438"/>
            <a:ext cx="8786874" cy="32147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858312" cy="6572296"/>
          </a:xfrm>
        </p:spPr>
        <p:txBody>
          <a:bodyPr>
            <a:normAutofit/>
          </a:bodyPr>
          <a:lstStyle/>
          <a:p>
            <a:pPr marL="0" indent="0">
              <a:spcBef>
                <a:spcPts val="0"/>
              </a:spcBef>
              <a:buNone/>
            </a:pPr>
            <a:r>
              <a:rPr lang="ru-RU" sz="1800" dirty="0" err="1" smtClean="0">
                <a:solidFill>
                  <a:srgbClr val="006600"/>
                </a:solidFill>
              </a:rPr>
              <a:t>Шлиман</a:t>
            </a:r>
            <a:r>
              <a:rPr lang="ru-RU" sz="1800" dirty="0" smtClean="0">
                <a:solidFill>
                  <a:srgbClr val="006600"/>
                </a:solidFill>
              </a:rPr>
              <a:t> был счастлив, он нашёл легендарную Трою. Он уже собирался ехать домой, чтобы написать отчёт о результатах экспедиции. Но, при финальных раскопках, он увидел что-то блестящее. </a:t>
            </a:r>
            <a:r>
              <a:rPr lang="ru-RU" sz="1800" dirty="0" err="1" smtClean="0">
                <a:solidFill>
                  <a:srgbClr val="006600"/>
                </a:solidFill>
              </a:rPr>
              <a:t>Шлиман</a:t>
            </a:r>
            <a:r>
              <a:rPr lang="ru-RU" sz="1800" dirty="0" smtClean="0">
                <a:solidFill>
                  <a:srgbClr val="006600"/>
                </a:solidFill>
              </a:rPr>
              <a:t> сразу же отослал с раскопок  всех рабочих. Вместе со своей женой, он извлёк из развалин огромный </a:t>
            </a:r>
            <a:r>
              <a:rPr lang="ru-RU" sz="1800" dirty="0" smtClean="0">
                <a:solidFill>
                  <a:srgbClr val="006600"/>
                </a:solidFill>
              </a:rPr>
              <a:t>древний клад</a:t>
            </a:r>
            <a:r>
              <a:rPr lang="ru-RU" sz="1800" dirty="0" smtClean="0">
                <a:solidFill>
                  <a:srgbClr val="006600"/>
                </a:solidFill>
              </a:rPr>
              <a:t>. Жена прятала </a:t>
            </a:r>
            <a:r>
              <a:rPr lang="ru-RU" sz="1800" dirty="0" smtClean="0">
                <a:solidFill>
                  <a:srgbClr val="006600"/>
                </a:solidFill>
              </a:rPr>
              <a:t>ценности </a:t>
            </a:r>
            <a:r>
              <a:rPr lang="ru-RU" sz="1800" dirty="0" smtClean="0">
                <a:solidFill>
                  <a:srgbClr val="006600"/>
                </a:solidFill>
              </a:rPr>
              <a:t>в свою шаль, и осторожно выносила </a:t>
            </a:r>
            <a:r>
              <a:rPr lang="ru-RU" sz="1800" dirty="0" smtClean="0">
                <a:solidFill>
                  <a:srgbClr val="006600"/>
                </a:solidFill>
              </a:rPr>
              <a:t>их </a:t>
            </a:r>
            <a:r>
              <a:rPr lang="ru-RU" sz="1800" dirty="0" smtClean="0">
                <a:solidFill>
                  <a:srgbClr val="006600"/>
                </a:solidFill>
              </a:rPr>
              <a:t>с раскопок. Зачем они это делали? Ответ прост. </a:t>
            </a:r>
            <a:r>
              <a:rPr lang="ru-RU" sz="1800" dirty="0" err="1" smtClean="0">
                <a:solidFill>
                  <a:srgbClr val="006600"/>
                </a:solidFill>
              </a:rPr>
              <a:t>Шлиман</a:t>
            </a:r>
            <a:r>
              <a:rPr lang="ru-RU" sz="1800" dirty="0" smtClean="0">
                <a:solidFill>
                  <a:srgbClr val="006600"/>
                </a:solidFill>
              </a:rPr>
              <a:t> боялся, что турецкое правительство оставит клад в стране, ведь он был найден на территории Турции. Клад нужно было вывезти в Европу. Тогда  они с женой решили использовать для этого корзины  с овощами. Сложив  в них клад, они закрыли его овощами и фруктами, и вывезли с территории Турции. </a:t>
            </a:r>
            <a:endParaRPr lang="ru-RU" sz="1800" dirty="0">
              <a:solidFill>
                <a:srgbClr val="006600"/>
              </a:solidFill>
            </a:endParaRPr>
          </a:p>
        </p:txBody>
      </p:sp>
      <p:pic>
        <p:nvPicPr>
          <p:cNvPr id="4" name="Рисунок 3" descr="золото шлимана 1.jpg"/>
          <p:cNvPicPr>
            <a:picLocks noChangeAspect="1"/>
          </p:cNvPicPr>
          <p:nvPr/>
        </p:nvPicPr>
        <p:blipFill>
          <a:blip r:embed="rId2"/>
          <a:stretch>
            <a:fillRect/>
          </a:stretch>
        </p:blipFill>
        <p:spPr>
          <a:xfrm>
            <a:off x="214282" y="3000372"/>
            <a:ext cx="4286281" cy="2857520"/>
          </a:xfrm>
          <a:prstGeom prst="rect">
            <a:avLst/>
          </a:prstGeom>
        </p:spPr>
      </p:pic>
      <p:pic>
        <p:nvPicPr>
          <p:cNvPr id="5" name="Рисунок 4" descr="золото шлимана 2.jpg"/>
          <p:cNvPicPr>
            <a:picLocks noChangeAspect="1"/>
          </p:cNvPicPr>
          <p:nvPr/>
        </p:nvPicPr>
        <p:blipFill>
          <a:blip r:embed="rId3"/>
          <a:stretch>
            <a:fillRect/>
          </a:stretch>
        </p:blipFill>
        <p:spPr>
          <a:xfrm>
            <a:off x="4643438" y="3000372"/>
            <a:ext cx="4357718" cy="2857520"/>
          </a:xfrm>
          <a:prstGeom prst="rect">
            <a:avLst/>
          </a:prstGeom>
        </p:spPr>
      </p:pic>
      <p:sp>
        <p:nvSpPr>
          <p:cNvPr id="6" name="Прямоугольник 5"/>
          <p:cNvSpPr/>
          <p:nvPr/>
        </p:nvSpPr>
        <p:spPr>
          <a:xfrm>
            <a:off x="357126" y="5929330"/>
            <a:ext cx="8786874" cy="785818"/>
          </a:xfrm>
          <a:prstGeom prst="rect">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Как вы думаете, </a:t>
            </a:r>
            <a:r>
              <a:rPr lang="ru-RU" dirty="0" err="1" smtClean="0"/>
              <a:t>Шлиман</a:t>
            </a:r>
            <a:r>
              <a:rPr lang="ru-RU" dirty="0" smtClean="0"/>
              <a:t> поступил правильно, что тайком вывез </a:t>
            </a:r>
            <a:r>
              <a:rPr lang="ru-RU" dirty="0" smtClean="0"/>
              <a:t>клад </a:t>
            </a:r>
            <a:r>
              <a:rPr lang="ru-RU" dirty="0" smtClean="0"/>
              <a:t>из </a:t>
            </a:r>
            <a:r>
              <a:rPr lang="ru-RU" dirty="0"/>
              <a:t>Т</a:t>
            </a:r>
            <a:r>
              <a:rPr lang="ru-RU" dirty="0" smtClean="0"/>
              <a:t>урции?</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42852"/>
            <a:ext cx="7467600" cy="500066"/>
          </a:xfrm>
        </p:spPr>
        <p:txBody>
          <a:bodyPr>
            <a:normAutofit fontScale="90000"/>
          </a:bodyPr>
          <a:lstStyle/>
          <a:p>
            <a:r>
              <a:rPr lang="ru-RU" dirty="0" smtClean="0">
                <a:solidFill>
                  <a:srgbClr val="7030A0"/>
                </a:solidFill>
              </a:rPr>
              <a:t>Девять </a:t>
            </a:r>
            <a:r>
              <a:rPr lang="ru-RU" dirty="0" err="1" smtClean="0">
                <a:solidFill>
                  <a:srgbClr val="7030A0"/>
                </a:solidFill>
              </a:rPr>
              <a:t>Трой</a:t>
            </a:r>
            <a:endParaRPr lang="ru-RU" dirty="0">
              <a:solidFill>
                <a:srgbClr val="7030A0"/>
              </a:solidFill>
            </a:endParaRPr>
          </a:p>
        </p:txBody>
      </p:sp>
      <p:sp>
        <p:nvSpPr>
          <p:cNvPr id="6" name="Содержимое 5"/>
          <p:cNvSpPr>
            <a:spLocks noGrp="1"/>
          </p:cNvSpPr>
          <p:nvPr>
            <p:ph idx="1"/>
          </p:nvPr>
        </p:nvSpPr>
        <p:spPr>
          <a:xfrm>
            <a:off x="142844" y="642918"/>
            <a:ext cx="8858312" cy="6000792"/>
          </a:xfrm>
        </p:spPr>
        <p:txBody>
          <a:bodyPr>
            <a:normAutofit/>
          </a:bodyPr>
          <a:lstStyle/>
          <a:p>
            <a:pPr marL="0" indent="0">
              <a:spcBef>
                <a:spcPts val="0"/>
              </a:spcBef>
              <a:buNone/>
            </a:pPr>
            <a:r>
              <a:rPr lang="ru-RU" sz="1800" dirty="0" smtClean="0">
                <a:solidFill>
                  <a:srgbClr val="002060"/>
                </a:solidFill>
              </a:rPr>
              <a:t>Генрих </a:t>
            </a:r>
            <a:r>
              <a:rPr lang="ru-RU" sz="1800" dirty="0" err="1" smtClean="0">
                <a:solidFill>
                  <a:srgbClr val="002060"/>
                </a:solidFill>
              </a:rPr>
              <a:t>Шлиман</a:t>
            </a:r>
            <a:r>
              <a:rPr lang="ru-RU" sz="1800" dirty="0" smtClean="0">
                <a:solidFill>
                  <a:srgbClr val="002060"/>
                </a:solidFill>
              </a:rPr>
              <a:t>, когда производил раскопки, прошёл много культурных слоёв, он стремился откопать самый древний, тот, про который писал Гомер. </a:t>
            </a:r>
          </a:p>
          <a:p>
            <a:pPr marL="0" indent="0">
              <a:spcBef>
                <a:spcPts val="0"/>
              </a:spcBef>
              <a:buNone/>
            </a:pPr>
            <a:endParaRPr lang="ru-RU" sz="1800" dirty="0" smtClean="0">
              <a:solidFill>
                <a:srgbClr val="002060"/>
              </a:solidFill>
            </a:endParaRPr>
          </a:p>
          <a:p>
            <a:pPr marL="0" indent="0">
              <a:spcBef>
                <a:spcPts val="0"/>
              </a:spcBef>
              <a:buNone/>
            </a:pPr>
            <a:endParaRPr lang="ru-RU" sz="1800" dirty="0" smtClean="0">
              <a:solidFill>
                <a:srgbClr val="002060"/>
              </a:solidFill>
            </a:endParaRPr>
          </a:p>
          <a:p>
            <a:pPr marL="0" indent="0">
              <a:spcBef>
                <a:spcPts val="0"/>
              </a:spcBef>
              <a:buNone/>
            </a:pPr>
            <a:r>
              <a:rPr lang="ru-RU" sz="1800" dirty="0" smtClean="0">
                <a:solidFill>
                  <a:srgbClr val="002060"/>
                </a:solidFill>
              </a:rPr>
              <a:t>Поэтому, сначала, </a:t>
            </a:r>
            <a:r>
              <a:rPr lang="ru-RU" sz="1800" dirty="0" err="1" smtClean="0">
                <a:solidFill>
                  <a:srgbClr val="002060"/>
                </a:solidFill>
              </a:rPr>
              <a:t>Шлиман</a:t>
            </a:r>
            <a:r>
              <a:rPr lang="ru-RU" sz="1800" dirty="0" smtClean="0">
                <a:solidFill>
                  <a:srgbClr val="002060"/>
                </a:solidFill>
              </a:rPr>
              <a:t> нашёл только 2 культурных слоя, которые получили название Троя 1 и Троя 2. Позже, раскопки проводил и </a:t>
            </a:r>
            <a:r>
              <a:rPr lang="ru-RU" sz="1800" dirty="0" err="1" smtClean="0">
                <a:solidFill>
                  <a:srgbClr val="002060"/>
                </a:solidFill>
              </a:rPr>
              <a:t>Шлиман</a:t>
            </a:r>
            <a:r>
              <a:rPr lang="ru-RU" sz="1800" dirty="0" smtClean="0">
                <a:solidFill>
                  <a:srgbClr val="002060"/>
                </a:solidFill>
              </a:rPr>
              <a:t>, </a:t>
            </a:r>
            <a:r>
              <a:rPr lang="ru-RU" sz="1800" dirty="0" err="1" smtClean="0">
                <a:solidFill>
                  <a:srgbClr val="002060"/>
                </a:solidFill>
              </a:rPr>
              <a:t>и</a:t>
            </a:r>
            <a:r>
              <a:rPr lang="ru-RU" sz="1800" dirty="0" smtClean="0">
                <a:solidFill>
                  <a:srgbClr val="002060"/>
                </a:solidFill>
              </a:rPr>
              <a:t> другие археологи. Они нашли ещё 7 культурных слоёв. Всего, было найдено  9 городов «Троя».</a:t>
            </a:r>
            <a:endParaRPr lang="ru-RU" sz="1800" dirty="0">
              <a:solidFill>
                <a:srgbClr val="002060"/>
              </a:solidFill>
            </a:endParaRPr>
          </a:p>
        </p:txBody>
      </p:sp>
      <p:sp>
        <p:nvSpPr>
          <p:cNvPr id="7" name="Прямоугольник 6"/>
          <p:cNvSpPr/>
          <p:nvPr/>
        </p:nvSpPr>
        <p:spPr>
          <a:xfrm>
            <a:off x="285720" y="1214422"/>
            <a:ext cx="8715436" cy="571504"/>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t>Культурный</a:t>
            </a:r>
            <a:r>
              <a:rPr lang="ru-RU" dirty="0"/>
              <a:t> </a:t>
            </a:r>
            <a:r>
              <a:rPr lang="ru-RU" b="1" dirty="0"/>
              <a:t>слой</a:t>
            </a:r>
            <a:r>
              <a:rPr lang="ru-RU" dirty="0"/>
              <a:t> - это </a:t>
            </a:r>
            <a:r>
              <a:rPr lang="ru-RU" b="1" dirty="0"/>
              <a:t>слой</a:t>
            </a:r>
            <a:r>
              <a:rPr lang="ru-RU" dirty="0"/>
              <a:t> почвы, имеющий остатки жизнедеятельности человека. Чаще всего это </a:t>
            </a:r>
            <a:r>
              <a:rPr lang="ru-RU" b="1" dirty="0"/>
              <a:t>культурные</a:t>
            </a:r>
            <a:r>
              <a:rPr lang="ru-RU" dirty="0"/>
              <a:t> </a:t>
            </a:r>
            <a:r>
              <a:rPr lang="ru-RU" b="1" dirty="0"/>
              <a:t>слои</a:t>
            </a:r>
            <a:r>
              <a:rPr lang="ru-RU" dirty="0"/>
              <a:t> древних поселений и </a:t>
            </a:r>
            <a:r>
              <a:rPr lang="ru-RU" dirty="0" smtClean="0"/>
              <a:t>городищ.</a:t>
            </a:r>
            <a:endParaRPr lang="ru-RU" dirty="0"/>
          </a:p>
        </p:txBody>
      </p:sp>
      <p:pic>
        <p:nvPicPr>
          <p:cNvPr id="8" name="Рисунок 7" descr="9 трой.jpg"/>
          <p:cNvPicPr>
            <a:picLocks noChangeAspect="1"/>
          </p:cNvPicPr>
          <p:nvPr/>
        </p:nvPicPr>
        <p:blipFill>
          <a:blip r:embed="rId2"/>
          <a:stretch>
            <a:fillRect/>
          </a:stretch>
        </p:blipFill>
        <p:spPr>
          <a:xfrm>
            <a:off x="214282" y="2857496"/>
            <a:ext cx="8786874" cy="392909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42875" y="642917"/>
          <a:ext cx="8786843" cy="61436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Прямоугольник 5"/>
          <p:cNvSpPr/>
          <p:nvPr/>
        </p:nvSpPr>
        <p:spPr>
          <a:xfrm>
            <a:off x="214282" y="71414"/>
            <a:ext cx="8786874" cy="50006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Представим, что перед нами холм </a:t>
            </a:r>
            <a:r>
              <a:rPr lang="ru-RU" dirty="0" err="1" smtClean="0"/>
              <a:t>Гиссарлык</a:t>
            </a:r>
            <a:r>
              <a:rPr lang="ru-RU" dirty="0" smtClean="0"/>
              <a:t>. Рассмотрим все 9 культурных слоёв. </a:t>
            </a:r>
            <a:endParaRPr lang="ru-RU" dirty="0"/>
          </a:p>
        </p:txBody>
      </p:sp>
      <p:cxnSp>
        <p:nvCxnSpPr>
          <p:cNvPr id="8" name="Прямая со стрелкой 7"/>
          <p:cNvCxnSpPr/>
          <p:nvPr/>
        </p:nvCxnSpPr>
        <p:spPr>
          <a:xfrm>
            <a:off x="4857752" y="1000108"/>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5572132" y="642918"/>
            <a:ext cx="342902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Город римской эпохи – Новый </a:t>
            </a:r>
            <a:r>
              <a:rPr lang="ru-RU" sz="1400" dirty="0" err="1" smtClean="0"/>
              <a:t>Илион</a:t>
            </a:r>
            <a:r>
              <a:rPr lang="ru-RU" sz="1400" dirty="0" smtClean="0"/>
              <a:t>. Просуществовал до 400 года н.э.</a:t>
            </a:r>
            <a:endParaRPr lang="ru-RU" sz="1400" dirty="0"/>
          </a:p>
        </p:txBody>
      </p:sp>
      <p:cxnSp>
        <p:nvCxnSpPr>
          <p:cNvPr id="11" name="Прямая со стрелкой 10"/>
          <p:cNvCxnSpPr>
            <a:endCxn id="12" idx="1"/>
          </p:cNvCxnSpPr>
          <p:nvPr/>
        </p:nvCxnSpPr>
        <p:spPr>
          <a:xfrm flipV="1">
            <a:off x="5286380" y="1607331"/>
            <a:ext cx="500066"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5786446" y="1285860"/>
            <a:ext cx="314327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Греческий город  </a:t>
            </a:r>
            <a:r>
              <a:rPr lang="ru-RU" sz="1400" dirty="0" err="1" smtClean="0"/>
              <a:t>Илион</a:t>
            </a:r>
            <a:r>
              <a:rPr lang="ru-RU" sz="1400" dirty="0" smtClean="0"/>
              <a:t> (Ила). Заселён около 1000 г. до н.э., разрушен в 84 г. до н.э.</a:t>
            </a:r>
            <a:endParaRPr lang="ru-RU" sz="1400" dirty="0"/>
          </a:p>
        </p:txBody>
      </p:sp>
      <p:cxnSp>
        <p:nvCxnSpPr>
          <p:cNvPr id="18" name="Прямая со стрелкой 17"/>
          <p:cNvCxnSpPr/>
          <p:nvPr/>
        </p:nvCxnSpPr>
        <p:spPr>
          <a:xfrm>
            <a:off x="5857884" y="2357430"/>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Прямоугольник 18"/>
          <p:cNvSpPr/>
          <p:nvPr/>
        </p:nvSpPr>
        <p:spPr>
          <a:xfrm>
            <a:off x="6143636" y="2000240"/>
            <a:ext cx="285752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Это был небольшой посёлок, просуществовавший около 800 лет.</a:t>
            </a:r>
            <a:endParaRPr lang="ru-RU" sz="1400" dirty="0"/>
          </a:p>
        </p:txBody>
      </p:sp>
      <p:cxnSp>
        <p:nvCxnSpPr>
          <p:cNvPr id="21" name="Прямая со стрелкой 20"/>
          <p:cNvCxnSpPr/>
          <p:nvPr/>
        </p:nvCxnSpPr>
        <p:spPr>
          <a:xfrm rot="10800000">
            <a:off x="2500298" y="2928934"/>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Прямоугольник 21"/>
          <p:cNvSpPr/>
          <p:nvPr/>
        </p:nvSpPr>
        <p:spPr>
          <a:xfrm>
            <a:off x="142844" y="785794"/>
            <a:ext cx="2357454" cy="2500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Троя  6, скорее всего, и была гомеровской </a:t>
            </a:r>
            <a:r>
              <a:rPr lang="ru-RU" sz="1400" dirty="0"/>
              <a:t>Т</a:t>
            </a:r>
            <a:r>
              <a:rPr lang="ru-RU" sz="1400" dirty="0" smtClean="0"/>
              <a:t>роей, которую искал </a:t>
            </a:r>
            <a:r>
              <a:rPr lang="ru-RU" sz="1400" dirty="0" err="1" smtClean="0"/>
              <a:t>Шлиман</a:t>
            </a:r>
            <a:r>
              <a:rPr lang="ru-RU" sz="1400" dirty="0" smtClean="0"/>
              <a:t>. Троей царя Приама. Но </a:t>
            </a:r>
            <a:r>
              <a:rPr lang="ru-RU" sz="1400" dirty="0" err="1" smtClean="0"/>
              <a:t>Шлиман</a:t>
            </a:r>
            <a:r>
              <a:rPr lang="ru-RU" sz="1400" dirty="0" smtClean="0"/>
              <a:t> </a:t>
            </a:r>
            <a:r>
              <a:rPr lang="ru-RU" sz="1400" dirty="0" err="1" smtClean="0"/>
              <a:t>пронеёсся</a:t>
            </a:r>
            <a:r>
              <a:rPr lang="ru-RU" sz="1400" dirty="0" smtClean="0"/>
              <a:t>  сквозь ней и сильно повредил. Существовала она  с 1800 г . до. н.э. по 1240 г.  </a:t>
            </a:r>
            <a:r>
              <a:rPr lang="ru-RU" sz="1400" dirty="0"/>
              <a:t>д</a:t>
            </a:r>
            <a:r>
              <a:rPr lang="ru-RU" sz="1400" dirty="0" smtClean="0"/>
              <a:t>о н.э  </a:t>
            </a:r>
            <a:endParaRPr lang="ru-RU"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357190"/>
          </a:xfrm>
        </p:spPr>
        <p:txBody>
          <a:bodyPr>
            <a:noAutofit/>
          </a:bodyPr>
          <a:lstStyle/>
          <a:p>
            <a:r>
              <a:rPr lang="ru-RU" sz="3600" dirty="0" smtClean="0">
                <a:solidFill>
                  <a:srgbClr val="7030A0"/>
                </a:solidFill>
              </a:rPr>
              <a:t>Сокровище Приама</a:t>
            </a:r>
            <a:endParaRPr lang="ru-RU" sz="3600" dirty="0">
              <a:solidFill>
                <a:srgbClr val="7030A0"/>
              </a:solidFill>
            </a:endParaRPr>
          </a:p>
        </p:txBody>
      </p:sp>
      <p:sp>
        <p:nvSpPr>
          <p:cNvPr id="3" name="Содержимое 2"/>
          <p:cNvSpPr>
            <a:spLocks noGrp="1"/>
          </p:cNvSpPr>
          <p:nvPr>
            <p:ph idx="1"/>
          </p:nvPr>
        </p:nvSpPr>
        <p:spPr>
          <a:xfrm>
            <a:off x="142844" y="642918"/>
            <a:ext cx="8858312" cy="6072230"/>
          </a:xfrm>
        </p:spPr>
        <p:txBody>
          <a:bodyPr>
            <a:normAutofit/>
          </a:bodyPr>
          <a:lstStyle/>
          <a:p>
            <a:pPr marL="0" indent="0">
              <a:spcBef>
                <a:spcPts val="0"/>
              </a:spcBef>
              <a:buNone/>
            </a:pPr>
            <a:r>
              <a:rPr lang="ru-RU" sz="1800" dirty="0" smtClean="0">
                <a:solidFill>
                  <a:srgbClr val="002060"/>
                </a:solidFill>
              </a:rPr>
              <a:t>Сокровище, которое нашёл </a:t>
            </a:r>
            <a:r>
              <a:rPr lang="ru-RU" sz="1800" dirty="0" err="1" smtClean="0">
                <a:solidFill>
                  <a:srgbClr val="002060"/>
                </a:solidFill>
              </a:rPr>
              <a:t>Шлиман</a:t>
            </a:r>
            <a:r>
              <a:rPr lang="ru-RU" sz="1800" dirty="0" smtClean="0">
                <a:solidFill>
                  <a:srgbClr val="002060"/>
                </a:solidFill>
              </a:rPr>
              <a:t> и вывез тайно из Турции, получило название сокровище царя Приама. Так как </a:t>
            </a:r>
            <a:r>
              <a:rPr lang="ru-RU" sz="1800" dirty="0" err="1" smtClean="0">
                <a:solidFill>
                  <a:srgbClr val="002060"/>
                </a:solidFill>
              </a:rPr>
              <a:t>Шлиман</a:t>
            </a:r>
            <a:r>
              <a:rPr lang="ru-RU" sz="1800" dirty="0" smtClean="0">
                <a:solidFill>
                  <a:srgbClr val="002060"/>
                </a:solidFill>
              </a:rPr>
              <a:t>, был уверен, что данное сокровище принадлежит последнему  царю гомеровской Трои. Анализ, проведённый учёными, показал, что, на самом деле, эти изделия были созданы задолго до правления Приама, за 1000 лет до этого. Но, в мировом культурном сообществе, данная находка продолжает носить название сокровищ царя Приама.</a:t>
            </a:r>
            <a:endParaRPr lang="ru-RU" sz="1800" dirty="0">
              <a:solidFill>
                <a:srgbClr val="002060"/>
              </a:solidFill>
            </a:endParaRPr>
          </a:p>
        </p:txBody>
      </p:sp>
      <p:pic>
        <p:nvPicPr>
          <p:cNvPr id="4" name="Рисунок 3" descr="золото шлимана 3.jpg"/>
          <p:cNvPicPr>
            <a:picLocks noChangeAspect="1"/>
          </p:cNvPicPr>
          <p:nvPr/>
        </p:nvPicPr>
        <p:blipFill>
          <a:blip r:embed="rId2"/>
          <a:stretch>
            <a:fillRect/>
          </a:stretch>
        </p:blipFill>
        <p:spPr>
          <a:xfrm>
            <a:off x="214282" y="2643182"/>
            <a:ext cx="4357718" cy="4071966"/>
          </a:xfrm>
          <a:prstGeom prst="rect">
            <a:avLst/>
          </a:prstGeom>
        </p:spPr>
      </p:pic>
      <p:pic>
        <p:nvPicPr>
          <p:cNvPr id="5" name="Рисунок 4" descr="золото шлимана 4.jpg"/>
          <p:cNvPicPr>
            <a:picLocks noChangeAspect="1"/>
          </p:cNvPicPr>
          <p:nvPr/>
        </p:nvPicPr>
        <p:blipFill>
          <a:blip r:embed="rId3"/>
          <a:stretch>
            <a:fillRect/>
          </a:stretch>
        </p:blipFill>
        <p:spPr>
          <a:xfrm>
            <a:off x="4714876" y="2643182"/>
            <a:ext cx="4286280" cy="407196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14290"/>
            <a:ext cx="8858312" cy="6500858"/>
          </a:xfrm>
        </p:spPr>
        <p:txBody>
          <a:bodyPr>
            <a:normAutofit/>
          </a:bodyPr>
          <a:lstStyle/>
          <a:p>
            <a:pPr marL="0" indent="0">
              <a:spcBef>
                <a:spcPts val="0"/>
              </a:spcBef>
              <a:buNone/>
            </a:pPr>
            <a:r>
              <a:rPr lang="ru-RU" sz="1800" dirty="0" err="1" smtClean="0">
                <a:solidFill>
                  <a:srgbClr val="002060"/>
                </a:solidFill>
              </a:rPr>
              <a:t>Шлиман</a:t>
            </a:r>
            <a:r>
              <a:rPr lang="ru-RU" sz="1800" dirty="0" smtClean="0">
                <a:solidFill>
                  <a:srgbClr val="002060"/>
                </a:solidFill>
              </a:rPr>
              <a:t>, как археолог и учёный, конечно же не мог оставить сокровище Приама себе. Из чего же состоял этот клад? Он состоял из 8833 предметов, среди которых – уникальные кубки из золота  и серебра, сосуды, домашняя медная и бронзовая утварь, две золотые диадемы, серебряные флаконы, бусины, цепи, пуговицы, застёжки, девять боевых топоров из меди. Ценность клада была очень велика и значима для историков, поэтому власти </a:t>
            </a:r>
            <a:r>
              <a:rPr lang="ru-RU" sz="1800" dirty="0" err="1" smtClean="0">
                <a:solidFill>
                  <a:srgbClr val="002060"/>
                </a:solidFill>
              </a:rPr>
              <a:t>Туции</a:t>
            </a:r>
            <a:r>
              <a:rPr lang="ru-RU" sz="1800" dirty="0" smtClean="0">
                <a:solidFill>
                  <a:srgbClr val="002060"/>
                </a:solidFill>
              </a:rPr>
              <a:t> подали на </a:t>
            </a:r>
            <a:r>
              <a:rPr lang="ru-RU" sz="1800" dirty="0" err="1" smtClean="0">
                <a:solidFill>
                  <a:srgbClr val="002060"/>
                </a:solidFill>
              </a:rPr>
              <a:t>Шлимана</a:t>
            </a:r>
            <a:r>
              <a:rPr lang="ru-RU" sz="1800" dirty="0" smtClean="0">
                <a:solidFill>
                  <a:srgbClr val="002060"/>
                </a:solidFill>
              </a:rPr>
              <a:t> в суд. </a:t>
            </a:r>
            <a:r>
              <a:rPr lang="ru-RU" sz="1800" dirty="0" err="1" smtClean="0">
                <a:solidFill>
                  <a:srgbClr val="002060"/>
                </a:solidFill>
              </a:rPr>
              <a:t>Шлиман</a:t>
            </a:r>
            <a:r>
              <a:rPr lang="ru-RU" sz="1800" dirty="0" smtClean="0">
                <a:solidFill>
                  <a:srgbClr val="002060"/>
                </a:solidFill>
              </a:rPr>
              <a:t> по судебному решению выплатил Турции компенсацию, но по сравнению с ценность клада, она была очень мала. </a:t>
            </a:r>
            <a:endParaRPr lang="ru-RU" sz="1800" dirty="0">
              <a:solidFill>
                <a:srgbClr val="002060"/>
              </a:solidFill>
            </a:endParaRPr>
          </a:p>
        </p:txBody>
      </p:sp>
      <p:pic>
        <p:nvPicPr>
          <p:cNvPr id="5" name="Рисунок 4" descr="золото шлимана 5.jpg"/>
          <p:cNvPicPr>
            <a:picLocks noChangeAspect="1"/>
          </p:cNvPicPr>
          <p:nvPr/>
        </p:nvPicPr>
        <p:blipFill>
          <a:blip r:embed="rId2"/>
          <a:stretch>
            <a:fillRect/>
          </a:stretch>
        </p:blipFill>
        <p:spPr>
          <a:xfrm>
            <a:off x="142845" y="2428868"/>
            <a:ext cx="3000396" cy="4357694"/>
          </a:xfrm>
          <a:prstGeom prst="rect">
            <a:avLst/>
          </a:prstGeom>
        </p:spPr>
      </p:pic>
      <p:pic>
        <p:nvPicPr>
          <p:cNvPr id="6" name="Рисунок 5" descr="золото шлимана 6.jpg"/>
          <p:cNvPicPr>
            <a:picLocks noChangeAspect="1"/>
          </p:cNvPicPr>
          <p:nvPr/>
        </p:nvPicPr>
        <p:blipFill>
          <a:blip r:embed="rId3"/>
          <a:stretch>
            <a:fillRect/>
          </a:stretch>
        </p:blipFill>
        <p:spPr>
          <a:xfrm>
            <a:off x="3234363" y="2428868"/>
            <a:ext cx="5766793" cy="428627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858312" cy="6572296"/>
          </a:xfrm>
        </p:spPr>
        <p:txBody>
          <a:bodyPr>
            <a:normAutofit/>
          </a:bodyPr>
          <a:lstStyle/>
          <a:p>
            <a:pPr marL="0" indent="0">
              <a:spcBef>
                <a:spcPts val="0"/>
              </a:spcBef>
            </a:pPr>
            <a:endParaRPr lang="ru-RU" sz="1800" dirty="0" smtClean="0"/>
          </a:p>
          <a:p>
            <a:pPr marL="0" indent="0">
              <a:spcBef>
                <a:spcPts val="0"/>
              </a:spcBef>
            </a:pPr>
            <a:endParaRPr lang="ru-RU" sz="1800" dirty="0" smtClean="0">
              <a:solidFill>
                <a:srgbClr val="002060"/>
              </a:solidFill>
            </a:endParaRPr>
          </a:p>
          <a:p>
            <a:pPr marL="0" indent="0">
              <a:spcBef>
                <a:spcPts val="0"/>
              </a:spcBef>
              <a:buNone/>
            </a:pPr>
            <a:r>
              <a:rPr lang="ru-RU" sz="1800" dirty="0" smtClean="0">
                <a:solidFill>
                  <a:srgbClr val="002060"/>
                </a:solidFill>
              </a:rPr>
              <a:t>В 1881 году </a:t>
            </a:r>
            <a:r>
              <a:rPr lang="ru-RU" sz="1800" dirty="0" err="1" smtClean="0">
                <a:solidFill>
                  <a:srgbClr val="002060"/>
                </a:solidFill>
              </a:rPr>
              <a:t>Шлиман</a:t>
            </a:r>
            <a:r>
              <a:rPr lang="ru-RU" sz="1800" dirty="0" smtClean="0">
                <a:solidFill>
                  <a:srgbClr val="002060"/>
                </a:solidFill>
              </a:rPr>
              <a:t> передал сокровище Приама в Берлинский музей древней и древнейшей истории. Вы знаете, что  Советские войска в 1945 году взяли Берлин. Фашисты, за время войны, вывезли очень много ценных экспонатов с территории СССР. В свою очередь, после окончания Великой Отечественной войны, многие ценные экспонаты вернулись обратно, к нам, на родину. Но, в замен утраченных советских экспонатов, в СССР были ввезены музейные экспонаты из Германии. В том числе и сокровище Приама. В Советском Союзе сокровища хранились в режиме особой секретности, и только в 1993 году правительство России объявило, что клад Приама в целости и сохранности находится на территории России. В 1996 году, в Пушкинском музее, в Москве, была проведена первая выставка сокровищ царя Приама «Золото </a:t>
            </a:r>
            <a:r>
              <a:rPr lang="ru-RU" sz="1800" dirty="0" err="1" smtClean="0">
                <a:solidFill>
                  <a:srgbClr val="002060"/>
                </a:solidFill>
              </a:rPr>
              <a:t>Шлимана</a:t>
            </a:r>
            <a:r>
              <a:rPr lang="ru-RU" sz="1800" dirty="0" smtClean="0">
                <a:solidFill>
                  <a:srgbClr val="002060"/>
                </a:solidFill>
              </a:rPr>
              <a:t>».</a:t>
            </a:r>
            <a:endParaRPr lang="ru-RU" sz="1800" dirty="0">
              <a:solidFill>
                <a:srgbClr val="002060"/>
              </a:solidFill>
            </a:endParaRPr>
          </a:p>
        </p:txBody>
      </p:sp>
      <p:sp>
        <p:nvSpPr>
          <p:cNvPr id="4" name="Прямоугольник 3"/>
          <p:cNvSpPr/>
          <p:nvPr/>
        </p:nvSpPr>
        <p:spPr>
          <a:xfrm>
            <a:off x="357158" y="214290"/>
            <a:ext cx="8501122" cy="35719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smtClean="0"/>
          </a:p>
          <a:p>
            <a:pPr algn="ctr"/>
            <a:r>
              <a:rPr lang="ru-RU" dirty="0" smtClean="0"/>
              <a:t>«Где же находится клад Приама?» - спросите вы.</a:t>
            </a:r>
          </a:p>
          <a:p>
            <a:pPr algn="ctr"/>
            <a:endParaRPr lang="ru-RU" dirty="0"/>
          </a:p>
        </p:txBody>
      </p:sp>
      <p:pic>
        <p:nvPicPr>
          <p:cNvPr id="5" name="Рисунок 4" descr="золото шлимана 7.jpg"/>
          <p:cNvPicPr>
            <a:picLocks noChangeAspect="1"/>
          </p:cNvPicPr>
          <p:nvPr/>
        </p:nvPicPr>
        <p:blipFill>
          <a:blip r:embed="rId2"/>
          <a:stretch>
            <a:fillRect/>
          </a:stretch>
        </p:blipFill>
        <p:spPr>
          <a:xfrm>
            <a:off x="285720" y="3786190"/>
            <a:ext cx="8429684" cy="2946794"/>
          </a:xfrm>
          <a:prstGeom prst="rect">
            <a:avLst/>
          </a:prstGeom>
        </p:spPr>
      </p:pic>
    </p:spTree>
  </p:cSld>
  <p:clrMapOvr>
    <a:masterClrMapping/>
  </p:clrMapOvr>
</p:sld>
</file>

<file path=ppt/theme/theme1.xml><?xml version="1.0" encoding="utf-8"?>
<a:theme xmlns:a="http://schemas.openxmlformats.org/drawingml/2006/main" name="Техническая">
  <a:themeElements>
    <a:clrScheme name="Другая 2">
      <a:dk1>
        <a:srgbClr val="4F81BD"/>
      </a:dk1>
      <a:lt1>
        <a:sysClr val="window" lastClr="FFFFFF"/>
      </a:lt1>
      <a:dk2>
        <a:srgbClr val="8DB3E2"/>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1699</TotalTime>
  <Words>1144</Words>
  <Application>Microsoft Office PowerPoint</Application>
  <PresentationFormat>Экран (4:3)</PresentationFormat>
  <Paragraphs>65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Техническая</vt:lpstr>
      <vt:lpstr>Введение в археологию  «Троя» генриха шлимана</vt:lpstr>
      <vt:lpstr>Генрих Шлиман</vt:lpstr>
      <vt:lpstr>Слайд 3</vt:lpstr>
      <vt:lpstr>Слайд 4</vt:lpstr>
      <vt:lpstr>Девять Трой</vt:lpstr>
      <vt:lpstr>Слайд 6</vt:lpstr>
      <vt:lpstr>Сокровище Приама</vt:lpstr>
      <vt:lpstr>Слайд 8</vt:lpstr>
      <vt:lpstr>Слайд 9</vt:lpstr>
      <vt:lpstr>Слайд 10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Бузилова</dc:creator>
  <cp:lastModifiedBy>Ольга Бузилова</cp:lastModifiedBy>
  <cp:revision>69</cp:revision>
  <dcterms:created xsi:type="dcterms:W3CDTF">2017-08-15T11:09:03Z</dcterms:created>
  <dcterms:modified xsi:type="dcterms:W3CDTF">2017-08-17T16:06:59Z</dcterms:modified>
</cp:coreProperties>
</file>