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80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35056-5ACD-4411-9DA7-5D158C6A7B2D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45CD0-3356-4975-8ED3-B7A916BEFE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Я Потребитель!!!!!!!!!!!!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24328" y="4653136"/>
            <a:ext cx="1368152" cy="1728192"/>
          </a:xfrm>
        </p:spPr>
        <p:txBody>
          <a:bodyPr>
            <a:normAutofit/>
          </a:bodyPr>
          <a:lstStyle/>
          <a:p>
            <a:r>
              <a:rPr lang="ru-RU" sz="1100" dirty="0" smtClean="0"/>
              <a:t>Составила учитель МБОУ»СОШ126» Барнаул .</a:t>
            </a:r>
          </a:p>
          <a:p>
            <a:r>
              <a:rPr lang="ru-RU" sz="1100" smtClean="0"/>
              <a:t>Швенк</a:t>
            </a:r>
            <a:r>
              <a:rPr lang="ru-RU" sz="1100" dirty="0" smtClean="0"/>
              <a:t> Светлана Михайловна</a:t>
            </a:r>
            <a:endParaRPr lang="ru-RU" sz="11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5184576" cy="4629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4 тур- Реклама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2000" dirty="0" smtClean="0"/>
              <a:t>Придумайте </a:t>
            </a:r>
            <a:r>
              <a:rPr lang="ru-RU" sz="2000" dirty="0"/>
              <a:t>рекламу  </a:t>
            </a:r>
            <a:r>
              <a:rPr lang="ru-RU" sz="2000" dirty="0" smtClean="0"/>
              <a:t>товарам.(в свободной форме).</a:t>
            </a:r>
          </a:p>
          <a:p>
            <a:r>
              <a:rPr lang="ru-RU" sz="2000" dirty="0" smtClean="0"/>
              <a:t>Время размышление 5 минут</a:t>
            </a:r>
            <a:endParaRPr lang="ru-RU" sz="2000" dirty="0"/>
          </a:p>
          <a:p>
            <a:endParaRPr lang="ru-RU" dirty="0"/>
          </a:p>
        </p:txBody>
      </p:sp>
      <p:pic>
        <p:nvPicPr>
          <p:cNvPr id="4" name="Рисунок 3" descr="61a0b17dfc7edca402983ed9f43604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844824"/>
            <a:ext cx="6191250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 тур-Блиц-турнир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Грамотный потребитель.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Команды </a:t>
            </a:r>
            <a:r>
              <a:rPr lang="ru-RU" sz="2400" dirty="0" err="1"/>
              <a:t>поочереди</a:t>
            </a:r>
            <a:r>
              <a:rPr lang="ru-RU" sz="2400" dirty="0"/>
              <a:t> отвечают на вопросы, если команда ответила не правильно, вопрос переходит другой команде</a:t>
            </a:r>
          </a:p>
          <a:p>
            <a:endParaRPr lang="ru-RU" dirty="0"/>
          </a:p>
        </p:txBody>
      </p:sp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348880"/>
            <a:ext cx="5820139" cy="436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sz="3600" b="1" dirty="0"/>
              <a:t>1. Гарантийный срок:</a:t>
            </a:r>
          </a:p>
          <a:p>
            <a:r>
              <a:rPr lang="ru-RU" sz="3600" b="1" dirty="0"/>
              <a:t>А) срок службы прибора;</a:t>
            </a:r>
          </a:p>
          <a:p>
            <a:r>
              <a:rPr lang="ru-RU" sz="3600" b="1" dirty="0"/>
              <a:t>Б) обязательства изготовителя бесплатно устранить недостатки товара, выявленные за это время;</a:t>
            </a:r>
          </a:p>
          <a:p>
            <a:r>
              <a:rPr lang="ru-RU" sz="3600" b="1" dirty="0"/>
              <a:t>В) срок, в течение которого не меняется химический состав продукта.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23528" y="274638"/>
            <a:ext cx="133672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sz="3600" b="1" dirty="0"/>
              <a:t>2. Если вы покупаете сложную бытовую технику, то продавец обязан вам предоставить правила её эксплуатации:</a:t>
            </a:r>
          </a:p>
          <a:p>
            <a:r>
              <a:rPr lang="ru-RU" sz="3600" b="1" dirty="0"/>
              <a:t>А) на языке страны производителя;</a:t>
            </a:r>
          </a:p>
          <a:p>
            <a:r>
              <a:rPr lang="ru-RU" sz="3600" b="1" dirty="0"/>
              <a:t>Б) на английском языке;</a:t>
            </a:r>
          </a:p>
          <a:p>
            <a:r>
              <a:rPr lang="ru-RU" sz="3600" b="1" dirty="0"/>
              <a:t>В) на русском языке.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123335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Изготовитель лекарств не обязан указывать на упаковке своего товара: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дату изготовления;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срок годности;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среди перечисленных верных ответов нет.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b="1" dirty="0"/>
              <a:t>4. Покупая товар у частного предпринимателя, потребитель должен получить следующие сведения:</a:t>
            </a:r>
          </a:p>
          <a:p>
            <a:r>
              <a:rPr lang="ru-RU" b="1" dirty="0"/>
              <a:t>А) информация о государственной регистрации предпринимателя и зарегистрировавшем его органе;</a:t>
            </a:r>
          </a:p>
          <a:p>
            <a:r>
              <a:rPr lang="ru-RU" b="1" dirty="0"/>
              <a:t>Б) информация о домашнем адресе предпринимателя;</a:t>
            </a:r>
          </a:p>
          <a:p>
            <a:r>
              <a:rPr lang="ru-RU" b="1" dirty="0"/>
              <a:t>В) информация о доходах предпринимателя.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sz="3600" b="1" dirty="0"/>
              <a:t>5. Надлежащим образом оформленный ценник должен сообщать потребителю следующие сведения:</a:t>
            </a:r>
          </a:p>
          <a:p>
            <a:r>
              <a:rPr lang="ru-RU" sz="3600" b="1" dirty="0"/>
              <a:t>А) наименование товара;</a:t>
            </a:r>
          </a:p>
          <a:p>
            <a:r>
              <a:rPr lang="ru-RU" sz="3600" b="1" dirty="0"/>
              <a:t>Б) печать, подпись материально ответственного лица и дата оформления ценника;</a:t>
            </a:r>
          </a:p>
          <a:p>
            <a:r>
              <a:rPr lang="ru-RU" sz="3600" b="1" dirty="0"/>
              <a:t>В) верно всё перечисленное.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b="1" dirty="0"/>
              <a:t>6. Правила продажи продуктов питания подробно описаны в документе, который называется:</a:t>
            </a:r>
          </a:p>
          <a:p>
            <a:r>
              <a:rPr lang="ru-RU" b="1" dirty="0"/>
              <a:t>А) Закон Российской Федерации «О защите прав потребителей»;</a:t>
            </a:r>
          </a:p>
          <a:p>
            <a:r>
              <a:rPr lang="ru-RU" b="1" dirty="0"/>
              <a:t>Б) Закон Российской Федерации «О рекламе»;</a:t>
            </a:r>
          </a:p>
          <a:p>
            <a:r>
              <a:rPr lang="ru-RU" b="1" dirty="0"/>
              <a:t>В) «Правила продажи отдельных видов товаров».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sz="3600" b="1" dirty="0"/>
              <a:t>7. В соответствии с Законом Российской Федерации «О рекламе» нельзя прерывать рекламой:</a:t>
            </a:r>
          </a:p>
          <a:p>
            <a:r>
              <a:rPr lang="ru-RU" sz="3600" b="1" dirty="0"/>
              <a:t>А) информационные передачи;</a:t>
            </a:r>
          </a:p>
          <a:p>
            <a:r>
              <a:rPr lang="ru-RU" sz="3600" b="1" dirty="0"/>
              <a:t>Б) детские передачи;</a:t>
            </a:r>
          </a:p>
          <a:p>
            <a:r>
              <a:rPr lang="ru-RU" sz="3600" b="1" dirty="0"/>
              <a:t>В) спортивные передачи.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sz="3600" b="1" dirty="0"/>
              <a:t>8. Потребитель может получить информацию о заинтересовавшем его товаре:</a:t>
            </a:r>
          </a:p>
          <a:p>
            <a:r>
              <a:rPr lang="ru-RU" sz="3600" b="1" dirty="0"/>
              <a:t>А) непосредственно у продавца;</a:t>
            </a:r>
          </a:p>
          <a:p>
            <a:r>
              <a:rPr lang="ru-RU" sz="3600" b="1" dirty="0"/>
              <a:t>Б) из рекламы, газет, журналов</a:t>
            </a:r>
          </a:p>
          <a:p>
            <a:r>
              <a:rPr lang="ru-RU" sz="3600" b="1" dirty="0"/>
              <a:t>В) верно всё перечисленное.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15 марта 1961 года Джон Ф. Кеннеди произнес в Конгрессе США</a:t>
            </a: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речь, в которой он впервые охарактеризовал понятие «потребитель» и назвал</a:t>
            </a: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</a:rPr>
              <a:t>шесть основных прав потребителя.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AVT_John-F-Kennedy_554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916832"/>
            <a:ext cx="5040560" cy="4463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9. Срок годности – это:</a:t>
            </a:r>
          </a:p>
          <a:p>
            <a:r>
              <a:rPr lang="ru-RU" b="1" dirty="0"/>
              <a:t>А) период времени, в течение которого товар может использоваться по назначению без вреда для здоровья, жизни потребителя, а также для окружающей среды;</a:t>
            </a:r>
          </a:p>
          <a:p>
            <a:r>
              <a:rPr lang="ru-RU" b="1" dirty="0"/>
              <a:t>Б) период времени, в течение которого товар может продаваться с большей прибылью;</a:t>
            </a:r>
          </a:p>
          <a:p>
            <a:r>
              <a:rPr lang="ru-RU" b="1" dirty="0"/>
              <a:t>В) период времени, в течение которого товар можно хранить в холодильнике.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6 </a:t>
            </a:r>
            <a:r>
              <a:rPr lang="ru-RU" dirty="0" err="1" smtClean="0">
                <a:solidFill>
                  <a:srgbClr val="C00000"/>
                </a:solidFill>
              </a:rPr>
              <a:t>тур-Ты</a:t>
            </a:r>
            <a:r>
              <a:rPr lang="ru-RU" dirty="0" smtClean="0">
                <a:solidFill>
                  <a:srgbClr val="C00000"/>
                </a:solidFill>
              </a:rPr>
              <a:t> мне, я тебе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1700" dirty="0"/>
              <a:t/>
            </a:r>
            <a:br>
              <a:rPr lang="ru-RU" sz="1700" dirty="0"/>
            </a:br>
            <a:r>
              <a:rPr lang="ru-RU" sz="1700" dirty="0"/>
              <a:t>Командам дано домашнее задание: подготовит </a:t>
            </a:r>
            <a:r>
              <a:rPr lang="ru-RU" sz="1700" dirty="0" smtClean="0"/>
              <a:t>по три  вопроса. </a:t>
            </a:r>
            <a:r>
              <a:rPr lang="ru-RU" sz="1700" dirty="0"/>
              <a:t>Каждый участник команды задает по одному вопросу участнику другой команды. За правильный ответ команда получает 1 </a:t>
            </a:r>
            <a:r>
              <a:rPr lang="ru-RU" sz="1700" dirty="0" err="1" smtClean="0"/>
              <a:t>балл.Если</a:t>
            </a:r>
            <a:r>
              <a:rPr lang="ru-RU" sz="1700" dirty="0" smtClean="0"/>
              <a:t> </a:t>
            </a:r>
            <a:r>
              <a:rPr lang="ru-RU" sz="1700" dirty="0"/>
              <a:t>ответ был неправильный или ответ не был дан, то </a:t>
            </a:r>
            <a:r>
              <a:rPr lang="ru-RU" sz="1700" dirty="0" smtClean="0"/>
              <a:t>балл </a:t>
            </a:r>
            <a:r>
              <a:rPr lang="ru-RU" sz="1700" dirty="0"/>
              <a:t>получает  задающая вопрос команда. </a:t>
            </a:r>
            <a:br>
              <a:rPr lang="ru-RU" sz="1700" dirty="0"/>
            </a:br>
            <a:r>
              <a:rPr lang="ru-RU" sz="1700" dirty="0"/>
              <a:t>В случае подсказки с команды снимается очко.</a:t>
            </a:r>
          </a:p>
          <a:p>
            <a:endParaRPr lang="ru-RU" dirty="0"/>
          </a:p>
        </p:txBody>
      </p:sp>
      <p:pic>
        <p:nvPicPr>
          <p:cNvPr id="4" name="Рисунок 3" descr="thumb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852936"/>
            <a:ext cx="3672408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7 </a:t>
            </a:r>
            <a:r>
              <a:rPr lang="ru-RU" sz="4800" b="1" dirty="0" err="1" smtClean="0">
                <a:solidFill>
                  <a:srgbClr val="FF0000"/>
                </a:solidFill>
              </a:rPr>
              <a:t>тур-Юные</a:t>
            </a:r>
            <a:r>
              <a:rPr lang="ru-RU" sz="4800" b="1" dirty="0" smtClean="0">
                <a:solidFill>
                  <a:srgbClr val="FF0000"/>
                </a:solidFill>
              </a:rPr>
              <a:t> экономисты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Командам на время нужно распределить слова с карточек на две группы: что относится к доходам, а что к расходам</a:t>
            </a:r>
          </a:p>
          <a:p>
            <a:r>
              <a:rPr lang="ru-RU" b="1" dirty="0" smtClean="0"/>
              <a:t>Доходы  </a:t>
            </a:r>
            <a:r>
              <a:rPr lang="ru-RU" dirty="0" smtClean="0"/>
              <a:t>                       </a:t>
            </a:r>
            <a:r>
              <a:rPr lang="ru-RU" b="1" dirty="0" smtClean="0"/>
              <a:t>Расходы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какая команда первая все правильно распределит, получает 3 балла, остальные правильно ответившие 1 балл</a:t>
            </a: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8 тур- Загадки.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sz="2400" dirty="0"/>
              <a:t>каждой команде загадываются загадки о профессиях ,за правильный ответ команда получает один балл, если команда не ответила, загадка переходит другой команде.</a:t>
            </a:r>
          </a:p>
          <a:p>
            <a:endParaRPr lang="ru-RU" dirty="0"/>
          </a:p>
        </p:txBody>
      </p:sp>
      <p:pic>
        <p:nvPicPr>
          <p:cNvPr id="4" name="Рисунок 3" descr="hq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8114" y="2276872"/>
            <a:ext cx="7348302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9 </a:t>
            </a:r>
            <a:r>
              <a:rPr lang="ru-RU" b="1" dirty="0" err="1" smtClean="0">
                <a:solidFill>
                  <a:srgbClr val="FF0000"/>
                </a:solidFill>
              </a:rPr>
              <a:t>тур-Советы</a:t>
            </a:r>
            <a:r>
              <a:rPr lang="ru-RU" b="1" dirty="0" smtClean="0">
                <a:solidFill>
                  <a:srgbClr val="FF0000"/>
                </a:solidFill>
              </a:rPr>
              <a:t> знатоков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команда составляет по 5 советов начинающим потребителям.</a:t>
            </a:r>
            <a:endParaRPr lang="ru-RU" dirty="0"/>
          </a:p>
        </p:txBody>
      </p:sp>
      <p:pic>
        <p:nvPicPr>
          <p:cNvPr id="4" name="Рисунок 3" descr="11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2852936"/>
            <a:ext cx="3132582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Заключение.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необходимо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>
                <a:solidFill>
                  <a:srgbClr val="C00000"/>
                </a:solidFill>
              </a:rPr>
              <a:t>знать законы;</a:t>
            </a:r>
          </a:p>
          <a:p>
            <a:r>
              <a:rPr lang="ru-RU" b="1" dirty="0">
                <a:solidFill>
                  <a:srgbClr val="C00000"/>
                </a:solidFill>
              </a:rPr>
              <a:t>уметь пользоваться этими законами;</a:t>
            </a:r>
          </a:p>
          <a:p>
            <a:r>
              <a:rPr lang="ru-RU" b="1" dirty="0">
                <a:solidFill>
                  <a:srgbClr val="C00000"/>
                </a:solidFill>
              </a:rPr>
              <a:t>не оставлять без внимания, когда тебя обсчитывают, хамят;</a:t>
            </a:r>
          </a:p>
          <a:p>
            <a:r>
              <a:rPr lang="ru-RU" b="1" dirty="0">
                <a:solidFill>
                  <a:srgbClr val="C00000"/>
                </a:solidFill>
              </a:rPr>
              <a:t>сообщать о недоброкачественной продукции в контролирующие</a:t>
            </a:r>
          </a:p>
          <a:p>
            <a:r>
              <a:rPr lang="ru-RU" b="1" dirty="0">
                <a:solidFill>
                  <a:srgbClr val="C00000"/>
                </a:solidFill>
              </a:rPr>
              <a:t>органы.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>
                <a:solidFill>
                  <a:srgbClr val="C00000"/>
                </a:solidFill>
              </a:rPr>
              <a:t>самое главное, действовать всем вместе, только тогда на </a:t>
            </a:r>
            <a:r>
              <a:rPr lang="ru-RU" b="1" dirty="0" smtClean="0">
                <a:solidFill>
                  <a:srgbClr val="C00000"/>
                </a:solidFill>
              </a:rPr>
              <a:t>потребительском рынке </a:t>
            </a:r>
            <a:r>
              <a:rPr lang="ru-RU" b="1" dirty="0">
                <a:solidFill>
                  <a:srgbClr val="C00000"/>
                </a:solidFill>
              </a:rPr>
              <a:t>России будет порядок.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322712" cy="59626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91264" cy="2160240"/>
          </a:xfrm>
        </p:spPr>
        <p:txBody>
          <a:bodyPr>
            <a:normAutofit/>
          </a:bodyPr>
          <a:lstStyle/>
          <a:p>
            <a:r>
              <a:rPr lang="ru-RU" sz="2400" dirty="0"/>
              <a:t>«Потребители – это все мы. Это крупнейший экономический </a:t>
            </a:r>
            <a:r>
              <a:rPr lang="ru-RU" sz="2400" dirty="0" smtClean="0"/>
              <a:t>слой, который </a:t>
            </a:r>
            <a:r>
              <a:rPr lang="ru-RU" sz="2400" dirty="0"/>
              <a:t>воздействует на любое частное или </a:t>
            </a:r>
            <a:r>
              <a:rPr lang="ru-RU" sz="2400" dirty="0" smtClean="0"/>
              <a:t>государственное экономическое </a:t>
            </a:r>
            <a:r>
              <a:rPr lang="ru-RU" sz="2400" dirty="0"/>
              <a:t>решение. Но это единственный голос, которого </a:t>
            </a:r>
            <a:r>
              <a:rPr lang="ru-RU" sz="2400" dirty="0" smtClean="0"/>
              <a:t>зачастую не </a:t>
            </a:r>
            <a:r>
              <a:rPr lang="ru-RU" sz="2400" dirty="0"/>
              <a:t>слышно».</a:t>
            </a:r>
          </a:p>
          <a:p>
            <a:endParaRPr lang="ru-RU" dirty="0"/>
          </a:p>
        </p:txBody>
      </p:sp>
      <p:pic>
        <p:nvPicPr>
          <p:cNvPr id="4" name="Рисунок 3" descr="3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988840"/>
            <a:ext cx="6696744" cy="4566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Закон о защите прав потребителя: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u="sng" dirty="0"/>
              <a:t>Права потребителя:</a:t>
            </a:r>
          </a:p>
          <a:p>
            <a:r>
              <a:rPr lang="ru-RU" dirty="0"/>
              <a:t>право на информацию,</a:t>
            </a:r>
          </a:p>
          <a:p>
            <a:r>
              <a:rPr lang="ru-RU" dirty="0"/>
              <a:t>право на безопасность,</a:t>
            </a:r>
          </a:p>
          <a:p>
            <a:r>
              <a:rPr lang="ru-RU" dirty="0"/>
              <a:t>право на выбор,</a:t>
            </a:r>
          </a:p>
          <a:p>
            <a:r>
              <a:rPr lang="ru-RU" dirty="0"/>
              <a:t>право быть услышанным,</a:t>
            </a:r>
          </a:p>
          <a:p>
            <a:r>
              <a:rPr lang="ru-RU" dirty="0"/>
              <a:t>право на возмещение ущерба,</a:t>
            </a:r>
          </a:p>
          <a:p>
            <a:r>
              <a:rPr lang="ru-RU" dirty="0"/>
              <a:t>право на потребительское образование.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/>
              <a:t>Всемирная организация союзов </a:t>
            </a:r>
            <a:r>
              <a:rPr lang="ru-RU" dirty="0" smtClean="0"/>
              <a:t>потребителей дополнила </a:t>
            </a:r>
            <a:r>
              <a:rPr lang="ru-RU" dirty="0"/>
              <a:t>список прав потребителей:</a:t>
            </a:r>
          </a:p>
          <a:p>
            <a:r>
              <a:rPr lang="ru-RU" dirty="0"/>
              <a:t>право на удовлетворение базовых потребностей</a:t>
            </a:r>
          </a:p>
          <a:p>
            <a:r>
              <a:rPr lang="ru-RU" dirty="0"/>
              <a:t>право на здоровую окружающую среду.</a:t>
            </a:r>
          </a:p>
          <a:p>
            <a:pPr>
              <a:buNone/>
            </a:pPr>
            <a:r>
              <a:rPr lang="ru-RU" dirty="0"/>
              <a:t>Ежегодно во всем мире по решению Организации Объединенных Наций </a:t>
            </a:r>
            <a:r>
              <a:rPr lang="ru-RU" b="1" dirty="0">
                <a:solidFill>
                  <a:srgbClr val="FF0000"/>
                </a:solidFill>
              </a:rPr>
              <a:t>15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марта </a:t>
            </a:r>
            <a:r>
              <a:rPr lang="ru-RU" dirty="0"/>
              <a:t>отмечается как </a:t>
            </a:r>
            <a:r>
              <a:rPr lang="ru-RU" b="1" dirty="0">
                <a:solidFill>
                  <a:srgbClr val="FF0000"/>
                </a:solidFill>
              </a:rPr>
              <a:t>Всемирный день защиты прав потребителей.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тур </a:t>
            </a:r>
            <a:r>
              <a:rPr lang="ru-RU" sz="7200" b="1" dirty="0" smtClean="0">
                <a:solidFill>
                  <a:srgbClr val="FF0000"/>
                </a:solidFill>
              </a:rPr>
              <a:t>знакомство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onsumer-prote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691481"/>
            <a:ext cx="68580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Конкурс плакатов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потребитель.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65525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8487" y="1600200"/>
            <a:ext cx="63870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 </a:t>
            </a:r>
            <a:r>
              <a:rPr lang="ru-RU" b="1" dirty="0" err="1" smtClean="0">
                <a:solidFill>
                  <a:srgbClr val="C00000"/>
                </a:solidFill>
              </a:rPr>
              <a:t>тур-Знатоки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Командам необходимо дать определения понятиям. Время выполнения задания 3 минуты.</a:t>
            </a:r>
          </a:p>
          <a:p>
            <a:r>
              <a:rPr lang="ru-RU" sz="2000" dirty="0" smtClean="0"/>
              <a:t>Жюри оценивает ответы участников с научным определением понятий</a:t>
            </a:r>
            <a:endParaRPr lang="ru-RU" sz="2000" dirty="0"/>
          </a:p>
        </p:txBody>
      </p:sp>
      <p:pic>
        <p:nvPicPr>
          <p:cNvPr id="4" name="Рисунок 3" descr="d81a446e-966a-4b2e-972f-014edad656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988840"/>
            <a:ext cx="4088663" cy="4293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3 </a:t>
            </a:r>
            <a:r>
              <a:rPr lang="ru-RU" b="1" dirty="0" err="1" smtClean="0">
                <a:solidFill>
                  <a:srgbClr val="C00000"/>
                </a:solidFill>
              </a:rPr>
              <a:t>тур-горячая</a:t>
            </a:r>
            <a:r>
              <a:rPr lang="ru-RU" b="1" dirty="0" smtClean="0">
                <a:solidFill>
                  <a:srgbClr val="C00000"/>
                </a:solidFill>
              </a:rPr>
              <a:t> линия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3538736" cy="5040560"/>
          </a:xfrm>
        </p:spPr>
        <p:txBody>
          <a:bodyPr>
            <a:normAutofit/>
          </a:bodyPr>
          <a:lstStyle/>
          <a:p>
            <a:r>
              <a:rPr lang="ru-RU" sz="2000" dirty="0"/>
              <a:t>каждой команде будут заданы задания- ситуации на знание своих прав в потребительской сфере.  </a:t>
            </a:r>
          </a:p>
          <a:p>
            <a:r>
              <a:rPr lang="ru-RU" sz="2000" dirty="0" smtClean="0"/>
              <a:t>На обсуждение ситуации дается 5 минут, затем команды предоставляют свой вариант решения ситуаций</a:t>
            </a:r>
          </a:p>
          <a:p>
            <a:endParaRPr lang="ru-RU" sz="2000" dirty="0"/>
          </a:p>
        </p:txBody>
      </p:sp>
      <p:pic>
        <p:nvPicPr>
          <p:cNvPr id="4" name="Рисунок 3" descr="helping-hand-to-help-friend-up-on-stairway-top-mdash-stock-vector--5738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124744"/>
            <a:ext cx="4180826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729</Words>
  <Application>Microsoft Office PowerPoint</Application>
  <PresentationFormat>Экран (4:3)</PresentationFormat>
  <Paragraphs>85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Я Потребитель!!!!!!!!!!!!</vt:lpstr>
      <vt:lpstr>Слайд 2</vt:lpstr>
      <vt:lpstr>Слайд 3</vt:lpstr>
      <vt:lpstr>Закон о защите прав потребителя:</vt:lpstr>
      <vt:lpstr>Слайд 5</vt:lpstr>
      <vt:lpstr>1 тур знакомство</vt:lpstr>
      <vt:lpstr>Конкурс плакатов Я потребитель.</vt:lpstr>
      <vt:lpstr>2 тур-Знатоки.</vt:lpstr>
      <vt:lpstr>3 тур-горячая линия</vt:lpstr>
      <vt:lpstr>4 тур- Реклама</vt:lpstr>
      <vt:lpstr>5 тур-Блиц-турнир Грамотный потребитель.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6 тур-Ты мне, я тебе</vt:lpstr>
      <vt:lpstr>7 тур-Юные экономисты</vt:lpstr>
      <vt:lpstr>8 тур- Загадки.</vt:lpstr>
      <vt:lpstr>9 тур-Советы знатоков </vt:lpstr>
      <vt:lpstr>Заключение.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Потребитель!!!!!!!!!!!!</dc:title>
  <dc:creator>ВИКТОР</dc:creator>
  <cp:lastModifiedBy>BibliotekaNB3</cp:lastModifiedBy>
  <cp:revision>13</cp:revision>
  <dcterms:created xsi:type="dcterms:W3CDTF">2017-01-08T15:36:24Z</dcterms:created>
  <dcterms:modified xsi:type="dcterms:W3CDTF">2017-04-08T04:19:39Z</dcterms:modified>
</cp:coreProperties>
</file>