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CC5-B074-453B-B91B-FBEB25A0D91D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5B5CE2-6659-42D1-B496-CE2AAD40A8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CC5-B074-453B-B91B-FBEB25A0D91D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5CE2-6659-42D1-B496-CE2AAD40A8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CC5-B074-453B-B91B-FBEB25A0D91D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5CE2-6659-42D1-B496-CE2AAD40A8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CC5-B074-453B-B91B-FBEB25A0D91D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5B5CE2-6659-42D1-B496-CE2AAD40A8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CC5-B074-453B-B91B-FBEB25A0D91D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5CE2-6659-42D1-B496-CE2AAD40A81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CC5-B074-453B-B91B-FBEB25A0D91D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5CE2-6659-42D1-B496-CE2AAD40A8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CC5-B074-453B-B91B-FBEB25A0D91D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C5B5CE2-6659-42D1-B496-CE2AAD40A81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CC5-B074-453B-B91B-FBEB25A0D91D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5CE2-6659-42D1-B496-CE2AAD40A8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CC5-B074-453B-B91B-FBEB25A0D91D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5CE2-6659-42D1-B496-CE2AAD40A8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CC5-B074-453B-B91B-FBEB25A0D91D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5CE2-6659-42D1-B496-CE2AAD40A8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5CC5-B074-453B-B91B-FBEB25A0D91D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5CE2-6659-42D1-B496-CE2AAD40A81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57E5CC5-B074-453B-B91B-FBEB25A0D91D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C5B5CE2-6659-42D1-B496-CE2AAD40A81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643074"/>
          </a:xfrm>
        </p:spPr>
        <p:txBody>
          <a:bodyPr>
            <a:normAutofit/>
          </a:bodyPr>
          <a:lstStyle/>
          <a:p>
            <a:r>
              <a:rPr lang="ru-RU" sz="6000" i="1" dirty="0" err="1" smtClean="0">
                <a:solidFill>
                  <a:srgbClr val="FF0000"/>
                </a:solidFill>
              </a:rPr>
              <a:t>Дисграфия</a:t>
            </a:r>
            <a:endParaRPr lang="ru-RU" sz="6000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3571876"/>
            <a:ext cx="3786214" cy="1785950"/>
          </a:xfrm>
        </p:spPr>
        <p:txBody>
          <a:bodyPr>
            <a:noAutofit/>
          </a:bodyPr>
          <a:lstStyle/>
          <a:p>
            <a:pPr algn="l"/>
            <a:r>
              <a:rPr lang="ru-RU" dirty="0" smtClean="0"/>
              <a:t>Подготовила: учитель-логопед МОУ СОШ №1 г. </a:t>
            </a:r>
            <a:r>
              <a:rPr lang="ru-RU" dirty="0" smtClean="0"/>
              <a:t>Р</a:t>
            </a:r>
            <a:r>
              <a:rPr lang="ru-RU" dirty="0" smtClean="0"/>
              <a:t>тищево Саратовской области Гаврилова Н. 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/>
          <a:lstStyle/>
          <a:p>
            <a:r>
              <a:rPr lang="ru-RU" dirty="0" smtClean="0"/>
              <a:t>Пути коррекции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230346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Коррекция звукопроизношения;  </a:t>
            </a:r>
          </a:p>
          <a:p>
            <a:r>
              <a:rPr lang="ru-RU" sz="2000" dirty="0" smtClean="0"/>
              <a:t>Развитие </a:t>
            </a:r>
            <a:r>
              <a:rPr lang="ru-RU" sz="2000" dirty="0" smtClean="0"/>
              <a:t>зрительного и слухового </a:t>
            </a:r>
            <a:r>
              <a:rPr lang="ru-RU" sz="2000" dirty="0" smtClean="0"/>
              <a:t>внимания;  </a:t>
            </a:r>
          </a:p>
          <a:p>
            <a:r>
              <a:rPr lang="ru-RU" sz="2000" dirty="0" smtClean="0"/>
              <a:t>Развитие </a:t>
            </a:r>
            <a:r>
              <a:rPr lang="ru-RU" sz="2000" dirty="0" smtClean="0"/>
              <a:t>фонематического </a:t>
            </a:r>
            <a:r>
              <a:rPr lang="ru-RU" sz="2000" dirty="0" smtClean="0"/>
              <a:t>слуха;  </a:t>
            </a:r>
          </a:p>
          <a:p>
            <a:r>
              <a:rPr lang="ru-RU" sz="2000" dirty="0" smtClean="0"/>
              <a:t>Развитие </a:t>
            </a:r>
            <a:r>
              <a:rPr lang="ru-RU" sz="2000" dirty="0" smtClean="0"/>
              <a:t>звукового анализа и синтеза </a:t>
            </a:r>
            <a:r>
              <a:rPr lang="ru-RU" sz="2000" dirty="0" smtClean="0"/>
              <a:t>слов;  </a:t>
            </a:r>
          </a:p>
          <a:p>
            <a:r>
              <a:rPr lang="ru-RU" sz="2000" dirty="0" smtClean="0"/>
              <a:t>Развитие </a:t>
            </a:r>
            <a:r>
              <a:rPr lang="ru-RU" sz="2000" dirty="0" smtClean="0"/>
              <a:t>лексико-грамматического строя </a:t>
            </a:r>
            <a:r>
              <a:rPr lang="ru-RU" sz="2000" dirty="0" smtClean="0"/>
              <a:t>речи.</a:t>
            </a:r>
            <a:endParaRPr lang="ru-RU" sz="2000" dirty="0"/>
          </a:p>
        </p:txBody>
      </p:sp>
      <p:pic>
        <p:nvPicPr>
          <p:cNvPr id="4" name="Рисунок 3" descr="fgidmf0y9s7u8jiwtgudfa1u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3357562"/>
            <a:ext cx="3527854" cy="32955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214446"/>
          </a:xfrm>
        </p:spPr>
        <p:txBody>
          <a:bodyPr>
            <a:normAutofit/>
          </a:bodyPr>
          <a:lstStyle/>
          <a:p>
            <a:r>
              <a:rPr lang="ru-RU" dirty="0" smtClean="0"/>
              <a:t>Упражнения, которые </a:t>
            </a:r>
            <a:r>
              <a:rPr lang="ru-RU" dirty="0" smtClean="0"/>
              <a:t>помогут в преодолении </a:t>
            </a:r>
            <a:r>
              <a:rPr lang="ru-RU" dirty="0" err="1" smtClean="0"/>
              <a:t>дисграфии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14488"/>
            <a:ext cx="8686800" cy="4786346"/>
          </a:xfrm>
        </p:spPr>
        <p:txBody>
          <a:bodyPr>
            <a:normAutofit/>
          </a:bodyPr>
          <a:lstStyle/>
          <a:p>
            <a:r>
              <a:rPr lang="ru-RU" sz="3000" dirty="0" smtClean="0"/>
              <a:t>"Корректурная правка</a:t>
            </a:r>
            <a:r>
              <a:rPr lang="ru-RU" sz="3000" dirty="0" smtClean="0"/>
              <a:t>".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Для этого упражнения нужна книжка, скучная и с достаточно крупным </a:t>
            </a:r>
            <a:r>
              <a:rPr lang="ru-RU" sz="2000" dirty="0" smtClean="0"/>
              <a:t>шрифтом</a:t>
            </a:r>
            <a:r>
              <a:rPr lang="ru-RU" sz="2000" dirty="0" smtClean="0"/>
              <a:t>. Ученик каждый день в течение пяти (не больше) минут работает над следующим заданием: зачеркивает в сплошном тексте заданные буквы. Начать нужно с одной буквы, например, "а". Затем "о", дальше согласные, с которыми есть проблемы, сначала их тоже нужно задавать по одной. Через 5-6 дней таких занятий переходим на две буквы, одна зачеркивается, другая подчеркивается или обводится в кружочек. 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00043"/>
            <a:ext cx="8686800" cy="314327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"Пишем вслух". </a:t>
            </a:r>
            <a:endParaRPr lang="ru-RU" sz="2800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Всё</a:t>
            </a:r>
            <a:r>
              <a:rPr lang="ru-RU" sz="2000" dirty="0" smtClean="0"/>
              <a:t>, что пишется, проговаривается пишущим вслух в момент написания и так, как оно пишется, с подчеркиванием, выделением слабых долей.</a:t>
            </a:r>
            <a:br>
              <a:rPr lang="ru-RU" sz="2000" dirty="0" smtClean="0"/>
            </a:br>
            <a:r>
              <a:rPr lang="ru-RU" sz="2000" dirty="0" smtClean="0"/>
              <a:t>То есть, "</a:t>
            </a:r>
            <a:r>
              <a:rPr lang="ru-RU" sz="2000" dirty="0" err="1" smtClean="0"/>
              <a:t>Ещ-Ё</a:t>
            </a:r>
            <a:r>
              <a:rPr lang="ru-RU" sz="2000" dirty="0" smtClean="0"/>
              <a:t> </a:t>
            </a:r>
            <a:r>
              <a:rPr lang="ru-RU" sz="2000" dirty="0" err="1" smtClean="0"/>
              <a:t>О-дин</a:t>
            </a:r>
            <a:r>
              <a:rPr lang="ru-RU" sz="2000" dirty="0" smtClean="0"/>
              <a:t> </a:t>
            </a:r>
            <a:r>
              <a:rPr lang="ru-RU" sz="2000" dirty="0" err="1" smtClean="0"/>
              <a:t>ч-рЕз-вы-ча-Й-нО</a:t>
            </a:r>
            <a:r>
              <a:rPr lang="ru-RU" sz="2000" dirty="0" smtClean="0"/>
              <a:t> </a:t>
            </a:r>
            <a:r>
              <a:rPr lang="ru-RU" sz="2000" dirty="0" err="1" smtClean="0"/>
              <a:t>важ-ны-Й</a:t>
            </a:r>
            <a:r>
              <a:rPr lang="ru-RU" sz="2000" dirty="0" smtClean="0"/>
              <a:t> </a:t>
            </a:r>
            <a:r>
              <a:rPr lang="ru-RU" sz="2000" dirty="0" err="1" smtClean="0"/>
              <a:t>прИ-Ём</a:t>
            </a:r>
            <a:r>
              <a:rPr lang="ru-RU" sz="2000" dirty="0" smtClean="0"/>
              <a:t>" (ведь на самом деле мы произносим что-то вроде "ИЩО АДИН ЧРИЗВЫЧАИНА </a:t>
            </a:r>
            <a:r>
              <a:rPr lang="ru-RU" sz="2000" dirty="0" err="1" smtClean="0"/>
              <a:t>ВАЖНЫй</a:t>
            </a:r>
            <a:r>
              <a:rPr lang="ru-RU" sz="2000" dirty="0" smtClean="0"/>
              <a:t> ПРЕЙОМ"). Пример проще: "НА </a:t>
            </a:r>
            <a:r>
              <a:rPr lang="ru-RU" sz="2000" dirty="0" err="1" smtClean="0"/>
              <a:t>стОле</a:t>
            </a:r>
            <a:r>
              <a:rPr lang="ru-RU" sz="2000" dirty="0" smtClean="0"/>
              <a:t> </a:t>
            </a:r>
            <a:r>
              <a:rPr lang="ru-RU" sz="2000" dirty="0" err="1" smtClean="0"/>
              <a:t>стОЯл</a:t>
            </a:r>
            <a:r>
              <a:rPr lang="ru-RU" sz="2000" dirty="0" smtClean="0"/>
              <a:t> </a:t>
            </a:r>
            <a:r>
              <a:rPr lang="ru-RU" sz="2000" dirty="0" err="1" smtClean="0"/>
              <a:t>куВшин</a:t>
            </a:r>
            <a:r>
              <a:rPr lang="ru-RU" sz="2000" dirty="0" smtClean="0"/>
              <a:t> С </a:t>
            </a:r>
            <a:r>
              <a:rPr lang="ru-RU" sz="2000" dirty="0" err="1" smtClean="0"/>
              <a:t>мОлОком</a:t>
            </a:r>
            <a:r>
              <a:rPr lang="ru-RU" sz="2000" dirty="0" smtClean="0"/>
              <a:t>" (на </a:t>
            </a:r>
            <a:r>
              <a:rPr lang="ru-RU" sz="2000" dirty="0" err="1" smtClean="0"/>
              <a:t>стале</a:t>
            </a:r>
            <a:r>
              <a:rPr lang="ru-RU" sz="2000" dirty="0" smtClean="0"/>
              <a:t> стаял </a:t>
            </a:r>
            <a:r>
              <a:rPr lang="ru-RU" sz="2000" dirty="0" err="1" smtClean="0"/>
              <a:t>куфшин</a:t>
            </a:r>
            <a:r>
              <a:rPr lang="ru-RU" sz="2000" dirty="0" smtClean="0"/>
              <a:t> с </a:t>
            </a:r>
            <a:r>
              <a:rPr lang="ru-RU" sz="2000" dirty="0" err="1" smtClean="0"/>
              <a:t>малаком</a:t>
            </a:r>
            <a:r>
              <a:rPr lang="ru-RU" sz="2000" dirty="0" smtClean="0"/>
              <a:t>).</a:t>
            </a:r>
            <a:endParaRPr lang="ru-RU" sz="2000" dirty="0"/>
          </a:p>
        </p:txBody>
      </p:sp>
      <p:pic>
        <p:nvPicPr>
          <p:cNvPr id="4" name="Рисунок 3" descr="d18f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3286124"/>
            <a:ext cx="4714908" cy="3310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651521"/>
          </a:xfrm>
        </p:spPr>
        <p:txBody>
          <a:bodyPr>
            <a:normAutofit fontScale="85000" lnSpcReduction="20000"/>
          </a:bodyPr>
          <a:lstStyle/>
          <a:p>
            <a:r>
              <a:rPr lang="ru-RU" sz="3300" dirty="0" smtClean="0"/>
              <a:t>"Пропущенные буквы".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2600" dirty="0" smtClean="0"/>
              <a:t>Выполняя </a:t>
            </a:r>
            <a:r>
              <a:rPr lang="ru-RU" sz="2600" dirty="0" smtClean="0"/>
              <a:t>это упражнение, предлагается пользоваться текстом-подсказкой, где все пропущенные буквы на своих местах. Упражнение развивает внимание и уверенность навыка письма.</a:t>
            </a:r>
            <a:br>
              <a:rPr lang="ru-RU" sz="2600" dirty="0" smtClean="0"/>
            </a:br>
            <a:r>
              <a:rPr lang="ru-RU" sz="2600" dirty="0" smtClean="0"/>
              <a:t>Например: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2800" b="1" dirty="0" err="1" smtClean="0"/>
              <a:t>К</a:t>
            </a:r>
            <a:r>
              <a:rPr lang="ru-RU" sz="2800" b="1" dirty="0" err="1" smtClean="0"/>
              <a:t>__неч__о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н__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м__гл__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бы__ь</a:t>
            </a:r>
            <a:r>
              <a:rPr lang="ru-RU" sz="2800" b="1" dirty="0" smtClean="0"/>
              <a:t> и </a:t>
            </a:r>
            <a:r>
              <a:rPr lang="ru-RU" sz="2800" b="1" dirty="0" err="1" smtClean="0"/>
              <a:t>__е__и</a:t>
            </a:r>
            <a:r>
              <a:rPr lang="ru-RU" sz="2800" b="1" dirty="0" smtClean="0"/>
              <a:t> о </a:t>
            </a:r>
            <a:r>
              <a:rPr lang="ru-RU" sz="2800" b="1" dirty="0" err="1" smtClean="0"/>
              <a:t>т__м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ч__о__ы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Лариосик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__к__зал__я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п__ед__те__е__</a:t>
            </a:r>
            <a:r>
              <a:rPr lang="ru-RU" sz="2800" b="1" dirty="0" smtClean="0"/>
              <a:t>. Ни в </a:t>
            </a:r>
            <a:r>
              <a:rPr lang="ru-RU" sz="2800" b="1" dirty="0" err="1" smtClean="0"/>
              <a:t>к__ем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__л__ч__е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н__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м__ж__т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б__т__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н__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ст__ро__е</a:t>
            </a:r>
            <a:r>
              <a:rPr lang="ru-RU" sz="2800" b="1" dirty="0" smtClean="0"/>
              <a:t> Петлюры </a:t>
            </a:r>
            <a:r>
              <a:rPr lang="ru-RU" sz="2800" b="1" dirty="0" err="1" smtClean="0"/>
              <a:t>ин__ел__иг__н__н__й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ч__л__ве__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в__об__е</a:t>
            </a:r>
            <a:r>
              <a:rPr lang="ru-RU" sz="2800" b="1" dirty="0" smtClean="0"/>
              <a:t>, а </a:t>
            </a:r>
            <a:r>
              <a:rPr lang="ru-RU" sz="2800" b="1" dirty="0" err="1" smtClean="0"/>
              <a:t>д__ен__льм__н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п__д__и__ав__ий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ве__сел__й</a:t>
            </a:r>
            <a:r>
              <a:rPr lang="ru-RU" sz="2800" b="1" dirty="0" smtClean="0"/>
              <a:t> на </a:t>
            </a:r>
            <a:r>
              <a:rPr lang="ru-RU" sz="2800" b="1" dirty="0" err="1" smtClean="0"/>
              <a:t>с__мь__ес__т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п__ть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ты__я__</a:t>
            </a:r>
            <a:r>
              <a:rPr lang="ru-RU" sz="2800" b="1" dirty="0" smtClean="0"/>
              <a:t> и </a:t>
            </a:r>
            <a:r>
              <a:rPr lang="ru-RU" sz="2800" b="1" dirty="0" err="1" smtClean="0"/>
              <a:t>п__сы__а__щи__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__ел__г__а__мы</a:t>
            </a:r>
            <a:r>
              <a:rPr lang="ru-RU" sz="2800" b="1" dirty="0" smtClean="0"/>
              <a:t> в </a:t>
            </a:r>
            <a:r>
              <a:rPr lang="ru-RU" sz="2800" b="1" dirty="0" err="1" smtClean="0"/>
              <a:t>__есть__ес__т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тр__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с__ов__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в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ч__ст__о__ти</a:t>
            </a:r>
            <a:r>
              <a:rPr lang="ru-RU" sz="2800" b="1" dirty="0" smtClean="0"/>
              <a:t>... </a:t>
            </a:r>
            <a:r>
              <a:rPr lang="ru-RU" sz="2800" b="1" dirty="0" err="1" smtClean="0"/>
              <a:t>М__ши__ным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ма__ло__</a:t>
            </a:r>
            <a:r>
              <a:rPr lang="ru-RU" sz="2800" b="1" dirty="0" smtClean="0"/>
              <a:t> и </a:t>
            </a:r>
            <a:r>
              <a:rPr lang="ru-RU" sz="2800" b="1" dirty="0" err="1" smtClean="0"/>
              <a:t>к__ро__и__ом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на__лу__ш__м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об__аз__м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б__ли</a:t>
            </a:r>
            <a:r>
              <a:rPr lang="ru-RU" sz="2800" b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5"/>
            <a:ext cx="8686800" cy="2643206"/>
          </a:xfrm>
        </p:spPr>
        <p:txBody>
          <a:bodyPr/>
          <a:lstStyle/>
          <a:p>
            <a:r>
              <a:rPr lang="ru-RU" sz="2800" dirty="0" smtClean="0"/>
              <a:t>Лабиринты</a:t>
            </a:r>
            <a:r>
              <a:rPr lang="ru-RU" sz="2800" dirty="0" smtClean="0"/>
              <a:t>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Лабиринты хорошо развивают крупную моторику (движения руки и предплечья), внимание, безотрывную линию. Следите, чтобы ребенок изменял положение руки, а не листа бумаги.</a:t>
            </a:r>
            <a:endParaRPr lang="ru-RU" sz="2000" dirty="0"/>
          </a:p>
        </p:txBody>
      </p:sp>
      <p:pic>
        <p:nvPicPr>
          <p:cNvPr id="4" name="Рисунок 3" descr="21269963_images_215174136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643182"/>
            <a:ext cx="4000528" cy="4000528"/>
          </a:xfrm>
          <a:prstGeom prst="rect">
            <a:avLst/>
          </a:prstGeom>
        </p:spPr>
      </p:pic>
      <p:pic>
        <p:nvPicPr>
          <p:cNvPr id="5" name="Рисунок 4" descr="c8fea22f42fefca9ba31817be0f57bb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2571744"/>
            <a:ext cx="3071858" cy="4071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Чего нельзя делать?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28737"/>
            <a:ext cx="8686800" cy="21431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Дети с </a:t>
            </a:r>
            <a:r>
              <a:rPr lang="ru-RU" sz="2400" dirty="0" err="1" smtClean="0"/>
              <a:t>дисграфией</a:t>
            </a:r>
            <a:r>
              <a:rPr lang="ru-RU" sz="2400" dirty="0" smtClean="0"/>
              <a:t>, как правило, имеют хорошую зрительную память. Поэтому ни в коем случае нельзя предлагать им упражнения, где требуется исправить ошибки, изначально допущенные.  Текст с ошибками лишний раз показывает ребенку, что ошибки возможны, даже, пожалуй, </a:t>
            </a:r>
            <a:r>
              <a:rPr lang="ru-RU" sz="2400" dirty="0" smtClean="0"/>
              <a:t>полезны.</a:t>
            </a:r>
            <a:endParaRPr lang="ru-RU" sz="2400" dirty="0"/>
          </a:p>
        </p:txBody>
      </p:sp>
      <p:pic>
        <p:nvPicPr>
          <p:cNvPr id="4" name="Рисунок 3" descr="tetrad_39_200411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3643314"/>
            <a:ext cx="4580406" cy="28964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Дизорфография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037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sz="2200" dirty="0" smtClean="0"/>
              <a:t>это </a:t>
            </a:r>
            <a:r>
              <a:rPr lang="ru-RU" sz="2200" dirty="0" smtClean="0"/>
              <a:t>специфическое нарушение орфографического навыка </a:t>
            </a:r>
            <a:r>
              <a:rPr lang="ru-RU" sz="2200" dirty="0" smtClean="0"/>
              <a:t>письма. </a:t>
            </a:r>
            <a:r>
              <a:rPr lang="ru-RU" sz="2200" dirty="0" smtClean="0"/>
              <a:t>Для детей с </a:t>
            </a:r>
            <a:r>
              <a:rPr lang="ru-RU" sz="2200" dirty="0" err="1" smtClean="0"/>
              <a:t>дизорфографией</a:t>
            </a:r>
            <a:r>
              <a:rPr lang="ru-RU" sz="2200" dirty="0" smtClean="0"/>
              <a:t> основную трудность вызывает решение орфографической задачи: им трудно увидеть "опасное место" в слове, сложно подобрать проверочное слово, хорошо выучив правило, ребёнок не может применить его на письме.</a:t>
            </a:r>
          </a:p>
          <a:p>
            <a:pPr>
              <a:buNone/>
            </a:pPr>
            <a:r>
              <a:rPr lang="ru-RU" sz="2200" dirty="0" smtClean="0"/>
              <a:t>     Решение </a:t>
            </a:r>
            <a:r>
              <a:rPr lang="ru-RU" sz="2200" dirty="0" smtClean="0"/>
              <a:t>орфографических задач может быть затруднено по различным причинам:</a:t>
            </a:r>
          </a:p>
          <a:p>
            <a:r>
              <a:rPr lang="ru-RU" sz="2200" dirty="0" smtClean="0"/>
              <a:t>проблемы речевого развития (общее недоразвитие речи, фонетико-фонематическое недоразвитие речи);</a:t>
            </a:r>
          </a:p>
          <a:p>
            <a:r>
              <a:rPr lang="ru-RU" sz="2200" dirty="0" smtClean="0"/>
              <a:t>снижение слухоречевой </a:t>
            </a:r>
            <a:r>
              <a:rPr lang="ru-RU" sz="2200" dirty="0" smtClean="0"/>
              <a:t>памяти; </a:t>
            </a:r>
          </a:p>
          <a:p>
            <a:r>
              <a:rPr lang="ru-RU" sz="2200" dirty="0" smtClean="0"/>
              <a:t>невозможность </a:t>
            </a:r>
            <a:r>
              <a:rPr lang="ru-RU" sz="2200" dirty="0" smtClean="0"/>
              <a:t>следовать цепочке последовательных действий в результате различной патологии беременности и родов.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42918"/>
            <a:ext cx="868680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Примеры </a:t>
            </a:r>
            <a:r>
              <a:rPr lang="ru-RU" dirty="0" smtClean="0"/>
              <a:t>упражнений</a:t>
            </a:r>
            <a:r>
              <a:rPr lang="ru-RU" dirty="0" smtClean="0"/>
              <a:t> </a:t>
            </a:r>
            <a:r>
              <a:rPr lang="ru-RU" dirty="0" smtClean="0"/>
              <a:t>для коррекции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542928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подобрать </a:t>
            </a:r>
            <a:r>
              <a:rPr lang="ru-RU" dirty="0" smtClean="0"/>
              <a:t>прилагательные к существительному (птица домашняя, яркая, серая, быстрая, пугливая; море синее, спокойное, тёплое, солёное, бескрайнее);</a:t>
            </a:r>
          </a:p>
          <a:p>
            <a:r>
              <a:rPr lang="ru-RU" dirty="0" smtClean="0"/>
              <a:t>подобрать существительные к глаголу (падает снег, листья, ваза, камень, мяч) и наоборот (созрел лимон, созрело яблоко, созрела слива, созрели фрукты);</a:t>
            </a:r>
          </a:p>
          <a:p>
            <a:r>
              <a:rPr lang="ru-RU" dirty="0" smtClean="0"/>
              <a:t>найти все однокоренные слова на картинке (лес-лесник, лесовоз, лесополоса, лесной);</a:t>
            </a:r>
          </a:p>
          <a:p>
            <a:r>
              <a:rPr lang="ru-RU" dirty="0" smtClean="0"/>
              <a:t>отгадать картинку и объяснить угаданное выражение («клевать носом»);</a:t>
            </a:r>
          </a:p>
          <a:p>
            <a:r>
              <a:rPr lang="ru-RU" dirty="0" smtClean="0"/>
              <a:t>собрать предметы в пары, подобрать к ним обобщающее слово, задать вопрос (слон-зебра животные жарких стран, вопрос кто?);</a:t>
            </a:r>
          </a:p>
          <a:p>
            <a:r>
              <a:rPr lang="ru-RU" dirty="0" smtClean="0"/>
              <a:t>объединить слова в словосочетания;</a:t>
            </a:r>
          </a:p>
          <a:p>
            <a:r>
              <a:rPr lang="ru-RU" dirty="0" smtClean="0"/>
              <a:t>назвать предмет, зная его части, задать вопрос (клюв, лапки, крылья – </a:t>
            </a:r>
            <a:r>
              <a:rPr lang="ru-RU" dirty="0" smtClean="0"/>
              <a:t>(кто</a:t>
            </a:r>
            <a:r>
              <a:rPr lang="ru-RU" dirty="0" smtClean="0"/>
              <a:t>?);</a:t>
            </a:r>
          </a:p>
          <a:p>
            <a:r>
              <a:rPr lang="ru-RU" dirty="0" smtClean="0"/>
              <a:t>назвать нужное существительное по аналогии (дядя и … тётя, сын и … дочь);</a:t>
            </a:r>
          </a:p>
          <a:p>
            <a:r>
              <a:rPr lang="ru-RU" dirty="0" smtClean="0"/>
              <a:t>назвать место работы (повар — кухня, врач — больница) или необходимый инструмент (ножницы — парикмахер, кисть — маляр);</a:t>
            </a:r>
          </a:p>
          <a:p>
            <a:r>
              <a:rPr lang="ru-RU" dirty="0" smtClean="0"/>
              <a:t>написать как можно больше слов с одинаковыми гласными, например, «О» (ворона, золото, хороший и др.);</a:t>
            </a:r>
          </a:p>
          <a:p>
            <a:r>
              <a:rPr lang="ru-RU" dirty="0" smtClean="0"/>
              <a:t>разложить </a:t>
            </a:r>
            <a:r>
              <a:rPr lang="ru-RU" dirty="0" smtClean="0"/>
              <a:t>картинки под символами рода (кот — мужской род, корова — женский, солнце — средний);</a:t>
            </a:r>
          </a:p>
          <a:p>
            <a:r>
              <a:rPr lang="ru-RU" dirty="0" smtClean="0"/>
              <a:t>образовать из существительного прилагательное (кольцо из золота – золотое, но не золотистое, варенье из сливы - сливовое, а не сливное или сливочное).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Советы родителям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1571612"/>
            <a:ext cx="3643338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000" dirty="0" smtClean="0"/>
              <a:t>Главное</a:t>
            </a:r>
            <a:r>
              <a:rPr lang="ru-RU" sz="2000" dirty="0" smtClean="0"/>
              <a:t>, что могут сделать для своего ребёнка родители — создать для него благоприятный психологический климат на время коррекционной работы. Поэтому важно проявлять терпение и снисходительность для благополучного разрешения ситуации.</a:t>
            </a:r>
            <a:endParaRPr lang="ru-RU" sz="2000" dirty="0"/>
          </a:p>
        </p:txBody>
      </p:sp>
      <p:pic>
        <p:nvPicPr>
          <p:cNvPr id="4" name="Рисунок 3" descr="cd761ffd63a638c08ef62036f8094da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500174"/>
            <a:ext cx="3810000" cy="4864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928802"/>
            <a:ext cx="8686800" cy="2286016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4572032" cy="550072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Дисграфия</a:t>
            </a:r>
            <a:r>
              <a:rPr lang="ru-RU" dirty="0" smtClean="0"/>
              <a:t>— </a:t>
            </a:r>
            <a:r>
              <a:rPr lang="ru-RU" dirty="0" smtClean="0"/>
              <a:t>это частичное нарушение процесса письма, проявляющееся в стойких, повторяющихся ошибках, обусловленных </a:t>
            </a:r>
            <a:r>
              <a:rPr lang="ru-RU" dirty="0" err="1" smtClean="0"/>
              <a:t>несформированностью</a:t>
            </a:r>
            <a:r>
              <a:rPr lang="ru-RU" dirty="0" smtClean="0"/>
              <a:t> высших психических функций, участвующих в процессе письма.</a:t>
            </a:r>
            <a:endParaRPr lang="ru-RU" dirty="0"/>
          </a:p>
        </p:txBody>
      </p:sp>
      <p:pic>
        <p:nvPicPr>
          <p:cNvPr id="4" name="Рисунок 3" descr="1504673327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2000240"/>
            <a:ext cx="4063997" cy="2857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</a:t>
            </a:r>
            <a:r>
              <a:rPr lang="ru-RU" dirty="0" err="1" smtClean="0"/>
              <a:t>дисграфии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2160589"/>
          </a:xfrm>
        </p:spPr>
        <p:txBody>
          <a:bodyPr/>
          <a:lstStyle/>
          <a:p>
            <a:pPr algn="ctr"/>
            <a:r>
              <a:rPr lang="ru-RU" sz="2800" dirty="0" err="1" smtClean="0"/>
              <a:t>Артикуляторно-акустическая</a:t>
            </a:r>
            <a:endParaRPr lang="ru-RU" sz="2800" dirty="0" smtClean="0"/>
          </a:p>
          <a:p>
            <a:pPr>
              <a:buNone/>
            </a:pPr>
            <a:r>
              <a:rPr lang="ru-RU" sz="2000" dirty="0" smtClean="0"/>
              <a:t>     ребенок </a:t>
            </a:r>
            <a:r>
              <a:rPr lang="ru-RU" sz="2000" dirty="0" smtClean="0"/>
              <a:t>заменяет буквы, соответствующие фонетически близким звукам (</a:t>
            </a:r>
            <a:r>
              <a:rPr lang="ru-RU" sz="2000" dirty="0" err="1" smtClean="0"/>
              <a:t>звонкие-глухие</a:t>
            </a:r>
            <a:r>
              <a:rPr lang="ru-RU" sz="2000" dirty="0" smtClean="0"/>
              <a:t>, </a:t>
            </a:r>
            <a:r>
              <a:rPr lang="ru-RU" sz="2000" dirty="0" err="1" smtClean="0"/>
              <a:t>свистящие-шипящие</a:t>
            </a:r>
            <a:r>
              <a:rPr lang="ru-RU" sz="2000" dirty="0" smtClean="0"/>
              <a:t>, аффрикаты и компоненты, входящие в их состав), а также неправильно обозначает мягкость согласных на письме («</a:t>
            </a:r>
            <a:r>
              <a:rPr lang="ru-RU" sz="2000" dirty="0" err="1" smtClean="0"/>
              <a:t>лУбит</a:t>
            </a:r>
            <a:r>
              <a:rPr lang="ru-RU" sz="2000" dirty="0" smtClean="0"/>
              <a:t>» вместо «</a:t>
            </a:r>
            <a:r>
              <a:rPr lang="ru-RU" sz="2000" dirty="0" err="1" smtClean="0"/>
              <a:t>лЮбит</a:t>
            </a:r>
            <a:r>
              <a:rPr lang="ru-RU" sz="2000" dirty="0" smtClean="0"/>
              <a:t>», «</a:t>
            </a:r>
            <a:r>
              <a:rPr lang="ru-RU" sz="2000" dirty="0" err="1" smtClean="0"/>
              <a:t>пиСмо</a:t>
            </a:r>
            <a:r>
              <a:rPr lang="ru-RU" sz="2000" dirty="0" smtClean="0"/>
              <a:t>» </a:t>
            </a:r>
            <a:r>
              <a:rPr lang="ru-RU" sz="2000" dirty="0" err="1" smtClean="0"/>
              <a:t>вместо</a:t>
            </a:r>
            <a:r>
              <a:rPr lang="ru-RU" sz="2000" dirty="0" smtClean="0"/>
              <a:t> «</a:t>
            </a:r>
            <a:r>
              <a:rPr lang="ru-RU" sz="2000" dirty="0" err="1" smtClean="0"/>
              <a:t>пиСЬмо</a:t>
            </a:r>
            <a:r>
              <a:rPr lang="ru-RU" sz="2000" dirty="0" smtClean="0"/>
              <a:t>»).</a:t>
            </a:r>
            <a:endParaRPr lang="ru-RU" sz="2000" dirty="0"/>
          </a:p>
        </p:txBody>
      </p:sp>
      <p:pic>
        <p:nvPicPr>
          <p:cNvPr id="4" name="Рисунок 3" descr="25298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3696327"/>
            <a:ext cx="6286512" cy="29473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28670"/>
            <a:ext cx="8686800" cy="550072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 основе нарушения </a:t>
            </a:r>
            <a:r>
              <a:rPr lang="ru-RU" sz="2800" dirty="0" smtClean="0"/>
              <a:t>фонемного распознавания </a:t>
            </a:r>
            <a:r>
              <a:rPr lang="ru-RU" sz="2800" dirty="0" smtClean="0"/>
              <a:t>(акустическая</a:t>
            </a:r>
            <a:r>
              <a:rPr lang="ru-RU" sz="2800" dirty="0" smtClean="0"/>
              <a:t>)</a:t>
            </a:r>
          </a:p>
          <a:p>
            <a:pPr>
              <a:buNone/>
            </a:pPr>
            <a:endParaRPr lang="ru-RU" sz="2400" dirty="0" smtClean="0"/>
          </a:p>
          <a:p>
            <a:pPr algn="just">
              <a:buNone/>
            </a:pPr>
            <a:r>
              <a:rPr lang="ru-RU" sz="2400" dirty="0" smtClean="0"/>
              <a:t>    </a:t>
            </a:r>
            <a:r>
              <a:rPr lang="ru-RU" sz="2000" dirty="0" smtClean="0"/>
              <a:t>Этот </a:t>
            </a:r>
            <a:r>
              <a:rPr lang="ru-RU" sz="2000" dirty="0" smtClean="0"/>
              <a:t>вид </a:t>
            </a:r>
            <a:r>
              <a:rPr lang="ru-RU" sz="2000" dirty="0" err="1" smtClean="0"/>
              <a:t>дисграфии</a:t>
            </a:r>
            <a:r>
              <a:rPr lang="ru-RU" sz="2000" dirty="0" smtClean="0"/>
              <a:t> проявляется в заменах букв, обозначающих фонетически близкие звуки, в нарушении обозначения мягкости согласных на письме. Чаще на письме смешиваются буквы, обозначающие свистящие и шипящие, звонкие и глухие, аффрикаты и компоненты, входящие в их состав (ч – </a:t>
            </a:r>
            <a:r>
              <a:rPr lang="ru-RU" sz="2000" dirty="0" err="1" smtClean="0"/>
              <a:t>ть</a:t>
            </a:r>
            <a:r>
              <a:rPr lang="ru-RU" sz="2000" dirty="0" smtClean="0"/>
              <a:t>, </a:t>
            </a:r>
            <a:r>
              <a:rPr lang="ru-RU" sz="2000" dirty="0" err="1" smtClean="0"/>
              <a:t>ч-щ</a:t>
            </a:r>
            <a:r>
              <a:rPr lang="ru-RU" sz="2000" dirty="0" smtClean="0"/>
              <a:t>, </a:t>
            </a:r>
            <a:r>
              <a:rPr lang="ru-RU" sz="2000" dirty="0" err="1" smtClean="0"/>
              <a:t>ц-т</a:t>
            </a:r>
            <a:r>
              <a:rPr lang="ru-RU" sz="2000" dirty="0" smtClean="0"/>
              <a:t>, </a:t>
            </a:r>
            <a:r>
              <a:rPr lang="ru-RU" sz="2000" dirty="0" err="1" smtClean="0"/>
              <a:t>ц-с</a:t>
            </a:r>
            <a:r>
              <a:rPr lang="ru-RU" sz="2000" dirty="0" smtClean="0"/>
              <a:t>, </a:t>
            </a:r>
            <a:r>
              <a:rPr lang="ru-RU" sz="2000" dirty="0" err="1" smtClean="0"/>
              <a:t>с-ш</a:t>
            </a:r>
            <a:r>
              <a:rPr lang="ru-RU" sz="2000" dirty="0" smtClean="0"/>
              <a:t>, </a:t>
            </a:r>
            <a:r>
              <a:rPr lang="ru-RU" sz="2000" dirty="0" err="1" smtClean="0"/>
              <a:t>з-ж</a:t>
            </a:r>
            <a:r>
              <a:rPr lang="ru-RU" sz="2000" dirty="0" smtClean="0"/>
              <a:t>, </a:t>
            </a:r>
            <a:r>
              <a:rPr lang="ru-RU" sz="2000" dirty="0" err="1" smtClean="0"/>
              <a:t>б-п</a:t>
            </a:r>
            <a:r>
              <a:rPr lang="ru-RU" sz="2000" dirty="0" smtClean="0"/>
              <a:t>, </a:t>
            </a:r>
            <a:r>
              <a:rPr lang="ru-RU" sz="2000" dirty="0" err="1" smtClean="0"/>
              <a:t>д-т</a:t>
            </a:r>
            <a:r>
              <a:rPr lang="ru-RU" sz="2000" dirty="0" smtClean="0"/>
              <a:t>, </a:t>
            </a:r>
            <a:r>
              <a:rPr lang="ru-RU" sz="2000" dirty="0" err="1" smtClean="0"/>
              <a:t>г-к</a:t>
            </a:r>
            <a:r>
              <a:rPr lang="ru-RU" sz="2000" dirty="0" smtClean="0"/>
              <a:t> и т.д.), а также гласные </a:t>
            </a:r>
            <a:r>
              <a:rPr lang="ru-RU" sz="2000" dirty="0" err="1" smtClean="0"/>
              <a:t>о-у</a:t>
            </a:r>
            <a:r>
              <a:rPr lang="ru-RU" sz="2000" dirty="0" smtClean="0"/>
              <a:t>, </a:t>
            </a:r>
            <a:r>
              <a:rPr lang="ru-RU" sz="2000" dirty="0" err="1" smtClean="0"/>
              <a:t>е-и</a:t>
            </a:r>
            <a:r>
              <a:rPr lang="ru-RU" sz="2000" dirty="0" smtClean="0"/>
              <a:t>. Чаще всего механизм этого вида </a:t>
            </a:r>
            <a:r>
              <a:rPr lang="ru-RU" sz="2000" dirty="0" err="1" smtClean="0"/>
              <a:t>дисграфии</a:t>
            </a:r>
            <a:r>
              <a:rPr lang="ru-RU" sz="2000" dirty="0" smtClean="0"/>
              <a:t> связан с неточностью слуховой дифференциации звуков, при этом произношение звуков является нормальным (необходима более тонкая слуховая дифференциация, чем для устной речи). В других случаях у детей с этой формой </a:t>
            </a:r>
            <a:r>
              <a:rPr lang="ru-RU" sz="2000" dirty="0" err="1" smtClean="0"/>
              <a:t>дисграфии</a:t>
            </a:r>
            <a:r>
              <a:rPr lang="ru-RU" sz="2000" dirty="0" smtClean="0"/>
              <a:t> имеется неточность кинестетических образов звуков, которая препятствует правильному выбору фонемы и ее соотнесению с буквой.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5"/>
            <a:ext cx="8686800" cy="314327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 почве нарушения языкового анализа и </a:t>
            </a:r>
            <a:r>
              <a:rPr lang="ru-RU" sz="2800" dirty="0" smtClean="0"/>
              <a:t>синтеза</a:t>
            </a:r>
          </a:p>
          <a:p>
            <a:pPr>
              <a:buNone/>
            </a:pPr>
            <a:endParaRPr lang="ru-RU" sz="2400" dirty="0" smtClean="0"/>
          </a:p>
          <a:p>
            <a:pPr marL="457200" indent="-457200">
              <a:buNone/>
            </a:pPr>
            <a:r>
              <a:rPr lang="ru-RU" sz="2000" dirty="0" smtClean="0"/>
              <a:t>-</a:t>
            </a:r>
            <a:r>
              <a:rPr lang="ru-RU" sz="2400" dirty="0" smtClean="0"/>
              <a:t> </a:t>
            </a:r>
            <a:r>
              <a:rPr lang="ru-RU" sz="2000" dirty="0" smtClean="0"/>
              <a:t>пропуски </a:t>
            </a:r>
            <a:r>
              <a:rPr lang="ru-RU" sz="2000" dirty="0" smtClean="0"/>
              <a:t>согласных при их стечении (дожи-дожди, деки-деньки);</a:t>
            </a:r>
          </a:p>
          <a:p>
            <a:pPr marL="457200" indent="-457200">
              <a:buNone/>
            </a:pPr>
            <a:r>
              <a:rPr lang="ru-RU" sz="2000" dirty="0" smtClean="0"/>
              <a:t>- пропуски гласных (</a:t>
            </a:r>
            <a:r>
              <a:rPr lang="ru-RU" sz="2000" dirty="0" err="1" smtClean="0"/>
              <a:t>девчки-девочки</a:t>
            </a:r>
            <a:r>
              <a:rPr lang="ru-RU" sz="2000" dirty="0" smtClean="0"/>
              <a:t>, </a:t>
            </a:r>
            <a:r>
              <a:rPr lang="ru-RU" sz="2000" dirty="0" err="1" smtClean="0"/>
              <a:t>пошл-пошли</a:t>
            </a:r>
            <a:r>
              <a:rPr lang="ru-RU" sz="2000" dirty="0" smtClean="0"/>
              <a:t>, </a:t>
            </a:r>
            <a:r>
              <a:rPr lang="ru-RU" sz="2000" dirty="0" err="1" smtClean="0"/>
              <a:t>тчка-точка</a:t>
            </a:r>
            <a:r>
              <a:rPr lang="ru-RU" sz="2000" dirty="0" smtClean="0"/>
              <a:t>);</a:t>
            </a:r>
          </a:p>
          <a:p>
            <a:pPr marL="457200" indent="-457200">
              <a:buNone/>
            </a:pPr>
            <a:r>
              <a:rPr lang="ru-RU" sz="2000" dirty="0" smtClean="0"/>
              <a:t>- перестановки букв (</a:t>
            </a:r>
            <a:r>
              <a:rPr lang="ru-RU" sz="2000" dirty="0" err="1" smtClean="0"/>
              <a:t>кулка-кукла</a:t>
            </a:r>
            <a:r>
              <a:rPr lang="ru-RU" sz="2000" dirty="0" smtClean="0"/>
              <a:t>, </a:t>
            </a:r>
            <a:r>
              <a:rPr lang="ru-RU" sz="2000" dirty="0" err="1" smtClean="0"/>
              <a:t>пакельки-капельки</a:t>
            </a:r>
            <a:r>
              <a:rPr lang="ru-RU" sz="2000" dirty="0" smtClean="0"/>
              <a:t>);</a:t>
            </a:r>
          </a:p>
          <a:p>
            <a:pPr marL="457200" indent="-457200">
              <a:buNone/>
            </a:pPr>
            <a:r>
              <a:rPr lang="ru-RU" sz="2000" dirty="0" smtClean="0"/>
              <a:t>- добавление букв (</a:t>
            </a:r>
            <a:r>
              <a:rPr lang="ru-RU" sz="2000" dirty="0" err="1" smtClean="0"/>
              <a:t>весная-весна</a:t>
            </a:r>
            <a:r>
              <a:rPr lang="ru-RU" sz="2000" dirty="0" smtClean="0"/>
              <a:t>);</a:t>
            </a:r>
          </a:p>
          <a:p>
            <a:pPr marL="457200" indent="-457200">
              <a:buNone/>
            </a:pPr>
            <a:r>
              <a:rPr lang="ru-RU" sz="2000" dirty="0" smtClean="0"/>
              <a:t>- пропуски, добавления, перестановки слогов (</a:t>
            </a:r>
            <a:r>
              <a:rPr lang="ru-RU" sz="2000" dirty="0" err="1" smtClean="0"/>
              <a:t>весипед-велосипед</a:t>
            </a:r>
            <a:r>
              <a:rPr lang="ru-RU" sz="2000" dirty="0" smtClean="0"/>
              <a:t>).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4" name="Рисунок 3" descr="slide-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3490121"/>
            <a:ext cx="5643602" cy="32293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71480"/>
            <a:ext cx="8686800" cy="5508645"/>
          </a:xfrm>
        </p:spPr>
        <p:txBody>
          <a:bodyPr>
            <a:normAutofit fontScale="40000" lnSpcReduction="20000"/>
          </a:bodyPr>
          <a:lstStyle/>
          <a:p>
            <a:r>
              <a:rPr lang="ru-RU" sz="7000" dirty="0" err="1" smtClean="0"/>
              <a:t>Аграмматическая</a:t>
            </a:r>
            <a:endParaRPr lang="ru-RU" sz="7000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</a:t>
            </a:r>
            <a:r>
              <a:rPr lang="ru-RU" sz="5000" dirty="0" smtClean="0"/>
              <a:t>- </a:t>
            </a:r>
            <a:r>
              <a:rPr lang="ru-RU" sz="5000" dirty="0" smtClean="0"/>
              <a:t>неправильное употребление падежных окончаний; </a:t>
            </a:r>
          </a:p>
          <a:p>
            <a:pPr>
              <a:buNone/>
            </a:pPr>
            <a:r>
              <a:rPr lang="ru-RU" sz="5000" dirty="0" smtClean="0"/>
              <a:t>     - неверное</a:t>
            </a:r>
            <a:r>
              <a:rPr lang="ru-RU" sz="5000" dirty="0" smtClean="0"/>
              <a:t>  употребление  числа  имен   существительных (вместо единственного числа в письме часто встречаются употребления множественного и наоборот);</a:t>
            </a:r>
          </a:p>
          <a:p>
            <a:pPr>
              <a:buNone/>
            </a:pPr>
            <a:r>
              <a:rPr lang="ru-RU" sz="5000" dirty="0" smtClean="0"/>
              <a:t>      -</a:t>
            </a:r>
            <a:r>
              <a:rPr lang="ru-RU" sz="5000" dirty="0" smtClean="0"/>
              <a:t>   трудности при согласовании имен существительных с прилагательными (наблюдаются ошибки согласования в роде, падеже, числе);</a:t>
            </a:r>
          </a:p>
          <a:p>
            <a:pPr>
              <a:buNone/>
            </a:pPr>
            <a:r>
              <a:rPr lang="ru-RU" sz="5000" dirty="0" smtClean="0"/>
              <a:t>      -</a:t>
            </a:r>
            <a:r>
              <a:rPr lang="ru-RU" sz="5000" dirty="0" smtClean="0"/>
              <a:t>   в письменных работах распространены ошибки, </a:t>
            </a:r>
            <a:r>
              <a:rPr lang="ru-RU" sz="5000" dirty="0" smtClean="0"/>
              <a:t>вызывающие </a:t>
            </a:r>
            <a:r>
              <a:rPr lang="ru-RU" sz="5000" dirty="0" smtClean="0"/>
              <a:t>нарушения связей в словосочетаниях (ошибки </a:t>
            </a:r>
            <a:r>
              <a:rPr lang="ru-RU" sz="5000" dirty="0" smtClean="0"/>
              <a:t>управления</a:t>
            </a:r>
            <a:r>
              <a:rPr lang="ru-RU" sz="5000" dirty="0" smtClean="0"/>
              <a:t>, согласования);</a:t>
            </a:r>
          </a:p>
          <a:p>
            <a:pPr>
              <a:buNone/>
            </a:pPr>
            <a:r>
              <a:rPr lang="ru-RU" sz="5000" dirty="0" smtClean="0"/>
              <a:t>      -</a:t>
            </a:r>
            <a:r>
              <a:rPr lang="ru-RU" sz="5000" dirty="0" smtClean="0"/>
              <a:t>   трудности грамматического выражения отношений </a:t>
            </a:r>
            <a:r>
              <a:rPr lang="ru-RU" sz="5000" dirty="0" smtClean="0"/>
              <a:t>между </a:t>
            </a:r>
            <a:r>
              <a:rPr lang="ru-RU" sz="5000" dirty="0" smtClean="0"/>
              <a:t>предметами и процессами окружающей </a:t>
            </a:r>
            <a:r>
              <a:rPr lang="ru-RU" sz="5000" dirty="0" smtClean="0"/>
              <a:t>действительности</a:t>
            </a:r>
            <a:r>
              <a:rPr lang="ru-RU" sz="5000" dirty="0" smtClean="0"/>
              <a:t>: пропуски и замены предлогов вызывают </a:t>
            </a:r>
            <a:r>
              <a:rPr lang="ru-RU" sz="5000" dirty="0" smtClean="0"/>
              <a:t>нарушение </a:t>
            </a:r>
            <a:r>
              <a:rPr lang="ru-RU" sz="5000" dirty="0" smtClean="0"/>
              <a:t>связей в словосочетаниях и влекут за собой ошибки морфологического характера.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7"/>
            <a:ext cx="8686800" cy="3286148"/>
          </a:xfrm>
        </p:spPr>
        <p:txBody>
          <a:bodyPr/>
          <a:lstStyle/>
          <a:p>
            <a:r>
              <a:rPr lang="ru-RU" sz="2800" dirty="0" smtClean="0"/>
              <a:t>Оптическая</a:t>
            </a:r>
          </a:p>
          <a:p>
            <a:endParaRPr lang="ru-RU" sz="2800" dirty="0" smtClean="0"/>
          </a:p>
          <a:p>
            <a:pPr>
              <a:buFontTx/>
              <a:buChar char="-"/>
            </a:pPr>
            <a:r>
              <a:rPr lang="ru-RU" sz="2000" dirty="0" smtClean="0"/>
              <a:t>- искаженные </a:t>
            </a:r>
            <a:r>
              <a:rPr lang="ru-RU" sz="2000" dirty="0" smtClean="0"/>
              <a:t>воспроизведения букв на письме (неправильное воспроизведение пространственного соотношения буквенных элементов, зеркальное написание букв, </a:t>
            </a:r>
            <a:r>
              <a:rPr lang="ru-RU" sz="2000" dirty="0" err="1" smtClean="0"/>
              <a:t>недописывание</a:t>
            </a:r>
            <a:r>
              <a:rPr lang="ru-RU" sz="2000" dirty="0" smtClean="0"/>
              <a:t> элементов, лишние элементы</a:t>
            </a:r>
            <a:r>
              <a:rPr lang="ru-RU" sz="2000" dirty="0" smtClean="0"/>
              <a:t>);</a:t>
            </a:r>
          </a:p>
          <a:p>
            <a:pPr>
              <a:buFontTx/>
              <a:buChar char="-"/>
            </a:pPr>
            <a:r>
              <a:rPr lang="ru-RU" sz="2000" dirty="0" smtClean="0"/>
              <a:t>- </a:t>
            </a:r>
            <a:r>
              <a:rPr lang="ru-RU" sz="2000" dirty="0" smtClean="0"/>
              <a:t>замены и смешения графически сходных букв. </a:t>
            </a:r>
          </a:p>
          <a:p>
            <a:endParaRPr lang="ru-RU" dirty="0"/>
          </a:p>
        </p:txBody>
      </p:sp>
      <p:pic>
        <p:nvPicPr>
          <p:cNvPr id="4" name="Рисунок 3" descr="slide_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3161084"/>
            <a:ext cx="4929222" cy="3411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042974"/>
          </a:xfrm>
        </p:spPr>
        <p:txBody>
          <a:bodyPr>
            <a:noAutofit/>
          </a:bodyPr>
          <a:lstStyle/>
          <a:p>
            <a:r>
              <a:rPr lang="ru-RU" dirty="0" smtClean="0"/>
              <a:t>На что нужно обратить особое внимание: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4667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Если Ваш ребенок левша.</a:t>
            </a:r>
            <a:br>
              <a:rPr lang="ru-RU" dirty="0" smtClean="0"/>
            </a:br>
            <a:r>
              <a:rPr lang="ru-RU" dirty="0" smtClean="0"/>
              <a:t>2. Если он - переученный правша.</a:t>
            </a:r>
            <a:br>
              <a:rPr lang="ru-RU" dirty="0" smtClean="0"/>
            </a:br>
            <a:r>
              <a:rPr lang="ru-RU" dirty="0" smtClean="0"/>
              <a:t>3. Если Ваш ребенок посещал логопедическую группу.</a:t>
            </a:r>
            <a:br>
              <a:rPr lang="ru-RU" dirty="0" smtClean="0"/>
            </a:br>
            <a:r>
              <a:rPr lang="ru-RU" dirty="0" smtClean="0"/>
              <a:t>4. Если в семье говорят на двух или более языках.</a:t>
            </a:r>
            <a:br>
              <a:rPr lang="ru-RU" dirty="0" smtClean="0"/>
            </a:br>
            <a:r>
              <a:rPr lang="ru-RU" dirty="0" smtClean="0"/>
              <a:t>5. Если Ваш ребенок слишком рано пошел в школу (неоправданно ранее обучение грамоте иногда провоцирует возникновение </a:t>
            </a:r>
            <a:r>
              <a:rPr lang="ru-RU" dirty="0" err="1" smtClean="0"/>
              <a:t>дисграфии</a:t>
            </a:r>
            <a:r>
              <a:rPr lang="ru-RU" dirty="0" smtClean="0"/>
              <a:t> и </a:t>
            </a:r>
            <a:r>
              <a:rPr lang="ru-RU" dirty="0" err="1" smtClean="0"/>
              <a:t>дислексии</a:t>
            </a:r>
            <a:r>
              <a:rPr lang="ru-RU" dirty="0" smtClean="0"/>
              <a:t>.) Происходит это в тех случаях, когда у ребенка еще не наступила психологическая готовность к такому обучению.</a:t>
            </a:r>
            <a:br>
              <a:rPr lang="ru-RU" dirty="0" smtClean="0"/>
            </a:br>
            <a:r>
              <a:rPr lang="ru-RU" dirty="0" smtClean="0"/>
              <a:t>6. Если у Вашего ребенка есть проблемы с памятью, вниманием.</a:t>
            </a:r>
            <a:br>
              <a:rPr lang="ru-RU" dirty="0" smtClean="0"/>
            </a:br>
            <a:r>
              <a:rPr lang="ru-RU" dirty="0" smtClean="0"/>
              <a:t>7. Смешение букв по оптическому сходству: </a:t>
            </a:r>
            <a:r>
              <a:rPr lang="ru-RU" dirty="0" err="1" smtClean="0"/>
              <a:t>б-п</a:t>
            </a:r>
            <a:r>
              <a:rPr lang="ru-RU" dirty="0" smtClean="0"/>
              <a:t>, </a:t>
            </a:r>
            <a:r>
              <a:rPr lang="ru-RU" dirty="0" err="1" smtClean="0"/>
              <a:t>т-п</a:t>
            </a:r>
            <a:r>
              <a:rPr lang="ru-RU" dirty="0" smtClean="0"/>
              <a:t>, </a:t>
            </a:r>
            <a:r>
              <a:rPr lang="ru-RU" dirty="0" err="1" smtClean="0"/>
              <a:t>а-о</a:t>
            </a:r>
            <a:r>
              <a:rPr lang="ru-RU" dirty="0" smtClean="0"/>
              <a:t>, </a:t>
            </a:r>
            <a:r>
              <a:rPr lang="ru-RU" dirty="0" err="1" smtClean="0"/>
              <a:t>е-з</a:t>
            </a:r>
            <a:r>
              <a:rPr lang="ru-RU" dirty="0" smtClean="0"/>
              <a:t>, </a:t>
            </a:r>
            <a:r>
              <a:rPr lang="ru-RU" dirty="0" err="1" smtClean="0"/>
              <a:t>д-у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8. Ошибки, вызванные нарушенным произношением, ребенок пишет то, что говорит: лека (река), </a:t>
            </a:r>
            <a:r>
              <a:rPr lang="ru-RU" dirty="0" err="1" smtClean="0"/>
              <a:t>суба</a:t>
            </a:r>
            <a:r>
              <a:rPr lang="ru-RU" dirty="0" smtClean="0"/>
              <a:t> (шуба).</a:t>
            </a:r>
            <a:br>
              <a:rPr lang="ru-RU" dirty="0" smtClean="0"/>
            </a:br>
            <a:r>
              <a:rPr lang="ru-RU" dirty="0" smtClean="0"/>
              <a:t>9. При нарушенном фонематическом восприятии смешиваются гласные </a:t>
            </a:r>
            <a:r>
              <a:rPr lang="ru-RU" dirty="0" err="1" smtClean="0"/>
              <a:t>о-у</a:t>
            </a:r>
            <a:r>
              <a:rPr lang="ru-RU" dirty="0" smtClean="0"/>
              <a:t>, </a:t>
            </a:r>
            <a:r>
              <a:rPr lang="ru-RU" dirty="0" err="1" smtClean="0"/>
              <a:t>ё-ю</a:t>
            </a:r>
            <a:r>
              <a:rPr lang="ru-RU" dirty="0" smtClean="0"/>
              <a:t>, согласные </a:t>
            </a:r>
            <a:r>
              <a:rPr lang="ru-RU" dirty="0" err="1" smtClean="0"/>
              <a:t>р-л</a:t>
            </a:r>
            <a:r>
              <a:rPr lang="ru-RU" dirty="0" smtClean="0"/>
              <a:t>, </a:t>
            </a:r>
            <a:r>
              <a:rPr lang="ru-RU" dirty="0" err="1" smtClean="0"/>
              <a:t>й-ль</a:t>
            </a:r>
            <a:r>
              <a:rPr lang="ru-RU" dirty="0" smtClean="0"/>
              <a:t>, парные звонкие и глухие согласные, свистящие и шипящие, звуки </a:t>
            </a:r>
            <a:r>
              <a:rPr lang="ru-RU" dirty="0" err="1" smtClean="0"/>
              <a:t>ц</a:t>
            </a:r>
            <a:r>
              <a:rPr lang="ru-RU" dirty="0" smtClean="0"/>
              <a:t>, ч, </a:t>
            </a:r>
            <a:r>
              <a:rPr lang="ru-RU" dirty="0" err="1" smtClean="0"/>
              <a:t>щ</a:t>
            </a:r>
            <a:r>
              <a:rPr lang="ru-RU" dirty="0" smtClean="0"/>
              <a:t>. Например: </a:t>
            </a:r>
            <a:r>
              <a:rPr lang="ru-RU" dirty="0" err="1" smtClean="0"/>
              <a:t>тыня</a:t>
            </a:r>
            <a:r>
              <a:rPr lang="ru-RU" dirty="0" smtClean="0"/>
              <a:t> (дыня), </a:t>
            </a:r>
            <a:r>
              <a:rPr lang="ru-RU" dirty="0" err="1" smtClean="0"/>
              <a:t>клёква</a:t>
            </a:r>
            <a:r>
              <a:rPr lang="ru-RU" dirty="0" smtClean="0"/>
              <a:t> (клюква).</a:t>
            </a:r>
            <a:br>
              <a:rPr lang="ru-RU" dirty="0" smtClean="0"/>
            </a:br>
            <a:r>
              <a:rPr lang="ru-RU" dirty="0" smtClean="0"/>
              <a:t>10. Пропуски букв, слогов, </a:t>
            </a:r>
            <a:r>
              <a:rPr lang="ru-RU" dirty="0" err="1" smtClean="0"/>
              <a:t>недописывание</a:t>
            </a:r>
            <a:r>
              <a:rPr lang="ru-RU" dirty="0" smtClean="0"/>
              <a:t> слов. Например: </a:t>
            </a:r>
            <a:r>
              <a:rPr lang="ru-RU" dirty="0" err="1" smtClean="0"/>
              <a:t>прта</a:t>
            </a:r>
            <a:r>
              <a:rPr lang="ru-RU" dirty="0" smtClean="0"/>
              <a:t> - парта, </a:t>
            </a:r>
            <a:r>
              <a:rPr lang="ru-RU" dirty="0" err="1" smtClean="0"/>
              <a:t>моко</a:t>
            </a:r>
            <a:r>
              <a:rPr lang="ru-RU" dirty="0" smtClean="0"/>
              <a:t> - молоко, весёлы (весёлый).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263</TotalTime>
  <Words>665</Words>
  <Application>Microsoft Office PowerPoint</Application>
  <PresentationFormat>Экран (4:3)</PresentationFormat>
  <Paragraphs>75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Дисграфия</vt:lpstr>
      <vt:lpstr>Слайд 2</vt:lpstr>
      <vt:lpstr>Формы дисграфии</vt:lpstr>
      <vt:lpstr>Слайд 4</vt:lpstr>
      <vt:lpstr>Слайд 5</vt:lpstr>
      <vt:lpstr>Слайд 6</vt:lpstr>
      <vt:lpstr>Слайд 7</vt:lpstr>
      <vt:lpstr>На что нужно обратить особое внимание:</vt:lpstr>
      <vt:lpstr>Слайд 9</vt:lpstr>
      <vt:lpstr>Пути коррекции</vt:lpstr>
      <vt:lpstr>Упражнения, которые помогут в преодолении дисграфии</vt:lpstr>
      <vt:lpstr>Слайд 12</vt:lpstr>
      <vt:lpstr>Слайд 13</vt:lpstr>
      <vt:lpstr>Слайд 14</vt:lpstr>
      <vt:lpstr>Чего нельзя делать?</vt:lpstr>
      <vt:lpstr>Дизорфография</vt:lpstr>
      <vt:lpstr>Примеры упражнений для коррекции  </vt:lpstr>
      <vt:lpstr>Советы родителям</vt:lpstr>
      <vt:lpstr>Спасибо за внимание!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Дисграфия</dc:title>
  <dc:creator>Наталья</dc:creator>
  <cp:lastModifiedBy>Наталья</cp:lastModifiedBy>
  <cp:revision>47</cp:revision>
  <dcterms:created xsi:type="dcterms:W3CDTF">2019-01-10T12:24:56Z</dcterms:created>
  <dcterms:modified xsi:type="dcterms:W3CDTF">2019-01-10T16:48:14Z</dcterms:modified>
</cp:coreProperties>
</file>