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69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1BE7D-E131-4364-A55F-391B9FB35B04}" type="datetimeFigureOut">
              <a:rPr lang="ru-RU" smtClean="0"/>
              <a:t>05.12.2018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A704C-F179-40AE-8E5A-BA1A89A4D434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5213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1BE7D-E131-4364-A55F-391B9FB35B04}" type="datetimeFigureOut">
              <a:rPr lang="ru-RU" smtClean="0"/>
              <a:t>05.12.2018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A704C-F179-40AE-8E5A-BA1A89A4D4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41882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1BE7D-E131-4364-A55F-391B9FB35B04}" type="datetimeFigureOut">
              <a:rPr lang="ru-RU" smtClean="0"/>
              <a:t>05.12.2018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A704C-F179-40AE-8E5A-BA1A89A4D4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26933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1BE7D-E131-4364-A55F-391B9FB35B04}" type="datetimeFigureOut">
              <a:rPr lang="ru-RU" smtClean="0"/>
              <a:t>05.12.2018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A704C-F179-40AE-8E5A-BA1A89A4D434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059246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1BE7D-E131-4364-A55F-391B9FB35B04}" type="datetimeFigureOut">
              <a:rPr lang="ru-RU" smtClean="0"/>
              <a:t>05.12.2018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A704C-F179-40AE-8E5A-BA1A89A4D4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6081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1BE7D-E131-4364-A55F-391B9FB35B04}" type="datetimeFigureOut">
              <a:rPr lang="ru-RU" smtClean="0"/>
              <a:t>05.12.2018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A704C-F179-40AE-8E5A-BA1A89A4D434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024418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1BE7D-E131-4364-A55F-391B9FB35B04}" type="datetimeFigureOut">
              <a:rPr lang="ru-RU" smtClean="0"/>
              <a:t>05.12.2018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A704C-F179-40AE-8E5A-BA1A89A4D4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11710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1BE7D-E131-4364-A55F-391B9FB35B04}" type="datetimeFigureOut">
              <a:rPr lang="ru-RU" smtClean="0"/>
              <a:t>05.12.2018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A704C-F179-40AE-8E5A-BA1A89A4D4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7651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1BE7D-E131-4364-A55F-391B9FB35B04}" type="datetimeFigureOut">
              <a:rPr lang="ru-RU" smtClean="0"/>
              <a:t>05.12.2018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A704C-F179-40AE-8E5A-BA1A89A4D4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66166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1BE7D-E131-4364-A55F-391B9FB35B04}" type="datetimeFigureOut">
              <a:rPr lang="ru-RU" smtClean="0"/>
              <a:t>05.12.2018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A704C-F179-40AE-8E5A-BA1A89A4D4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91577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1BE7D-E131-4364-A55F-391B9FB35B04}" type="datetimeFigureOut">
              <a:rPr lang="ru-RU" smtClean="0"/>
              <a:t>05.12.2018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A704C-F179-40AE-8E5A-BA1A89A4D4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35294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1BE7D-E131-4364-A55F-391B9FB35B04}" type="datetimeFigureOut">
              <a:rPr lang="ru-RU" smtClean="0"/>
              <a:t>05.12.2018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A704C-F179-40AE-8E5A-BA1A89A4D4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78306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1BE7D-E131-4364-A55F-391B9FB35B04}" type="datetimeFigureOut">
              <a:rPr lang="ru-RU" smtClean="0"/>
              <a:t>05.12.2018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A704C-F179-40AE-8E5A-BA1A89A4D4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044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1BE7D-E131-4364-A55F-391B9FB35B04}" type="datetimeFigureOut">
              <a:rPr lang="ru-RU" smtClean="0"/>
              <a:t>05.12.2018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A704C-F179-40AE-8E5A-BA1A89A4D4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713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1BE7D-E131-4364-A55F-391B9FB35B04}" type="datetimeFigureOut">
              <a:rPr lang="ru-RU" smtClean="0"/>
              <a:t>05.12.2018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A704C-F179-40AE-8E5A-BA1A89A4D4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9266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1BE7D-E131-4364-A55F-391B9FB35B04}" type="datetimeFigureOut">
              <a:rPr lang="ru-RU" smtClean="0"/>
              <a:t>05.12.2018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A704C-F179-40AE-8E5A-BA1A89A4D4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50658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1BE7D-E131-4364-A55F-391B9FB35B04}" type="datetimeFigureOut">
              <a:rPr lang="ru-RU" smtClean="0"/>
              <a:t>05.12.2018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A704C-F179-40AE-8E5A-BA1A89A4D4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622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8231BE7D-E131-4364-A55F-391B9FB35B04}" type="datetimeFigureOut">
              <a:rPr lang="ru-RU" smtClean="0"/>
              <a:t>05.12.2018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8CDA704C-F179-40AE-8E5A-BA1A89A4D4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570811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Финансовая арифметика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460166" y="3668946"/>
            <a:ext cx="4598484" cy="1655762"/>
          </a:xfrm>
        </p:spPr>
        <p:txBody>
          <a:bodyPr>
            <a:normAutofit/>
          </a:bodyPr>
          <a:lstStyle/>
          <a:p>
            <a:r>
              <a:rPr lang="ru-RU" dirty="0" smtClean="0"/>
              <a:t>Презентацию подготовил </a:t>
            </a:r>
          </a:p>
          <a:p>
            <a:r>
              <a:rPr lang="ru-RU" dirty="0" smtClean="0"/>
              <a:t>Ученик 11 А класса </a:t>
            </a:r>
          </a:p>
          <a:p>
            <a:r>
              <a:rPr lang="ru-RU" dirty="0" smtClean="0"/>
              <a:t>Головин Анатолий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6722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Чтобы не делать ошибок при инвестировании, нужно уметь правильно оценивать перспективы и результаты операций с различными активами. В этой части мы немного окунемся в область финансовой математики и изучим несколько простых способов вычисления результатов различных операций.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2818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9218611" y="4487332"/>
            <a:ext cx="45719" cy="150706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1" y="323385"/>
            <a:ext cx="10165925" cy="6177776"/>
          </a:xfrm>
        </p:spPr>
        <p:txBody>
          <a:bodyPr>
            <a:normAutofit/>
          </a:bodyPr>
          <a:lstStyle/>
          <a:p>
            <a:r>
              <a:rPr lang="ru-RU" b="1" cap="all" dirty="0"/>
              <a:t>НАШИ ЖЕЛАНИЯ ЧАСТО ПРЕВОСХОДЯТ ВОЗМОЖНОСТИ НАШЕГО БЮДЖЕТА, ПОЭТОМУ ВАЖНО НАУЧИТЬ БЮДЖЕТ СЛУШАТЬСЯ.</a:t>
            </a:r>
            <a:endParaRPr lang="ru-RU" dirty="0"/>
          </a:p>
          <a:p>
            <a:r>
              <a:rPr lang="ru-RU" dirty="0"/>
              <a:t>Посчитай, какую сумму могла бы сберечь семья в месяц, если бы она могла сэкономить 5% от суммы текущих расходов?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Представьте, что расходы в семье состоят из следующих статей:</a:t>
            </a:r>
            <a:br>
              <a:rPr lang="ru-RU" dirty="0"/>
            </a:br>
            <a:r>
              <a:rPr lang="ru-RU" dirty="0"/>
              <a:t>5000 руб. - коммунальные платежи</a:t>
            </a:r>
            <a:br>
              <a:rPr lang="ru-RU" dirty="0"/>
            </a:br>
            <a:r>
              <a:rPr lang="ru-RU" dirty="0"/>
              <a:t>10000 руб. - продукты питания</a:t>
            </a:r>
            <a:br>
              <a:rPr lang="ru-RU" dirty="0"/>
            </a:br>
            <a:r>
              <a:rPr lang="ru-RU" dirty="0"/>
              <a:t>3000 руб. - бытовая химия и предметы личной гигиены</a:t>
            </a:r>
            <a:br>
              <a:rPr lang="ru-RU" dirty="0"/>
            </a:br>
            <a:r>
              <a:rPr lang="ru-RU" dirty="0"/>
              <a:t>15000 руб. - одежда и обувь</a:t>
            </a:r>
            <a:br>
              <a:rPr lang="ru-RU" dirty="0"/>
            </a:br>
            <a:r>
              <a:rPr lang="ru-RU" dirty="0"/>
              <a:t>10000 руб. - оплата кредита на покупку машины</a:t>
            </a:r>
            <a:br>
              <a:rPr lang="ru-RU" dirty="0"/>
            </a:br>
            <a:r>
              <a:rPr lang="ru-RU" dirty="0"/>
              <a:t>5000 руб. - образование (дополнительные занятия)</a:t>
            </a:r>
            <a:br>
              <a:rPr lang="ru-RU" dirty="0"/>
            </a:br>
            <a:r>
              <a:rPr lang="ru-RU" dirty="0"/>
              <a:t>2000 руб. - проезд</a:t>
            </a:r>
            <a:br>
              <a:rPr lang="ru-RU" dirty="0"/>
            </a:br>
            <a:r>
              <a:rPr lang="ru-RU" dirty="0"/>
              <a:t>5000 руб. - откладывание на летний отдых семьи</a:t>
            </a:r>
            <a:br>
              <a:rPr lang="ru-RU" dirty="0"/>
            </a:br>
            <a:r>
              <a:rPr lang="ru-RU" dirty="0"/>
              <a:t>1500 руб. - лекарства</a:t>
            </a:r>
            <a:br>
              <a:rPr lang="ru-RU" dirty="0"/>
            </a:br>
            <a:r>
              <a:rPr lang="ru-RU" dirty="0"/>
              <a:t>2000 руб. - оплата телефона и Интернета</a:t>
            </a:r>
            <a:br>
              <a:rPr lang="ru-RU" dirty="0"/>
            </a:br>
            <a:r>
              <a:rPr lang="ru-RU" dirty="0"/>
              <a:t>2000 руб. - прочие платежи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8727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1" y="312234"/>
            <a:ext cx="9530305" cy="5475249"/>
          </a:xfrm>
        </p:spPr>
        <p:txBody>
          <a:bodyPr>
            <a:normAutofit/>
          </a:bodyPr>
          <a:lstStyle/>
          <a:p>
            <a:r>
              <a:rPr lang="ru-RU" b="1" cap="all" dirty="0"/>
              <a:t>ВНИМАТЕЛЬНО СРАВНИВАЯ ПРЕДЛОЖЕНИЯ ПЕРЕД ПОКУПКОЙ, ВЫ БЕРЕЖЕТЕ СВОИ РЕСУРСЫ.</a:t>
            </a:r>
            <a:endParaRPr lang="ru-RU" dirty="0"/>
          </a:p>
          <a:p>
            <a:r>
              <a:rPr lang="ru-RU" dirty="0"/>
              <a:t>Выбери наиболее выгодный тариф связи, если ты ежемесячно потребляешь 350 минут, 50 смс и 2 </a:t>
            </a:r>
            <a:r>
              <a:rPr lang="ru-RU" dirty="0" err="1"/>
              <a:t>Гбайта</a:t>
            </a:r>
            <a:r>
              <a:rPr lang="ru-RU" dirty="0"/>
              <a:t> интернета: 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u="sng" dirty="0"/>
              <a:t>Предложение «Оператор 1»</a:t>
            </a:r>
            <a:r>
              <a:rPr lang="ru-RU" dirty="0"/>
              <a:t> 2 </a:t>
            </a:r>
            <a:r>
              <a:rPr lang="ru-RU" dirty="0" err="1"/>
              <a:t>руб</a:t>
            </a:r>
            <a:r>
              <a:rPr lang="ru-RU" dirty="0"/>
              <a:t>/мин, 1 смс - 2,5 рубля, 0,2 </a:t>
            </a:r>
            <a:r>
              <a:rPr lang="ru-RU" dirty="0" err="1"/>
              <a:t>руб</a:t>
            </a:r>
            <a:r>
              <a:rPr lang="ru-RU" dirty="0"/>
              <a:t>/Мб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u="sng" dirty="0"/>
              <a:t>Предложение «Оператор 2»</a:t>
            </a:r>
            <a:r>
              <a:rPr lang="ru-RU" dirty="0"/>
              <a:t> Пакет стоимостью 500 рублей в месяц, включающий в себя: 200 минут, 25 смс, 1 Гбайт. Стоимость услуг связи сверх пакета: 1.7 </a:t>
            </a:r>
            <a:r>
              <a:rPr lang="ru-RU" dirty="0" err="1"/>
              <a:t>руб</a:t>
            </a:r>
            <a:r>
              <a:rPr lang="ru-RU" dirty="0"/>
              <a:t>/мин, 1 смс - 2,3 рубля, 0,2 </a:t>
            </a:r>
            <a:r>
              <a:rPr lang="ru-RU" dirty="0" err="1"/>
              <a:t>руб</a:t>
            </a:r>
            <a:r>
              <a:rPr lang="ru-RU" dirty="0"/>
              <a:t>/Мб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u="sng" dirty="0"/>
              <a:t>Предложение «Оператор 3»</a:t>
            </a:r>
            <a:r>
              <a:rPr lang="ru-RU" dirty="0"/>
              <a:t> Пакет стоимостью 1 000 рублей в месяц, включающий в себя: 600 минут, 100 смс, 3 Гбайт. Стоимость услуг связи сверх пакета: 1,5 </a:t>
            </a:r>
            <a:r>
              <a:rPr lang="ru-RU" dirty="0" err="1"/>
              <a:t>руб</a:t>
            </a:r>
            <a:r>
              <a:rPr lang="ru-RU" dirty="0"/>
              <a:t>/мин, 1 смс - 2 </a:t>
            </a:r>
            <a:r>
              <a:rPr lang="ru-RU" dirty="0" err="1"/>
              <a:t>руб</a:t>
            </a:r>
            <a:r>
              <a:rPr lang="ru-RU" dirty="0"/>
              <a:t>, 0,15 </a:t>
            </a:r>
            <a:r>
              <a:rPr lang="ru-RU" dirty="0" err="1"/>
              <a:t>руб</a:t>
            </a:r>
            <a:r>
              <a:rPr lang="ru-RU" dirty="0"/>
              <a:t>/Мб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9233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64059" y="3222702"/>
            <a:ext cx="5218770" cy="350148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0294" y="245327"/>
            <a:ext cx="10158760" cy="2877013"/>
          </a:xfrm>
        </p:spPr>
        <p:txBody>
          <a:bodyPr>
            <a:normAutofit fontScale="92500" lnSpcReduction="10000"/>
          </a:bodyPr>
          <a:lstStyle/>
          <a:p>
            <a:r>
              <a:rPr lang="ru-RU" b="1" cap="all" dirty="0"/>
              <a:t>БЕРЕЖНО РАСХОДУЯ РЕСУРСЫ, МОЖНО ОСТАВЛЯТЬ В СВОЕЙ ЖИЗНИ БОЛЬШЕ МЕСТА ДЛЯ ВАЖНЫХ ВЕЩЕЙ.</a:t>
            </a:r>
            <a:endParaRPr lang="ru-RU" dirty="0"/>
          </a:p>
          <a:p>
            <a:r>
              <a:rPr lang="ru-RU" dirty="0"/>
              <a:t>Рассчитай, какую сумму может откладывать семья Григорьевых ежемесячно, если их совокупный доход составляет 60000 рублей. </a:t>
            </a:r>
            <a:br>
              <a:rPr lang="ru-RU" dirty="0"/>
            </a:br>
            <a:r>
              <a:rPr lang="ru-RU" dirty="0"/>
              <a:t>Расходы на самое необходимое — 30000 руб. </a:t>
            </a:r>
            <a:br>
              <a:rPr lang="ru-RU" dirty="0"/>
            </a:br>
            <a:r>
              <a:rPr lang="ru-RU" dirty="0"/>
              <a:t>Иван Григорьев тратит на машину, спорт, одежду и обувь ежемесячно 8500 руб., а его жена Мария тратит на косметику, спорт, одежду, обувь, театр и др. — 9000 руб. </a:t>
            </a:r>
            <a:br>
              <a:rPr lang="ru-RU" dirty="0"/>
            </a:br>
            <a:r>
              <a:rPr lang="ru-RU" dirty="0"/>
              <a:t>На их сына Витю, который ходит в детский сад, уходит 5000 руб.</a:t>
            </a:r>
          </a:p>
          <a:p>
            <a:endParaRPr lang="ru-RU" dirty="0"/>
          </a:p>
        </p:txBody>
      </p:sp>
      <p:pic>
        <p:nvPicPr>
          <p:cNvPr id="8" name="Picture 2" descr="https://i.sunhome.ru/psychology/103/dengi-mozhno-li-ih-lyubit.ori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3473" y="3021981"/>
            <a:ext cx="5999355" cy="3702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6765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9109" y="7820916"/>
            <a:ext cx="3630195" cy="85975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50780" y="301083"/>
            <a:ext cx="6021658" cy="4248616"/>
          </a:xfrm>
        </p:spPr>
        <p:txBody>
          <a:bodyPr/>
          <a:lstStyle/>
          <a:p>
            <a:r>
              <a:rPr lang="ru-RU" b="1" cap="all" dirty="0"/>
              <a:t>СБЕРЕЖЕНИЯ ПОМОГАЮТ ДВИГАТЬСЯ К ВАЖНЫМ ЦЕЛЯМ. С ИХ ПОМОЩЬЮ МОЖНО НАКОПИТЬ НА ЧТО-ТО СУЩЕСТВЕННОЕ.</a:t>
            </a:r>
            <a:endParaRPr lang="ru-RU" dirty="0"/>
          </a:p>
          <a:p>
            <a:r>
              <a:rPr lang="ru-RU" dirty="0"/>
              <a:t>Рассчитай, сколько необходимо ежемесячно откладывать на покупку, если в твоем распоряжении 12 месяцев, текущая стоимость будущей покупки 5400 рублей, а инфляция за год составит 10%. Ответ запиши целым числом.</a:t>
            </a:r>
          </a:p>
          <a:p>
            <a:endParaRPr lang="ru-RU" dirty="0"/>
          </a:p>
        </p:txBody>
      </p:sp>
      <p:pic>
        <p:nvPicPr>
          <p:cNvPr id="2050" name="Picture 2" descr="https://ru.market.korupciya.com/wp-content/uploads/2017/07/Investit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01084"/>
            <a:ext cx="4739268" cy="5252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5536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54395" y="8501346"/>
            <a:ext cx="2075442" cy="112589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361" y="685800"/>
            <a:ext cx="5675971" cy="5938024"/>
          </a:xfrm>
        </p:spPr>
        <p:txBody>
          <a:bodyPr>
            <a:normAutofit/>
          </a:bodyPr>
          <a:lstStyle/>
          <a:p>
            <a:r>
              <a:rPr lang="ru-RU" b="1" cap="all" dirty="0"/>
              <a:t>УМЕНИЕ СРАВНИТЬ УСЛОВИЯ ФИНАНСОВЫХ ПРОДУКТОВ ПОМОГАЮТ ВЫБРАТЬ НАИБОЛЕЕ ВЫГОДНЫЙ ВАРИАНТ СБЕРЕЖЕНИЙ.</a:t>
            </a:r>
            <a:endParaRPr lang="ru-RU" dirty="0"/>
          </a:p>
          <a:p>
            <a:r>
              <a:rPr lang="ru-RU" dirty="0"/>
              <a:t>Как ты думаешь, какой из депозитов для сбережения денег выгоднее (принесет тебе большую выгоду за год)? </a:t>
            </a:r>
            <a:br>
              <a:rPr lang="ru-RU" dirty="0"/>
            </a:br>
            <a:r>
              <a:rPr lang="ru-RU" dirty="0"/>
              <a:t>а) 12% в конце срока вклада </a:t>
            </a:r>
            <a:br>
              <a:rPr lang="ru-RU" dirty="0"/>
            </a:br>
            <a:r>
              <a:rPr lang="ru-RU" dirty="0"/>
              <a:t>b) 12% с ежеквартальной капитализацией </a:t>
            </a:r>
            <a:br>
              <a:rPr lang="ru-RU" dirty="0"/>
            </a:br>
            <a:r>
              <a:rPr lang="ru-RU" dirty="0"/>
              <a:t>c) 12% с ежемесячной капитализацией</a:t>
            </a:r>
          </a:p>
          <a:p>
            <a:endParaRPr lang="ru-RU" dirty="0"/>
          </a:p>
        </p:txBody>
      </p:sp>
      <p:pic>
        <p:nvPicPr>
          <p:cNvPr id="3074" name="Picture 2" descr="http://mistik-info.ru/_nw/43/4647106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3168" y="418171"/>
            <a:ext cx="5498832" cy="5536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1131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849410" y="13206114"/>
            <a:ext cx="2125125" cy="46758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128" name="Picture 8" descr="https://kievsmi.net/wp-content/uploads/2016/09/1439100005200836751-1024x76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73" y="0"/>
            <a:ext cx="3918517" cy="3836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AutoShape 10" descr="https://cdn.wallpapersafari.com/14/40/pzS8H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32" name="Picture 12" descr="http://4.bp.blogspot.com/-9U_C-mk1NU4/UXABVpcDPMI/AAAAAAAAAII/YOBPSOsjBWw/s1600/2705989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3689" y="-36668"/>
            <a:ext cx="2603227" cy="2794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4" name="Picture 14" descr="https://usa.one/wp-content/uploads/awpcp/images/1496607195-58444d-d6e41ea8-larg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6916" y="-36668"/>
            <a:ext cx="3267308" cy="3232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6" name="Picture 16" descr="https://s1.1zoom.ru/b5050/343/362329-admin_1920x120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3689" y="3195713"/>
            <a:ext cx="5870535" cy="3662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1785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24</TotalTime>
  <Words>232</Words>
  <Application>Microsoft Office PowerPoint</Application>
  <PresentationFormat>Широкоэкранный</PresentationFormat>
  <Paragraphs>15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Century Gothic</vt:lpstr>
      <vt:lpstr>Wingdings 3</vt:lpstr>
      <vt:lpstr>Сектор</vt:lpstr>
      <vt:lpstr>Финансовая арифметика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Финансовая арифметика</dc:title>
  <dc:creator>Анатолий</dc:creator>
  <cp:lastModifiedBy>Анатолий</cp:lastModifiedBy>
  <cp:revision>3</cp:revision>
  <dcterms:created xsi:type="dcterms:W3CDTF">2018-12-05T12:07:53Z</dcterms:created>
  <dcterms:modified xsi:type="dcterms:W3CDTF">2018-12-05T12:32:47Z</dcterms:modified>
</cp:coreProperties>
</file>