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2" r:id="rId1"/>
  </p:sldMasterIdLst>
  <p:sldIdLst>
    <p:sldId id="256" r:id="rId2"/>
    <p:sldId id="259" r:id="rId3"/>
    <p:sldId id="258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8" r:id="rId15"/>
    <p:sldId id="279" r:id="rId16"/>
    <p:sldId id="280" r:id="rId17"/>
    <p:sldId id="271" r:id="rId18"/>
    <p:sldId id="262" r:id="rId19"/>
    <p:sldId id="272" r:id="rId20"/>
    <p:sldId id="273" r:id="rId21"/>
    <p:sldId id="277" r:id="rId22"/>
    <p:sldId id="274" r:id="rId23"/>
    <p:sldId id="275" r:id="rId24"/>
    <p:sldId id="276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424" autoAdjust="0"/>
  </p:normalViewPr>
  <p:slideViewPr>
    <p:cSldViewPr>
      <p:cViewPr varScale="1">
        <p:scale>
          <a:sx n="69" d="100"/>
          <a:sy n="69" d="100"/>
        </p:scale>
        <p:origin x="141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2F95C-5672-476B-AD56-E42CBF8C8AE1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B6F20-EACB-4A3E-9E9E-82633D0B4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511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2F95C-5672-476B-AD56-E42CBF8C8AE1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B6F20-EACB-4A3E-9E9E-82633D0B4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113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2F95C-5672-476B-AD56-E42CBF8C8AE1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B6F20-EACB-4A3E-9E9E-82633D0B4FC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128348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2F95C-5672-476B-AD56-E42CBF8C8AE1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B6F20-EACB-4A3E-9E9E-82633D0B4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3357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2F95C-5672-476B-AD56-E42CBF8C8AE1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B6F20-EACB-4A3E-9E9E-82633D0B4FC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06846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2F95C-5672-476B-AD56-E42CBF8C8AE1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B6F20-EACB-4A3E-9E9E-82633D0B4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797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2F95C-5672-476B-AD56-E42CBF8C8AE1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B6F20-EACB-4A3E-9E9E-82633D0B4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0148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2F95C-5672-476B-AD56-E42CBF8C8AE1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B6F20-EACB-4A3E-9E9E-82633D0B4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053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2F95C-5672-476B-AD56-E42CBF8C8AE1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B6F20-EACB-4A3E-9E9E-82633D0B4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8905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2F95C-5672-476B-AD56-E42CBF8C8AE1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B6F20-EACB-4A3E-9E9E-82633D0B4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854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2F95C-5672-476B-AD56-E42CBF8C8AE1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B6F20-EACB-4A3E-9E9E-82633D0B4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549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2F95C-5672-476B-AD56-E42CBF8C8AE1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B6F20-EACB-4A3E-9E9E-82633D0B4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871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2F95C-5672-476B-AD56-E42CBF8C8AE1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B6F20-EACB-4A3E-9E9E-82633D0B4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899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2F95C-5672-476B-AD56-E42CBF8C8AE1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B6F20-EACB-4A3E-9E9E-82633D0B4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796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2F95C-5672-476B-AD56-E42CBF8C8AE1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B6F20-EACB-4A3E-9E9E-82633D0B4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050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2F95C-5672-476B-AD56-E42CBF8C8AE1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B6F20-EACB-4A3E-9E9E-82633D0B4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810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92F95C-5672-476B-AD56-E42CBF8C8AE1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87B6F20-EACB-4A3E-9E9E-82633D0B4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24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  <p:sldLayoutId id="2147483895" r:id="rId13"/>
    <p:sldLayoutId id="2147483896" r:id="rId14"/>
    <p:sldLayoutId id="2147483897" r:id="rId15"/>
    <p:sldLayoutId id="214748389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916832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Особенности обучения </a:t>
            </a:r>
            <a:r>
              <a:rPr lang="ru-RU" dirty="0" err="1" smtClean="0"/>
              <a:t>аудированию</a:t>
            </a:r>
            <a:r>
              <a:rPr lang="ru-RU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</a:t>
            </a:r>
            <a:r>
              <a:rPr lang="ru-RU" dirty="0" smtClean="0"/>
              <a:t>контексте ФГОС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6753773" cy="2258486"/>
          </a:xfrm>
        </p:spPr>
        <p:txBody>
          <a:bodyPr>
            <a:normAutofit/>
          </a:bodyPr>
          <a:lstStyle/>
          <a:p>
            <a:r>
              <a:rPr lang="ru-RU" dirty="0" smtClean="0"/>
              <a:t>Выступление на МО учителей иностранного языка </a:t>
            </a:r>
            <a:r>
              <a:rPr lang="ru-RU" dirty="0" err="1" smtClean="0"/>
              <a:t>Чертковского</a:t>
            </a:r>
            <a:r>
              <a:rPr lang="ru-RU" dirty="0" smtClean="0"/>
              <a:t> района </a:t>
            </a:r>
          </a:p>
          <a:p>
            <a:r>
              <a:rPr lang="ru-RU" dirty="0" smtClean="0"/>
              <a:t>Холодова М.В.</a:t>
            </a:r>
          </a:p>
          <a:p>
            <a:r>
              <a:rPr lang="ru-RU" dirty="0" smtClean="0"/>
              <a:t> </a:t>
            </a:r>
            <a:r>
              <a:rPr lang="ru-RU" dirty="0" smtClean="0"/>
              <a:t>учитель английского языка</a:t>
            </a:r>
          </a:p>
          <a:p>
            <a:r>
              <a:rPr lang="ru-RU" dirty="0" smtClean="0"/>
              <a:t>МБОУ </a:t>
            </a:r>
            <a:r>
              <a:rPr lang="ru-RU" dirty="0" err="1" smtClean="0"/>
              <a:t>Маньковская</a:t>
            </a:r>
            <a:r>
              <a:rPr lang="ru-RU" dirty="0" smtClean="0"/>
              <a:t> СОШ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81369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FF"/>
                </a:solidFill>
                <a:latin typeface="TimesNewRomanPS-BoldMT"/>
              </a:rPr>
              <a:t>Во время </a:t>
            </a:r>
            <a:r>
              <a:rPr lang="ru-RU" sz="2000" b="1" dirty="0" err="1">
                <a:solidFill>
                  <a:srgbClr val="0000FF"/>
                </a:solidFill>
                <a:latin typeface="TimesNewRomanPS-BoldMT"/>
              </a:rPr>
              <a:t>аудирования</a:t>
            </a:r>
            <a:endParaRPr lang="ru-RU" sz="2000" b="1" dirty="0">
              <a:solidFill>
                <a:srgbClr val="0000FF"/>
              </a:solidFill>
              <a:latin typeface="TimesNewRomanPS-BoldMT"/>
            </a:endParaRPr>
          </a:p>
          <a:p>
            <a:r>
              <a:rPr lang="en-US" sz="2000" b="1" dirty="0">
                <a:solidFill>
                  <a:srgbClr val="000000"/>
                </a:solidFill>
                <a:latin typeface="TimesNewRomanPS-BoldMT"/>
              </a:rPr>
              <a:t>Sample while-listening activities</a:t>
            </a:r>
          </a:p>
          <a:p>
            <a:r>
              <a:rPr lang="en-US" sz="2000" dirty="0">
                <a:solidFill>
                  <a:srgbClr val="000000"/>
                </a:solidFill>
                <a:latin typeface="TimesNewRomanPSMT"/>
              </a:rPr>
              <a:t>● listening with visuals</a:t>
            </a:r>
          </a:p>
          <a:p>
            <a:r>
              <a:rPr lang="en-US" sz="2000" dirty="0">
                <a:solidFill>
                  <a:srgbClr val="000000"/>
                </a:solidFill>
                <a:latin typeface="TimesNewRomanPSMT"/>
              </a:rPr>
              <a:t>● filling in graphs and charts</a:t>
            </a:r>
          </a:p>
          <a:p>
            <a:r>
              <a:rPr lang="en-US" sz="2000" dirty="0">
                <a:solidFill>
                  <a:srgbClr val="000000"/>
                </a:solidFill>
                <a:latin typeface="TimesNewRomanPSMT"/>
              </a:rPr>
              <a:t>● following a route on a map</a:t>
            </a:r>
          </a:p>
          <a:p>
            <a:r>
              <a:rPr lang="en-US" sz="2000" dirty="0">
                <a:solidFill>
                  <a:srgbClr val="000000"/>
                </a:solidFill>
                <a:latin typeface="TimesNewRomanPSMT"/>
              </a:rPr>
              <a:t>● checking off items in a list</a:t>
            </a:r>
          </a:p>
          <a:p>
            <a:r>
              <a:rPr lang="en-US" sz="2000" dirty="0">
                <a:solidFill>
                  <a:srgbClr val="000000"/>
                </a:solidFill>
                <a:latin typeface="TimesNewRomanPSMT"/>
              </a:rPr>
              <a:t>● listening for the gist</a:t>
            </a:r>
          </a:p>
          <a:p>
            <a:r>
              <a:rPr lang="en-US" sz="2000" dirty="0">
                <a:solidFill>
                  <a:srgbClr val="000000"/>
                </a:solidFill>
                <a:latin typeface="TimesNewRomanPSMT"/>
              </a:rPr>
              <a:t>● searching for specific clues to meaning</a:t>
            </a:r>
          </a:p>
          <a:p>
            <a:r>
              <a:rPr lang="en-US" sz="2000" dirty="0">
                <a:solidFill>
                  <a:srgbClr val="000000"/>
                </a:solidFill>
                <a:latin typeface="TimesNewRomanPSMT"/>
              </a:rPr>
              <a:t>● completing cloze (fill-in) exercises</a:t>
            </a:r>
          </a:p>
          <a:p>
            <a:r>
              <a:rPr lang="en-US" sz="2000" dirty="0">
                <a:solidFill>
                  <a:srgbClr val="000000"/>
                </a:solidFill>
                <a:latin typeface="TimesNewRomanPSMT"/>
              </a:rPr>
              <a:t>● distinguishing between formal and</a:t>
            </a:r>
          </a:p>
          <a:p>
            <a:r>
              <a:rPr lang="en-US" sz="2000" dirty="0">
                <a:solidFill>
                  <a:srgbClr val="000000"/>
                </a:solidFill>
                <a:latin typeface="TimesNewRomanPSMT"/>
              </a:rPr>
              <a:t>informal registers</a:t>
            </a:r>
          </a:p>
          <a:p>
            <a:pPr lvl="8"/>
            <a:endParaRPr lang="ru-RU" sz="2000" b="1" dirty="0" smtClean="0">
              <a:solidFill>
                <a:srgbClr val="0000FF"/>
              </a:solidFill>
              <a:latin typeface="TimesNewRomanPS-BoldMT"/>
            </a:endParaRPr>
          </a:p>
          <a:p>
            <a:pPr lvl="8"/>
            <a:endParaRPr lang="ru-RU" sz="2000" b="1" dirty="0">
              <a:solidFill>
                <a:srgbClr val="0000FF"/>
              </a:solidFill>
              <a:latin typeface="TimesNewRomanPS-BoldMT"/>
            </a:endParaRPr>
          </a:p>
          <a:p>
            <a:pPr lvl="8"/>
            <a:endParaRPr lang="ru-RU" sz="2000" b="1" dirty="0" smtClean="0">
              <a:solidFill>
                <a:srgbClr val="0000FF"/>
              </a:solidFill>
              <a:latin typeface="TimesNewRomanPS-BoldMT"/>
            </a:endParaRPr>
          </a:p>
          <a:p>
            <a:pPr lvl="8"/>
            <a:r>
              <a:rPr lang="ru-RU" sz="2000" b="1" dirty="0" smtClean="0">
                <a:solidFill>
                  <a:srgbClr val="0000FF"/>
                </a:solidFill>
                <a:latin typeface="TimesNewRomanPS-BoldMT"/>
              </a:rPr>
              <a:t>После </a:t>
            </a:r>
            <a:r>
              <a:rPr lang="ru-RU" sz="2000" b="1" dirty="0" err="1">
                <a:solidFill>
                  <a:srgbClr val="0000FF"/>
                </a:solidFill>
                <a:latin typeface="TimesNewRomanPS-BoldMT"/>
              </a:rPr>
              <a:t>аудирования</a:t>
            </a:r>
            <a:endParaRPr lang="ru-RU" sz="2000" b="1" dirty="0">
              <a:solidFill>
                <a:srgbClr val="0000FF"/>
              </a:solidFill>
              <a:latin typeface="TimesNewRomanPS-BoldMT"/>
            </a:endParaRPr>
          </a:p>
          <a:p>
            <a:pPr lvl="8"/>
            <a:r>
              <a:rPr lang="ru-RU" sz="2000" dirty="0">
                <a:solidFill>
                  <a:srgbClr val="000000"/>
                </a:solidFill>
                <a:latin typeface="TimesNewRomanPSMT"/>
              </a:rPr>
              <a:t>● Реакция на текст</a:t>
            </a:r>
          </a:p>
          <a:p>
            <a:pPr lvl="8"/>
            <a:r>
              <a:rPr lang="ru-RU" sz="2000" dirty="0">
                <a:solidFill>
                  <a:srgbClr val="000000"/>
                </a:solidFill>
                <a:latin typeface="TimesNewRomanPSMT"/>
              </a:rPr>
              <a:t>● Анализ текста с точки зрения</a:t>
            </a:r>
          </a:p>
          <a:p>
            <a:pPr lvl="8"/>
            <a:r>
              <a:rPr lang="ru-RU" sz="2000" dirty="0">
                <a:solidFill>
                  <a:srgbClr val="000000"/>
                </a:solidFill>
                <a:latin typeface="TimesNewRomanPSMT"/>
              </a:rPr>
              <a:t>изучаемого языка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270081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6409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FF"/>
                </a:solidFill>
                <a:latin typeface="TimesNewRomanPS-BoldMT"/>
              </a:rPr>
              <a:t>Примерный план </a:t>
            </a:r>
            <a:r>
              <a:rPr lang="ru-RU" b="1" dirty="0" err="1">
                <a:solidFill>
                  <a:srgbClr val="0000FF"/>
                </a:solidFill>
                <a:latin typeface="TimesNewRomanPS-BoldMT"/>
              </a:rPr>
              <a:t>аудирования</a:t>
            </a:r>
            <a:r>
              <a:rPr lang="ru-RU" b="1" dirty="0">
                <a:solidFill>
                  <a:srgbClr val="0000FF"/>
                </a:solidFill>
                <a:latin typeface="TimesNewRomanPS-BoldMT"/>
              </a:rPr>
              <a:t> песни</a:t>
            </a:r>
          </a:p>
          <a:p>
            <a:r>
              <a:rPr lang="en-US" dirty="0">
                <a:solidFill>
                  <a:srgbClr val="000000"/>
                </a:solidFill>
                <a:latin typeface="TimesNewRomanPSMT"/>
              </a:rPr>
              <a:t>● Pre-listening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TimesNewRomanPSMT"/>
              </a:rPr>
              <a:t>○ Students brainstorm kinds of songs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TimesNewRomanPSMT"/>
              </a:rPr>
              <a:t>○ Students describe one of their </a:t>
            </a:r>
            <a:r>
              <a:rPr lang="en-US" dirty="0" err="1">
                <a:solidFill>
                  <a:srgbClr val="000000"/>
                </a:solidFill>
                <a:latin typeface="TimesNewRomanPSMT"/>
              </a:rPr>
              <a:t>favourite</a:t>
            </a:r>
            <a:r>
              <a:rPr lang="en-US" dirty="0">
                <a:solidFill>
                  <a:srgbClr val="000000"/>
                </a:solidFill>
                <a:latin typeface="TimesNewRomanPSMT"/>
              </a:rPr>
              <a:t> songs and what they like about it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TimesNewRomanPSMT"/>
              </a:rPr>
              <a:t>○ Students predict some word or expressions that might be in a love song</a:t>
            </a:r>
          </a:p>
          <a:p>
            <a:r>
              <a:rPr lang="en-US" dirty="0">
                <a:solidFill>
                  <a:srgbClr val="000000"/>
                </a:solidFill>
                <a:latin typeface="TimesNewRomanPSMT"/>
              </a:rPr>
              <a:t>● While listening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TimesNewRomanPSMT"/>
              </a:rPr>
              <a:t>○ Students listen and decide if the song is happy or sad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TimesNewRomanPSMT"/>
              </a:rPr>
              <a:t>○ Students listen again and order the lines or verses of the song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TimesNewRomanPSMT"/>
              </a:rPr>
              <a:t>○ Students listen again to check their answers or read a summary of the song with errors </a:t>
            </a:r>
            <a:r>
              <a:rPr lang="en-US" dirty="0" smtClean="0">
                <a:solidFill>
                  <a:srgbClr val="000000"/>
                </a:solidFill>
                <a:latin typeface="TimesNewRomanPSMT"/>
              </a:rPr>
              <a:t>in</a:t>
            </a:r>
            <a:r>
              <a:rPr lang="ru-RU" dirty="0" smtClean="0">
                <a:solidFill>
                  <a:srgbClr val="000000"/>
                </a:solidFill>
                <a:latin typeface="TimesNewRomanPSMT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NewRomanPSMT"/>
              </a:rPr>
              <a:t>and </a:t>
            </a:r>
            <a:r>
              <a:rPr lang="en-US" dirty="0">
                <a:solidFill>
                  <a:srgbClr val="000000"/>
                </a:solidFill>
                <a:latin typeface="TimesNewRomanPSMT"/>
              </a:rPr>
              <a:t>correct them.</a:t>
            </a:r>
          </a:p>
          <a:p>
            <a:r>
              <a:rPr lang="en-US" dirty="0">
                <a:solidFill>
                  <a:srgbClr val="000000"/>
                </a:solidFill>
                <a:latin typeface="TimesNewRomanPSMT"/>
              </a:rPr>
              <a:t>● Post-listening</a:t>
            </a:r>
          </a:p>
          <a:p>
            <a:r>
              <a:rPr lang="ru-RU" dirty="0">
                <a:solidFill>
                  <a:srgbClr val="000000"/>
                </a:solidFill>
                <a:latin typeface="TimesNewRomanPSMT"/>
              </a:rPr>
              <a:t>	</a:t>
            </a:r>
            <a:r>
              <a:rPr lang="en-US" dirty="0" smtClean="0">
                <a:solidFill>
                  <a:srgbClr val="000000"/>
                </a:solidFill>
                <a:latin typeface="TimesNewRomanPSMT"/>
              </a:rPr>
              <a:t>○ </a:t>
            </a:r>
            <a:r>
              <a:rPr lang="en-US" dirty="0">
                <a:solidFill>
                  <a:srgbClr val="000000"/>
                </a:solidFill>
                <a:latin typeface="TimesNewRomanPSMT"/>
              </a:rPr>
              <a:t>Focus on content</a:t>
            </a:r>
          </a:p>
          <a:p>
            <a:pPr lvl="3"/>
            <a:r>
              <a:rPr lang="en-US" dirty="0">
                <a:solidFill>
                  <a:srgbClr val="000000"/>
                </a:solidFill>
                <a:latin typeface="TimesNewRomanPSMT"/>
              </a:rPr>
              <a:t>■ Discuss what they liked / didn't like about the song</a:t>
            </a:r>
          </a:p>
          <a:p>
            <a:pPr lvl="3"/>
            <a:r>
              <a:rPr lang="en-US" dirty="0">
                <a:solidFill>
                  <a:srgbClr val="000000"/>
                </a:solidFill>
                <a:latin typeface="TimesNewRomanPSMT"/>
              </a:rPr>
              <a:t>■ Decide whether they would buy it / who they would buy it for</a:t>
            </a:r>
          </a:p>
          <a:p>
            <a:pPr lvl="3"/>
            <a:r>
              <a:rPr lang="en-US" dirty="0">
                <a:solidFill>
                  <a:srgbClr val="000000"/>
                </a:solidFill>
                <a:latin typeface="TimesNewRomanPSMT"/>
              </a:rPr>
              <a:t>■ Write a review of the song for a newspaper or website</a:t>
            </a:r>
          </a:p>
          <a:p>
            <a:pPr lvl="3"/>
            <a:r>
              <a:rPr lang="en-US" dirty="0">
                <a:solidFill>
                  <a:srgbClr val="000000"/>
                </a:solidFill>
                <a:latin typeface="TimesNewRomanPSMT"/>
              </a:rPr>
              <a:t>■ Write another verse for the song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NewRomanPSMT"/>
              </a:rPr>
              <a:t>	</a:t>
            </a:r>
            <a:r>
              <a:rPr lang="en-US" dirty="0" smtClean="0">
                <a:solidFill>
                  <a:srgbClr val="000000"/>
                </a:solidFill>
                <a:latin typeface="TimesNewRomanPSMT"/>
              </a:rPr>
              <a:t>○ </a:t>
            </a:r>
            <a:r>
              <a:rPr lang="en-US" dirty="0">
                <a:solidFill>
                  <a:srgbClr val="000000"/>
                </a:solidFill>
                <a:latin typeface="TimesNewRomanPSMT"/>
              </a:rPr>
              <a:t>Focus on form</a:t>
            </a:r>
          </a:p>
          <a:p>
            <a:pPr lvl="3"/>
            <a:r>
              <a:rPr lang="en-US" dirty="0">
                <a:solidFill>
                  <a:srgbClr val="000000"/>
                </a:solidFill>
                <a:latin typeface="TimesNewRomanPSMT"/>
              </a:rPr>
              <a:t>■ Students look at the lyrics from the song and identify the verb forms</a:t>
            </a:r>
          </a:p>
          <a:p>
            <a:pPr lvl="3"/>
            <a:r>
              <a:rPr lang="en-US" dirty="0">
                <a:solidFill>
                  <a:srgbClr val="000000"/>
                </a:solidFill>
                <a:latin typeface="TimesNewRomanPSMT"/>
              </a:rPr>
              <a:t>■ Students find new words in the song and find out what they mean</a:t>
            </a:r>
          </a:p>
          <a:p>
            <a:pPr lvl="3"/>
            <a:r>
              <a:rPr lang="en-US" dirty="0">
                <a:solidFill>
                  <a:srgbClr val="000000"/>
                </a:solidFill>
                <a:latin typeface="TimesNewRomanPSMT"/>
              </a:rPr>
              <a:t>■ Students make notes of common collocations within the song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18974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864096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>
                <a:solidFill>
                  <a:srgbClr val="0000FF"/>
                </a:solidFill>
                <a:latin typeface="TimesNewRomanPS-BoldMT"/>
              </a:rPr>
              <a:t>3. Using Authentic Materials and Situations</a:t>
            </a:r>
          </a:p>
          <a:p>
            <a:pPr algn="ctr"/>
            <a:r>
              <a:rPr lang="en-US" i="1" dirty="0">
                <a:solidFill>
                  <a:srgbClr val="000000"/>
                </a:solidFill>
                <a:latin typeface="TimesNewRomanPS-ItalicMT"/>
              </a:rPr>
              <a:t>One-Way Communication</a:t>
            </a:r>
          </a:p>
          <a:p>
            <a:r>
              <a:rPr lang="en-US" b="1" dirty="0">
                <a:solidFill>
                  <a:srgbClr val="000000"/>
                </a:solidFill>
                <a:latin typeface="TimesNewRomanPS-BoldMT"/>
              </a:rPr>
              <a:t>Materials:</a:t>
            </a:r>
          </a:p>
          <a:p>
            <a:r>
              <a:rPr lang="en-US" dirty="0">
                <a:solidFill>
                  <a:srgbClr val="000000"/>
                </a:solidFill>
                <a:latin typeface="TimesNewRomanPSMT"/>
              </a:rPr>
              <a:t>● Radio and television programs</a:t>
            </a:r>
          </a:p>
          <a:p>
            <a:r>
              <a:rPr lang="en-US" dirty="0">
                <a:solidFill>
                  <a:srgbClr val="000000"/>
                </a:solidFill>
                <a:latin typeface="TimesNewRomanPSMT"/>
              </a:rPr>
              <a:t>● Public address announcements (airports, train/bus stations, stores)</a:t>
            </a:r>
          </a:p>
          <a:p>
            <a:r>
              <a:rPr lang="en-US" dirty="0">
                <a:solidFill>
                  <a:srgbClr val="000000"/>
                </a:solidFill>
                <a:latin typeface="TimesNewRomanPSMT"/>
              </a:rPr>
              <a:t>● Speeches and lectures</a:t>
            </a:r>
          </a:p>
          <a:p>
            <a:r>
              <a:rPr lang="en-US" dirty="0">
                <a:solidFill>
                  <a:srgbClr val="000000"/>
                </a:solidFill>
                <a:latin typeface="TimesNewRomanPSMT"/>
              </a:rPr>
              <a:t>● Telephone customer service recordings</a:t>
            </a:r>
          </a:p>
          <a:p>
            <a:r>
              <a:rPr lang="en-US" b="1" dirty="0">
                <a:solidFill>
                  <a:srgbClr val="000000"/>
                </a:solidFill>
                <a:latin typeface="TimesNewRomanPS-BoldMT"/>
              </a:rPr>
              <a:t>Procedure: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NewRomanPSMT"/>
              </a:rPr>
              <a:t>    </a:t>
            </a:r>
            <a:r>
              <a:rPr lang="en-US" dirty="0" smtClean="0">
                <a:solidFill>
                  <a:srgbClr val="000000"/>
                </a:solidFill>
                <a:latin typeface="TimesNewRomanPSMT"/>
              </a:rPr>
              <a:t>● </a:t>
            </a:r>
            <a:r>
              <a:rPr lang="en-US" dirty="0">
                <a:solidFill>
                  <a:srgbClr val="000000"/>
                </a:solidFill>
                <a:latin typeface="TimesNewRomanPSMT"/>
              </a:rPr>
              <a:t>Help students identify the listening goal: to obtain specific information; to decide whether to continue listening;</a:t>
            </a:r>
          </a:p>
          <a:p>
            <a:r>
              <a:rPr lang="en-US" dirty="0">
                <a:solidFill>
                  <a:srgbClr val="000000"/>
                </a:solidFill>
                <a:latin typeface="TimesNewRomanPSMT"/>
              </a:rPr>
              <a:t>to understand most or all of the message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NewRomanPSMT"/>
              </a:rPr>
              <a:t>         </a:t>
            </a:r>
            <a:r>
              <a:rPr lang="en-US" dirty="0" smtClean="0">
                <a:solidFill>
                  <a:srgbClr val="000000"/>
                </a:solidFill>
                <a:latin typeface="TimesNewRomanPSMT"/>
              </a:rPr>
              <a:t>● </a:t>
            </a:r>
            <a:r>
              <a:rPr lang="en-US" dirty="0">
                <a:solidFill>
                  <a:srgbClr val="000000"/>
                </a:solidFill>
                <a:latin typeface="TimesNewRomanPSMT"/>
              </a:rPr>
              <a:t>Help students outline predictable sequences in which information may be presented: who-what-when-where</a:t>
            </a:r>
          </a:p>
          <a:p>
            <a:r>
              <a:rPr lang="en-US" dirty="0">
                <a:solidFill>
                  <a:srgbClr val="000000"/>
                </a:solidFill>
                <a:latin typeface="TimesNewRomanPSMT"/>
              </a:rPr>
              <a:t>(news stories); who-flight number-arriving/departing-gate number (airport announcements); "for [function],</a:t>
            </a:r>
          </a:p>
          <a:p>
            <a:r>
              <a:rPr lang="en-US" dirty="0">
                <a:solidFill>
                  <a:srgbClr val="000000"/>
                </a:solidFill>
                <a:latin typeface="TimesNewRomanPSMT"/>
              </a:rPr>
              <a:t>press [number]" (telephone recordings)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NewRomanPSMT"/>
              </a:rPr>
              <a:t>    </a:t>
            </a:r>
            <a:r>
              <a:rPr lang="en-US" dirty="0" smtClean="0">
                <a:solidFill>
                  <a:srgbClr val="000000"/>
                </a:solidFill>
                <a:latin typeface="TimesNewRomanPSMT"/>
              </a:rPr>
              <a:t>● </a:t>
            </a:r>
            <a:r>
              <a:rPr lang="en-US" dirty="0">
                <a:solidFill>
                  <a:srgbClr val="000000"/>
                </a:solidFill>
                <a:latin typeface="TimesNewRomanPSMT"/>
              </a:rPr>
              <a:t>Help students identify key words/phrases to listen for</a:t>
            </a:r>
          </a:p>
          <a:p>
            <a:pPr algn="ctr"/>
            <a:r>
              <a:rPr lang="en-US" i="1" dirty="0">
                <a:solidFill>
                  <a:srgbClr val="000000"/>
                </a:solidFill>
                <a:latin typeface="TimesNewRomanPS-ItalicMT"/>
              </a:rPr>
              <a:t>Two-Way Communication</a:t>
            </a:r>
          </a:p>
          <a:p>
            <a:r>
              <a:rPr lang="en-US" dirty="0">
                <a:solidFill>
                  <a:srgbClr val="000000"/>
                </a:solidFill>
                <a:latin typeface="TimesNewRomanPSMT"/>
              </a:rPr>
              <a:t>In authentic two-way communication, the listener focuses on the speaker's meaning rather than the </a:t>
            </a:r>
            <a:r>
              <a:rPr lang="en-US" dirty="0" smtClean="0">
                <a:solidFill>
                  <a:srgbClr val="000000"/>
                </a:solidFill>
                <a:latin typeface="TimesNewRomanPSMT"/>
              </a:rPr>
              <a:t>speaker's</a:t>
            </a:r>
            <a:r>
              <a:rPr lang="ru-RU" dirty="0" smtClean="0">
                <a:solidFill>
                  <a:srgbClr val="000000"/>
                </a:solidFill>
                <a:latin typeface="TimesNewRomanPSMT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NewRomanPSMT"/>
              </a:rPr>
              <a:t>language</a:t>
            </a:r>
            <a:r>
              <a:rPr lang="en-US" dirty="0">
                <a:solidFill>
                  <a:srgbClr val="000000"/>
                </a:solidFill>
                <a:latin typeface="TimesNewRomanPSMT"/>
              </a:rPr>
              <a:t>. </a:t>
            </a:r>
            <a:endParaRPr lang="ru-RU" dirty="0" smtClean="0">
              <a:solidFill>
                <a:srgbClr val="000000"/>
              </a:solidFill>
              <a:latin typeface="TimesNewRomanPSMT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TimesNewRomanPSMT"/>
              </a:rPr>
              <a:t>The </a:t>
            </a:r>
            <a:r>
              <a:rPr lang="en-US" dirty="0">
                <a:solidFill>
                  <a:srgbClr val="000000"/>
                </a:solidFill>
                <a:latin typeface="TimesNewRomanPSMT"/>
              </a:rPr>
              <a:t>focus shifts to language only when meaning is not clear.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63498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56895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latin typeface="TimesNewRomanPS-BoldMT"/>
              </a:rPr>
              <a:t>4. Strategies for Developing Listening Skills</a:t>
            </a:r>
          </a:p>
          <a:p>
            <a:r>
              <a:rPr lang="en-US" b="1" i="1" dirty="0">
                <a:solidFill>
                  <a:srgbClr val="000000"/>
                </a:solidFill>
                <a:latin typeface="TimesNewRomanPS-BoldItalicMT"/>
              </a:rPr>
              <a:t>Top-down strategies </a:t>
            </a:r>
            <a:r>
              <a:rPr lang="en-US" dirty="0">
                <a:solidFill>
                  <a:srgbClr val="000000"/>
                </a:solidFill>
                <a:latin typeface="TimesNewRomanPSMT"/>
              </a:rPr>
              <a:t>are listener based;</a:t>
            </a:r>
          </a:p>
          <a:p>
            <a:r>
              <a:rPr lang="en-US" i="1" dirty="0">
                <a:solidFill>
                  <a:srgbClr val="000000"/>
                </a:solidFill>
                <a:latin typeface="TimesNewRomanPS-ItalicMT"/>
              </a:rPr>
              <a:t>Over lunch, your friend tells you a story about a recent holiday, which was a disaster. You listen with interest and interject at </a:t>
            </a:r>
            <a:r>
              <a:rPr lang="en-US" i="1" dirty="0" smtClean="0">
                <a:solidFill>
                  <a:srgbClr val="000000"/>
                </a:solidFill>
                <a:latin typeface="TimesNewRomanPS-ItalicMT"/>
              </a:rPr>
              <a:t>appropriate</a:t>
            </a:r>
            <a:r>
              <a:rPr lang="ru-RU" i="1" dirty="0" smtClean="0">
                <a:solidFill>
                  <a:srgbClr val="000000"/>
                </a:solidFill>
                <a:latin typeface="TimesNewRomanPS-ItalicMT"/>
              </a:rPr>
              <a:t> </a:t>
            </a:r>
            <a:r>
              <a:rPr lang="en-US" i="1" dirty="0" smtClean="0">
                <a:solidFill>
                  <a:srgbClr val="000000"/>
                </a:solidFill>
                <a:latin typeface="TimesNewRomanPS-ItalicMT"/>
              </a:rPr>
              <a:t>moments</a:t>
            </a:r>
            <a:r>
              <a:rPr lang="en-US" i="1" dirty="0">
                <a:solidFill>
                  <a:srgbClr val="000000"/>
                </a:solidFill>
                <a:latin typeface="TimesNewRomanPS-ItalicMT"/>
              </a:rPr>
              <a:t>, maybe to express surprise or sympathy.</a:t>
            </a:r>
          </a:p>
          <a:p>
            <a:r>
              <a:rPr lang="en-US" dirty="0">
                <a:solidFill>
                  <a:srgbClr val="000000"/>
                </a:solidFill>
                <a:latin typeface="TimesNewRomanPSMT"/>
              </a:rPr>
              <a:t>Top-down strategies include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TimesNewRomanPSMT"/>
              </a:rPr>
              <a:t>● listening for the main idea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TimesNewRomanPSMT"/>
              </a:rPr>
              <a:t>● predicting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TimesNewRomanPSMT"/>
              </a:rPr>
              <a:t>● drawing inferences (place or relationship)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TimesNewRomanPSMT"/>
              </a:rPr>
              <a:t>● summarizing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TimesNewRomanPSMT"/>
              </a:rPr>
              <a:t>● putting a series of pictures or sequence of events in order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TimesNewRomanPSMT"/>
              </a:rPr>
              <a:t>● listening to conversations and identifying where they take place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TimesNewRomanPSMT"/>
              </a:rPr>
              <a:t>● reading information about a topic then listening to find whether or not the same points are mentioned</a:t>
            </a:r>
          </a:p>
          <a:p>
            <a:r>
              <a:rPr lang="en-US" b="1" i="1" dirty="0">
                <a:solidFill>
                  <a:srgbClr val="000000"/>
                </a:solidFill>
                <a:latin typeface="TimesNewRomanPS-BoldItalicMT"/>
              </a:rPr>
              <a:t>Bottom-up strategies </a:t>
            </a:r>
            <a:r>
              <a:rPr lang="en-US" dirty="0">
                <a:solidFill>
                  <a:srgbClr val="000000"/>
                </a:solidFill>
                <a:latin typeface="TimesNewRomanPSMT"/>
              </a:rPr>
              <a:t>are text based;</a:t>
            </a:r>
          </a:p>
          <a:p>
            <a:r>
              <a:rPr lang="en-US" i="1" dirty="0">
                <a:solidFill>
                  <a:srgbClr val="000000"/>
                </a:solidFill>
                <a:latin typeface="TimesNewRomanPS-ItalicMT"/>
              </a:rPr>
              <a:t>That evening, another friend calls to invite you to a party at her house the following Saturday. As you’ve never been to her house before, she gives</a:t>
            </a:r>
          </a:p>
          <a:p>
            <a:r>
              <a:rPr lang="en-US" i="1" dirty="0">
                <a:solidFill>
                  <a:srgbClr val="000000"/>
                </a:solidFill>
                <a:latin typeface="TimesNewRomanPS-ItalicMT"/>
              </a:rPr>
              <a:t>you directions. You listen carefully and make notes.</a:t>
            </a:r>
          </a:p>
          <a:p>
            <a:r>
              <a:rPr lang="en-US" dirty="0">
                <a:solidFill>
                  <a:srgbClr val="000000"/>
                </a:solidFill>
                <a:latin typeface="TimesNewRomanPSMT"/>
              </a:rPr>
              <a:t>Bottom-up strategies include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TimesNewRomanPSMT"/>
              </a:rPr>
              <a:t>● listening for specific details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TimesNewRomanPSMT"/>
              </a:rPr>
              <a:t>● recognizing cognates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TimesNewRomanPSMT"/>
              </a:rPr>
              <a:t>● recognizing word-order patterns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01177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352928" cy="64810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Задания от частного к общему (</a:t>
            </a:r>
            <a:r>
              <a:rPr lang="en-US" sz="1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bottom</a:t>
            </a:r>
            <a:r>
              <a:rPr lang="ru-RU" sz="1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US" sz="1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 processing</a:t>
            </a:r>
            <a:r>
              <a:rPr lang="ru-RU" sz="1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Выделение редуцированных или ослабленных форм слов.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1400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Listen to a series of sentences that contain unstressed function words. Fill in the blanks with the unstressed words you hear. These words are auxiliaries or pronouns with dropped 'h'.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sz="1400" b="1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 her</a:t>
            </a: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car be ready by this morning?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Did she start </a:t>
            </a:r>
            <a:r>
              <a:rPr lang="en-US" sz="1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</a:t>
            </a: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homework early?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He's never used </a:t>
            </a:r>
            <a:r>
              <a:rPr lang="en-US" sz="1400" b="1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his</a:t>
            </a: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credit cards.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She picked up </a:t>
            </a:r>
            <a:r>
              <a:rPr lang="en-US" sz="1400" b="1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</a:t>
            </a: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children after school.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wish I could help </a:t>
            </a:r>
            <a:r>
              <a:rPr lang="en-US" sz="1400" b="1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</a:t>
            </a: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 talked about </a:t>
            </a:r>
            <a:r>
              <a:rPr lang="en-US" sz="1400" b="1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his</a:t>
            </a:r>
            <a:r>
              <a:rPr lang="en-US" sz="1400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travels.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That's what </a:t>
            </a:r>
            <a:r>
              <a:rPr lang="en-US" sz="1400" b="1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</a:t>
            </a: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said.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 Выделение </a:t>
            </a:r>
            <a:r>
              <a:rPr lang="ru-RU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важных деталей в потоке речи.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lphaLcParenR"/>
            </a:pPr>
            <a:r>
              <a:rPr lang="en-US" sz="1400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Listen to announcements of airlines arrivals and departures. Fill in the flight numbers, destinations, gate numbers and departure dates in the sketch of an airline board. 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lphaLcParenR"/>
            </a:pPr>
            <a:r>
              <a:rPr lang="en-US" sz="1400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Listen to a conversation between a supervisor and his secretary about the changes in the daily schedule. Cross out the appointments that are being changed and write in new ones.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 Завершение </a:t>
            </a:r>
            <a:r>
              <a:rPr lang="ru-RU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рисунка.</a:t>
            </a: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en-US" sz="1400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Look at the incomplete picture of two sisters, Alice and Betty. Listen to a person describing the details of their appearance and draw them in the picture. When you have finished, complete your sketch with that at the back of your book.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en-US" sz="1400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en-US" sz="1100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1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6089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3525220"/>
              </p:ext>
            </p:extLst>
          </p:nvPr>
        </p:nvGraphicFramePr>
        <p:xfrm>
          <a:off x="1187624" y="2601375"/>
          <a:ext cx="6077585" cy="1156716"/>
        </p:xfrm>
        <a:graphic>
          <a:graphicData uri="http://schemas.openxmlformats.org/drawingml/2006/table">
            <a:tbl>
              <a:tblPr firstRow="1" firstCol="1" bandRow="1"/>
              <a:tblGrid>
                <a:gridCol w="2025650"/>
                <a:gridCol w="2025650"/>
                <a:gridCol w="202628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i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heard the idea in the talk.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i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didn't hear the idea but I can infer it from the information given.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i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didn't hear the idea and I cannot infer it from the information given.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i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i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i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i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i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i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i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i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i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67544" y="194302"/>
            <a:ext cx="8280920" cy="5970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Задания от общего к частному (</a:t>
            </a:r>
            <a:r>
              <a:rPr kumimoji="0" lang="en-US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top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kumimoji="0" lang="en-US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down processing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Сделать вывод о содержании монолога (</a:t>
            </a:r>
            <a:r>
              <a:rPr kumimoji="0" lang="en-US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making inferences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). 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You will hear an extract from a lecture about Asian and African elephants.  (The students listen to the extract).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Now you will hear three statements about these elephants. If the speaker mentioned the idea in his talk, put the tick into the correct box below.</a:t>
            </a:r>
            <a:r>
              <a:rPr kumimoji="0" lang="en-US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Elephants use their trunks to pick both small and large objects.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People use elephants to pick up trees.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African elephants are generally more dangerous than Asian ones. 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altLang="ru-RU" sz="1400" dirty="0" smtClean="0"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altLang="ru-RU" sz="1400" dirty="0"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altLang="ru-RU" sz="1400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altLang="ru-RU" sz="1400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2. Завершение монолога или диалога (</a:t>
            </a:r>
            <a:r>
              <a:rPr kumimoji="0" lang="en-US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predicting the end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).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Listen to the beginning of a story and think of its possible ending.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"A man is walking along the river. Suddenly he hears a child's voice calling for help. The man looks forward to the river and sees a young boy who is trying to stay on top of the water. The man is not a good swimmer."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What happens next?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Ответы на вопрос могут быть самыми разнообразными, но учащиеся должны будут объяснить, почему они предлагают именно такое завершение рассказа.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6028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908720"/>
            <a:ext cx="828092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 настоящее время все большее и распространение получают так называемые </a:t>
            </a:r>
            <a:r>
              <a:rPr lang="ru-RU" sz="2000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интегрированные </a:t>
            </a:r>
            <a:r>
              <a:rPr lang="ru-RU" sz="2000" i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тесты или интегрированное </a:t>
            </a:r>
            <a:r>
              <a:rPr lang="ru-RU" sz="2000" i="1" dirty="0" err="1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аудирование</a:t>
            </a:r>
            <a:r>
              <a:rPr lang="ru-RU" sz="200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сочетающее </a:t>
            </a: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себе </a:t>
            </a:r>
            <a:r>
              <a:rPr lang="ru-RU" sz="20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аудирование</a:t>
            </a: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чтение, </a:t>
            </a:r>
            <a:r>
              <a:rPr lang="ru-RU" sz="20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аудирование</a:t>
            </a: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письмо, </a:t>
            </a:r>
            <a:r>
              <a:rPr lang="ru-RU" sz="20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аудирование</a:t>
            </a: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устную речь.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Какова цель теста по </a:t>
            </a:r>
            <a:r>
              <a:rPr lang="ru-RU" sz="20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аудированию</a:t>
            </a: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 Именно она определяет отбор и организацию материала для </a:t>
            </a:r>
            <a:r>
              <a:rPr lang="ru-RU" sz="20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аудирования</a:t>
            </a: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целом, существуют три основных типа тестов: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тесты владения общими языковыми навыками (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general language proficiency tests);</a:t>
            </a:r>
            <a:endParaRPr lang="ru-RU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диагностические тесты по </a:t>
            </a:r>
            <a:r>
              <a:rPr lang="ru-RU" sz="20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аудированию</a:t>
            </a: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diagnostic listening tests</a:t>
            </a: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тесты развития навыков </a:t>
            </a:r>
            <a:r>
              <a:rPr lang="ru-RU" sz="20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аудирования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(listening progress tests, listening achievement tests).</a:t>
            </a:r>
            <a:endParaRPr lang="ru-RU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4286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49694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00FF"/>
                </a:solidFill>
                <a:latin typeface="TimesNewRomanPS-BoldMT"/>
              </a:rPr>
              <a:t>План для самостоятельной работы</a:t>
            </a:r>
          </a:p>
          <a:p>
            <a:r>
              <a:rPr lang="en-US" dirty="0">
                <a:solidFill>
                  <a:srgbClr val="000000"/>
                </a:solidFill>
                <a:latin typeface="TimesNewRomanPSMT"/>
              </a:rPr>
              <a:t>1. Plan for listening/viewing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TimesNewRomanPSMT"/>
              </a:rPr>
              <a:t>● Review the vocabulary list, if you have one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TimesNewRomanPSMT"/>
              </a:rPr>
              <a:t>● Review the worksheet, if you have one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TimesNewRomanPSMT"/>
              </a:rPr>
              <a:t>● Review any information you have about the content of the tape/video</a:t>
            </a:r>
          </a:p>
          <a:p>
            <a:r>
              <a:rPr lang="en-US" dirty="0">
                <a:solidFill>
                  <a:srgbClr val="000000"/>
                </a:solidFill>
                <a:latin typeface="TimesNewRomanPSMT"/>
              </a:rPr>
              <a:t>2. Preview the tape/video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TimesNewRomanPSMT"/>
              </a:rPr>
              <a:t>● (tape) Use fast forward to play segments of the tape; (video) view the video without sound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TimesNewRomanPSMT"/>
              </a:rPr>
              <a:t>● Identify the kind of program (news, documentary, interview, drama)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TimesNewRomanPSMT"/>
              </a:rPr>
              <a:t>● Make a list of predictions about the content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TimesNewRomanPSMT"/>
              </a:rPr>
              <a:t>● Decide how to divide the tape/video into sections for intensive listening/viewing</a:t>
            </a:r>
          </a:p>
          <a:p>
            <a:r>
              <a:rPr lang="en-US" dirty="0">
                <a:solidFill>
                  <a:srgbClr val="000000"/>
                </a:solidFill>
                <a:latin typeface="TimesNewRomanPSMT"/>
              </a:rPr>
              <a:t>3. Listen/view intensively section by section. For each section: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TimesNewRomanPSMT"/>
              </a:rPr>
              <a:t>● Jot down key words you understand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TimesNewRomanPSMT"/>
              </a:rPr>
              <a:t>● Answer the worksheet questions pertaining to the section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TimesNewRomanPSMT"/>
              </a:rPr>
              <a:t>● If you don't have a worksheet, write a short summary of the section</a:t>
            </a:r>
          </a:p>
          <a:p>
            <a:r>
              <a:rPr lang="en-US" dirty="0">
                <a:solidFill>
                  <a:srgbClr val="000000"/>
                </a:solidFill>
                <a:latin typeface="TimesNewRomanPSMT"/>
              </a:rPr>
              <a:t>4. Monitor your comprehension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TimesNewRomanPSMT"/>
              </a:rPr>
              <a:t>● Does it fit with the predictions you made?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TimesNewRomanPSMT"/>
              </a:rPr>
              <a:t>● Does your summary for each section make sense in relation to the other sections?</a:t>
            </a:r>
          </a:p>
          <a:p>
            <a:r>
              <a:rPr lang="en-US" dirty="0">
                <a:solidFill>
                  <a:srgbClr val="000000"/>
                </a:solidFill>
                <a:latin typeface="TimesNewRomanPSMT"/>
              </a:rPr>
              <a:t>5. Evaluate your listening comprehension progress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51166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28092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NewRomanPS-BoldMT"/>
              </a:rPr>
              <a:t>Результат обучения </a:t>
            </a:r>
            <a:r>
              <a:rPr lang="ru-RU" sz="2400" b="1" dirty="0" err="1">
                <a:latin typeface="TimesNewRomanPS-BoldMT"/>
              </a:rPr>
              <a:t>аудированию</a:t>
            </a:r>
            <a:r>
              <a:rPr lang="ru-RU" sz="2400" b="1" dirty="0">
                <a:latin typeface="TimesNewRomanPS-BoldMT"/>
              </a:rPr>
              <a:t>:</a:t>
            </a:r>
          </a:p>
          <a:p>
            <a:r>
              <a:rPr lang="en-US" sz="2400" dirty="0">
                <a:latin typeface="TimesNewRomanPSMT"/>
              </a:rPr>
              <a:t>students who can use listening strategies</a:t>
            </a:r>
          </a:p>
          <a:p>
            <a:r>
              <a:rPr lang="en-US" sz="2400" dirty="0">
                <a:latin typeface="TimesNewRomanPSMT"/>
              </a:rPr>
              <a:t>to maximize their comprehension of aural</a:t>
            </a:r>
          </a:p>
          <a:p>
            <a:r>
              <a:rPr lang="en-US" sz="2400" dirty="0">
                <a:latin typeface="TimesNewRomanPSMT"/>
              </a:rPr>
              <a:t>input, identify relevant and non-relevant</a:t>
            </a:r>
          </a:p>
          <a:p>
            <a:r>
              <a:rPr lang="en-US" sz="2400" dirty="0">
                <a:latin typeface="TimesNewRomanPSMT"/>
              </a:rPr>
              <a:t>information, and tolerate less than </a:t>
            </a:r>
            <a:r>
              <a:rPr lang="en-US" sz="2400" dirty="0" smtClean="0">
                <a:latin typeface="TimesNewRomanPSMT"/>
              </a:rPr>
              <a:t>word</a:t>
            </a:r>
            <a:r>
              <a:rPr lang="ru-RU" sz="2400" dirty="0" smtClean="0">
                <a:latin typeface="TimesNewRomanPSMT"/>
              </a:rPr>
              <a:t>-</a:t>
            </a:r>
            <a:r>
              <a:rPr lang="en-US" sz="2400" dirty="0" smtClean="0">
                <a:latin typeface="TimesNewRomanPSMT"/>
              </a:rPr>
              <a:t>by-</a:t>
            </a:r>
            <a:endParaRPr lang="en-US" sz="2400" dirty="0">
              <a:latin typeface="TimesNewRomanPSMT"/>
            </a:endParaRPr>
          </a:p>
          <a:p>
            <a:r>
              <a:rPr lang="en-US" sz="2400" dirty="0">
                <a:latin typeface="TimesNewRomanPSMT"/>
              </a:rPr>
              <a:t>word comprehension</a:t>
            </a:r>
          </a:p>
          <a:p>
            <a:pPr algn="ctr"/>
            <a:endParaRPr lang="ru-RU" sz="2400" b="1" dirty="0" smtClean="0">
              <a:latin typeface="TimesNewRomanPS-BoldMT"/>
            </a:endParaRPr>
          </a:p>
          <a:p>
            <a:pPr algn="ctr"/>
            <a:r>
              <a:rPr lang="ru-RU" sz="2400" b="1" dirty="0" smtClean="0">
                <a:latin typeface="TimesNewRomanPS-BoldMT"/>
              </a:rPr>
              <a:t>Принципы </a:t>
            </a:r>
            <a:r>
              <a:rPr lang="ru-RU" sz="2400" b="1" dirty="0">
                <a:latin typeface="TimesNewRomanPS-BoldMT"/>
              </a:rPr>
              <a:t>“хорошего слушателя”</a:t>
            </a:r>
          </a:p>
          <a:p>
            <a:pPr algn="ctr"/>
            <a:r>
              <a:rPr lang="en-US" sz="2400" dirty="0">
                <a:latin typeface="TimesNewRomanPSMT"/>
              </a:rPr>
              <a:t>1. Adopt a positive attitude.</a:t>
            </a:r>
          </a:p>
          <a:p>
            <a:pPr algn="ctr"/>
            <a:r>
              <a:rPr lang="en-US" sz="2400" dirty="0">
                <a:latin typeface="TimesNewRomanPSMT"/>
              </a:rPr>
              <a:t>2. Be responsive.</a:t>
            </a:r>
          </a:p>
          <a:p>
            <a:pPr algn="ctr"/>
            <a:r>
              <a:rPr lang="en-US" sz="2400" dirty="0">
                <a:latin typeface="TimesNewRomanPSMT"/>
              </a:rPr>
              <a:t>3. Shut out distractions.</a:t>
            </a:r>
          </a:p>
          <a:p>
            <a:pPr algn="ctr"/>
            <a:r>
              <a:rPr lang="en-US" sz="2400" dirty="0">
                <a:latin typeface="TimesNewRomanPSMT"/>
              </a:rPr>
              <a:t>4. Listen for the speaker's purpose.</a:t>
            </a:r>
          </a:p>
          <a:p>
            <a:pPr algn="ctr"/>
            <a:r>
              <a:rPr lang="en-US" sz="2400" dirty="0">
                <a:latin typeface="TimesNewRomanPSMT"/>
              </a:rPr>
              <a:t>5. Look for the signals of what is to come.</a:t>
            </a:r>
          </a:p>
          <a:p>
            <a:pPr algn="ctr"/>
            <a:r>
              <a:rPr lang="en-US" sz="2400" dirty="0">
                <a:latin typeface="TimesNewRomanPSMT"/>
              </a:rPr>
              <a:t>6. Look for summaries of what has </a:t>
            </a:r>
            <a:r>
              <a:rPr lang="en-US" sz="2400" dirty="0" smtClean="0">
                <a:latin typeface="TimesNewRomanPSMT"/>
              </a:rPr>
              <a:t>gone</a:t>
            </a:r>
            <a:r>
              <a:rPr lang="ru-RU" sz="2400" dirty="0" smtClean="0">
                <a:latin typeface="TimesNewRomanPSMT"/>
              </a:rPr>
              <a:t> </a:t>
            </a:r>
            <a:r>
              <a:rPr lang="en-US" sz="2400" dirty="0" smtClean="0">
                <a:latin typeface="TimesNewRomanPSMT"/>
              </a:rPr>
              <a:t>before</a:t>
            </a:r>
            <a:r>
              <a:rPr lang="en-US" sz="2400" dirty="0">
                <a:latin typeface="TimesNewRomanPSMT"/>
              </a:rPr>
              <a:t>.</a:t>
            </a:r>
          </a:p>
          <a:p>
            <a:pPr algn="ctr"/>
            <a:r>
              <a:rPr lang="en-US" sz="2400" dirty="0">
                <a:latin typeface="TimesNewRomanPSMT"/>
              </a:rPr>
              <a:t>7. Evaluate the supporting materials.</a:t>
            </a:r>
          </a:p>
          <a:p>
            <a:pPr algn="ctr"/>
            <a:r>
              <a:rPr lang="en-US" sz="2400" dirty="0">
                <a:latin typeface="TimesNewRomanPSMT"/>
              </a:rPr>
              <a:t>8. Look for non-verbal clues.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538887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82047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FF"/>
                </a:solidFill>
                <a:latin typeface="TimesNewRomanPS-BoldMT"/>
              </a:rPr>
              <a:t>Учим слушать и слышать</a:t>
            </a:r>
          </a:p>
          <a:p>
            <a:endParaRPr lang="ru-RU" sz="2000" b="1" dirty="0" smtClean="0">
              <a:solidFill>
                <a:srgbClr val="000000"/>
              </a:solidFill>
              <a:latin typeface="TimesNewRomanPS-BoldMT"/>
            </a:endParaRPr>
          </a:p>
          <a:p>
            <a:r>
              <a:rPr lang="en-US" sz="2000" b="1" dirty="0" smtClean="0">
                <a:solidFill>
                  <a:srgbClr val="000000"/>
                </a:solidFill>
                <a:latin typeface="TimesNewRomanPS-BoldMT"/>
              </a:rPr>
              <a:t>Strategy </a:t>
            </a:r>
            <a:r>
              <a:rPr lang="en-US" sz="2000" b="1" dirty="0">
                <a:solidFill>
                  <a:srgbClr val="000000"/>
                </a:solidFill>
                <a:latin typeface="TimesNewRomanPS-BoldMT"/>
              </a:rPr>
              <a:t>#1: Say it </a:t>
            </a:r>
            <a:r>
              <a:rPr lang="en-US" sz="2000" b="1" dirty="0" smtClean="0">
                <a:solidFill>
                  <a:srgbClr val="000000"/>
                </a:solidFill>
                <a:latin typeface="TimesNewRomanPS-BoldMT"/>
              </a:rPr>
              <a:t>Once</a:t>
            </a:r>
            <a:r>
              <a:rPr lang="ru-RU" sz="2000" b="1" dirty="0" smtClean="0">
                <a:solidFill>
                  <a:srgbClr val="000000"/>
                </a:solidFill>
                <a:latin typeface="TimesNewRomanPS-BoldMT"/>
              </a:rPr>
              <a:t>     </a:t>
            </a:r>
            <a:r>
              <a:rPr lang="en-US" sz="2000" dirty="0" smtClean="0">
                <a:solidFill>
                  <a:srgbClr val="000000"/>
                </a:solidFill>
                <a:latin typeface="TimesNewRomanPSMT"/>
              </a:rPr>
              <a:t>"ask </a:t>
            </a:r>
            <a:r>
              <a:rPr lang="en-US" sz="2000" dirty="0">
                <a:solidFill>
                  <a:srgbClr val="000000"/>
                </a:solidFill>
                <a:latin typeface="TimesNewRomanPSMT"/>
              </a:rPr>
              <a:t>three, then ask me."</a:t>
            </a:r>
          </a:p>
          <a:p>
            <a:endParaRPr lang="ru-RU" sz="2000" b="1" dirty="0" smtClean="0">
              <a:solidFill>
                <a:srgbClr val="000000"/>
              </a:solidFill>
              <a:latin typeface="TimesNewRomanPS-BoldMT"/>
            </a:endParaRPr>
          </a:p>
          <a:p>
            <a:r>
              <a:rPr lang="en-US" sz="2000" b="1" dirty="0" smtClean="0">
                <a:solidFill>
                  <a:srgbClr val="000000"/>
                </a:solidFill>
                <a:latin typeface="TimesNewRomanPS-BoldMT"/>
              </a:rPr>
              <a:t>Strategy </a:t>
            </a:r>
            <a:r>
              <a:rPr lang="en-US" sz="2000" b="1" dirty="0">
                <a:solidFill>
                  <a:srgbClr val="000000"/>
                </a:solidFill>
                <a:latin typeface="TimesNewRomanPS-BoldMT"/>
              </a:rPr>
              <a:t>#2: Turn and Talk</a:t>
            </a:r>
          </a:p>
          <a:p>
            <a:endParaRPr lang="ru-RU" sz="2000" b="1" dirty="0" smtClean="0">
              <a:solidFill>
                <a:srgbClr val="000000"/>
              </a:solidFill>
              <a:latin typeface="TimesNewRomanPS-BoldMT"/>
            </a:endParaRPr>
          </a:p>
          <a:p>
            <a:r>
              <a:rPr lang="en-US" sz="2000" b="1" dirty="0" smtClean="0">
                <a:solidFill>
                  <a:srgbClr val="000000"/>
                </a:solidFill>
                <a:latin typeface="TimesNewRomanPS-BoldMT"/>
              </a:rPr>
              <a:t>Strategy </a:t>
            </a:r>
            <a:r>
              <a:rPr lang="en-US" sz="2000" b="1" dirty="0">
                <a:solidFill>
                  <a:srgbClr val="000000"/>
                </a:solidFill>
                <a:latin typeface="TimesNewRomanPS-BoldMT"/>
              </a:rPr>
              <a:t>#3: Student Hand Signal</a:t>
            </a:r>
          </a:p>
          <a:p>
            <a:r>
              <a:rPr lang="en-US" sz="2000" dirty="0">
                <a:solidFill>
                  <a:srgbClr val="000000"/>
                </a:solidFill>
                <a:latin typeface="TimesNewRomanPSMT"/>
              </a:rPr>
              <a:t>- up one finger if you agree,</a:t>
            </a:r>
          </a:p>
          <a:p>
            <a:r>
              <a:rPr lang="en-US" sz="2000" dirty="0">
                <a:solidFill>
                  <a:srgbClr val="000000"/>
                </a:solidFill>
                <a:latin typeface="TimesNewRomanPSMT"/>
              </a:rPr>
              <a:t>- two fingers if you disagree,</a:t>
            </a:r>
          </a:p>
          <a:p>
            <a:r>
              <a:rPr lang="en-US" sz="2000" dirty="0">
                <a:solidFill>
                  <a:srgbClr val="000000"/>
                </a:solidFill>
                <a:latin typeface="TimesNewRomanPSMT"/>
              </a:rPr>
              <a:t>- three fingers if you are undecided or if you have</a:t>
            </a:r>
          </a:p>
          <a:p>
            <a:r>
              <a:rPr lang="en-US" sz="2000" dirty="0">
                <a:solidFill>
                  <a:srgbClr val="000000"/>
                </a:solidFill>
                <a:latin typeface="TimesNewRomanPSMT"/>
              </a:rPr>
              <a:t>a question</a:t>
            </a:r>
          </a:p>
          <a:p>
            <a:endParaRPr lang="ru-RU" sz="2000" b="1" dirty="0" smtClean="0">
              <a:solidFill>
                <a:srgbClr val="000000"/>
              </a:solidFill>
              <a:latin typeface="TimesNewRomanPS-BoldMT"/>
            </a:endParaRPr>
          </a:p>
          <a:p>
            <a:r>
              <a:rPr lang="en-US" sz="2000" b="1" dirty="0" smtClean="0">
                <a:solidFill>
                  <a:srgbClr val="000000"/>
                </a:solidFill>
                <a:latin typeface="TimesNewRomanPS-BoldMT"/>
              </a:rPr>
              <a:t>Strategy </a:t>
            </a:r>
            <a:r>
              <a:rPr lang="en-US" sz="2000" b="1" dirty="0">
                <a:solidFill>
                  <a:srgbClr val="000000"/>
                </a:solidFill>
                <a:latin typeface="TimesNewRomanPS-BoldMT"/>
              </a:rPr>
              <a:t>#4: Pay Attention, Pause, Paraphrase</a:t>
            </a:r>
          </a:p>
          <a:p>
            <a:endParaRPr lang="ru-RU" sz="2000" b="1" dirty="0" smtClean="0">
              <a:solidFill>
                <a:srgbClr val="000000"/>
              </a:solidFill>
              <a:latin typeface="TimesNewRomanPS-BoldMT"/>
            </a:endParaRPr>
          </a:p>
          <a:p>
            <a:r>
              <a:rPr lang="en-US" sz="2000" b="1" dirty="0" smtClean="0">
                <a:solidFill>
                  <a:srgbClr val="000000"/>
                </a:solidFill>
                <a:latin typeface="TimesNewRomanPS-BoldMT"/>
              </a:rPr>
              <a:t>Strategy </a:t>
            </a:r>
            <a:r>
              <a:rPr lang="en-US" sz="2000" b="1" dirty="0">
                <a:solidFill>
                  <a:srgbClr val="000000"/>
                </a:solidFill>
                <a:latin typeface="TimesNewRomanPS-BoldMT"/>
              </a:rPr>
              <a:t>#5: Creating Questions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669192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260648"/>
            <a:ext cx="784887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>
                <a:solidFill>
                  <a:srgbClr val="0000FF"/>
                </a:solidFill>
                <a:latin typeface="TimesNewRomanPS-BoldMT"/>
              </a:rPr>
              <a:t>Аудирование</a:t>
            </a:r>
            <a:r>
              <a:rPr lang="ru-RU" b="1" dirty="0">
                <a:solidFill>
                  <a:srgbClr val="0000FF"/>
                </a:solidFill>
                <a:latin typeface="TimesNewRomanPS-BoldMT"/>
              </a:rPr>
              <a:t> как вид речевой </a:t>
            </a:r>
            <a:r>
              <a:rPr lang="ru-RU" b="1" dirty="0" smtClean="0">
                <a:solidFill>
                  <a:srgbClr val="0000FF"/>
                </a:solidFill>
                <a:latin typeface="TimesNewRomanPS-BoldMT"/>
              </a:rPr>
              <a:t>деятельности</a:t>
            </a:r>
            <a:endParaRPr lang="ru-RU" b="1" dirty="0">
              <a:solidFill>
                <a:srgbClr val="0000FF"/>
              </a:solidFill>
              <a:latin typeface="TimesNewRomanPS-BoldMT"/>
            </a:endParaRPr>
          </a:p>
          <a:p>
            <a:r>
              <a:rPr lang="ru-RU" dirty="0" err="1">
                <a:solidFill>
                  <a:srgbClr val="000000"/>
                </a:solidFill>
                <a:latin typeface="TimesNewRomanPSMT"/>
              </a:rPr>
              <a:t>Аудирование</a:t>
            </a:r>
            <a:r>
              <a:rPr lang="ru-RU" dirty="0">
                <a:solidFill>
                  <a:srgbClr val="000000"/>
                </a:solidFill>
                <a:latin typeface="TimesNewRomanPSMT"/>
              </a:rPr>
              <a:t> - это способность раскодировать и понять то, что говорят другие люди</a:t>
            </a:r>
          </a:p>
          <a:p>
            <a:r>
              <a:rPr lang="en-US" dirty="0">
                <a:solidFill>
                  <a:srgbClr val="000000"/>
                </a:solidFill>
                <a:latin typeface="TimesNewRomanPSMT"/>
              </a:rPr>
              <a:t>- understanding a speaker's accent or pronunciation,</a:t>
            </a:r>
          </a:p>
          <a:p>
            <a:r>
              <a:rPr lang="en-US" dirty="0">
                <a:solidFill>
                  <a:srgbClr val="000000"/>
                </a:solidFill>
                <a:latin typeface="TimesNewRomanPSMT"/>
              </a:rPr>
              <a:t>- his grammar and his vocabulary,</a:t>
            </a:r>
          </a:p>
          <a:p>
            <a:r>
              <a:rPr lang="en-US" dirty="0">
                <a:solidFill>
                  <a:srgbClr val="000000"/>
                </a:solidFill>
                <a:latin typeface="TimesNewRomanPSMT"/>
              </a:rPr>
              <a:t>- grasping his meaning (</a:t>
            </a:r>
            <a:r>
              <a:rPr lang="en-US" dirty="0" err="1">
                <a:solidFill>
                  <a:srgbClr val="000000"/>
                </a:solidFill>
                <a:latin typeface="TimesNewRomanPSMT"/>
              </a:rPr>
              <a:t>Howatt</a:t>
            </a:r>
            <a:r>
              <a:rPr lang="en-US" dirty="0">
                <a:solidFill>
                  <a:srgbClr val="000000"/>
                </a:solidFill>
                <a:latin typeface="TimesNewRomanPSMT"/>
              </a:rPr>
              <a:t> and Dakin)</a:t>
            </a:r>
          </a:p>
          <a:p>
            <a:r>
              <a:rPr lang="ru-RU" b="1" i="1" dirty="0">
                <a:solidFill>
                  <a:srgbClr val="000000"/>
                </a:solidFill>
                <a:latin typeface="TimesNewRomanPS-BoldItalicMT"/>
              </a:rPr>
              <a:t>Вспомогательные навыки</a:t>
            </a:r>
            <a:r>
              <a:rPr lang="ru-RU" b="1" dirty="0">
                <a:solidFill>
                  <a:srgbClr val="000000"/>
                </a:solidFill>
                <a:latin typeface="TimesNewRomanPS-BoldMT"/>
              </a:rPr>
              <a:t>:</a:t>
            </a:r>
          </a:p>
          <a:p>
            <a:r>
              <a:rPr lang="ru-RU" dirty="0">
                <a:solidFill>
                  <a:srgbClr val="000000"/>
                </a:solidFill>
                <a:latin typeface="TimesNewRomanPSMT"/>
              </a:rPr>
              <a:t>● предвидение того, о чем будет идти речь</a:t>
            </a:r>
          </a:p>
          <a:p>
            <a:r>
              <a:rPr lang="ru-RU" dirty="0">
                <a:solidFill>
                  <a:srgbClr val="000000"/>
                </a:solidFill>
                <a:latin typeface="TimesNewRomanPSMT"/>
              </a:rPr>
              <a:t>● языковая догадка (распознавание незнакомого слова или фразы)</a:t>
            </a:r>
          </a:p>
          <a:p>
            <a:r>
              <a:rPr lang="ru-RU" dirty="0">
                <a:solidFill>
                  <a:srgbClr val="000000"/>
                </a:solidFill>
                <a:latin typeface="TimesNewRomanPSMT"/>
              </a:rPr>
              <a:t>● использование предшествующего опыта</a:t>
            </a:r>
          </a:p>
          <a:p>
            <a:r>
              <a:rPr lang="ru-RU" dirty="0">
                <a:solidFill>
                  <a:srgbClr val="000000"/>
                </a:solidFill>
                <a:latin typeface="TimesNewRomanPSMT"/>
              </a:rPr>
              <a:t>● выделение значимой и игнорирование не значимой информации</a:t>
            </a:r>
          </a:p>
          <a:p>
            <a:r>
              <a:rPr lang="ru-RU" dirty="0">
                <a:solidFill>
                  <a:srgbClr val="000000"/>
                </a:solidFill>
                <a:latin typeface="TimesNewRomanPSMT"/>
              </a:rPr>
              <a:t>● запоминание значимой информации (заметки, подведение итога)</a:t>
            </a:r>
          </a:p>
          <a:p>
            <a:r>
              <a:rPr lang="ru-RU" dirty="0">
                <a:solidFill>
                  <a:srgbClr val="000000"/>
                </a:solidFill>
                <a:latin typeface="TimesNewRomanPSMT"/>
              </a:rPr>
              <a:t>● узнавание структуры и слов-”маркеров”: </a:t>
            </a:r>
            <a:r>
              <a:rPr lang="ru-RU" dirty="0" err="1">
                <a:solidFill>
                  <a:srgbClr val="000000"/>
                </a:solidFill>
                <a:latin typeface="TimesNewRomanPSMT"/>
              </a:rPr>
              <a:t>Well</a:t>
            </a:r>
            <a:r>
              <a:rPr lang="ru-RU" dirty="0">
                <a:solidFill>
                  <a:srgbClr val="000000"/>
                </a:solidFill>
                <a:latin typeface="TimesNewRomanPSMT"/>
              </a:rPr>
              <a:t>; </a:t>
            </a:r>
            <a:r>
              <a:rPr lang="ru-RU" dirty="0" err="1">
                <a:solidFill>
                  <a:srgbClr val="000000"/>
                </a:solidFill>
                <a:latin typeface="TimesNewRomanPSMT"/>
              </a:rPr>
              <a:t>Oh</a:t>
            </a:r>
            <a:r>
              <a:rPr lang="ru-RU" dirty="0">
                <a:solidFill>
                  <a:srgbClr val="000000"/>
                </a:solidFill>
                <a:latin typeface="TimesNewRomanPSMT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NewRomanPSMT"/>
              </a:rPr>
              <a:t>another</a:t>
            </a:r>
            <a:r>
              <a:rPr lang="ru-RU" dirty="0">
                <a:solidFill>
                  <a:srgbClr val="000000"/>
                </a:solidFill>
                <a:latin typeface="TimesNewRomanPSMT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NewRomanPSMT"/>
              </a:rPr>
              <a:t>thing</a:t>
            </a:r>
            <a:r>
              <a:rPr lang="ru-RU" dirty="0">
                <a:solidFill>
                  <a:srgbClr val="000000"/>
                </a:solidFill>
                <a:latin typeface="TimesNewRomanPSMT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NewRomanPSMT"/>
              </a:rPr>
              <a:t>is</a:t>
            </a:r>
            <a:r>
              <a:rPr lang="ru-RU" dirty="0">
                <a:solidFill>
                  <a:srgbClr val="000000"/>
                </a:solidFill>
                <a:latin typeface="TimesNewRomanPSMT"/>
              </a:rPr>
              <a:t>; </a:t>
            </a:r>
            <a:r>
              <a:rPr lang="ru-RU" dirty="0" err="1">
                <a:solidFill>
                  <a:srgbClr val="000000"/>
                </a:solidFill>
                <a:latin typeface="TimesNewRomanPSMT"/>
              </a:rPr>
              <a:t>Now</a:t>
            </a:r>
            <a:r>
              <a:rPr lang="ru-RU" dirty="0">
                <a:solidFill>
                  <a:srgbClr val="000000"/>
                </a:solidFill>
                <a:latin typeface="TimesNewRomanPSMT"/>
              </a:rPr>
              <a:t>,</a:t>
            </a:r>
          </a:p>
          <a:p>
            <a:r>
              <a:rPr lang="en-US" dirty="0">
                <a:solidFill>
                  <a:srgbClr val="000000"/>
                </a:solidFill>
                <a:latin typeface="TimesNewRomanPSMT"/>
              </a:rPr>
              <a:t>finally; etc.</a:t>
            </a:r>
          </a:p>
          <a:p>
            <a:r>
              <a:rPr lang="en-US" dirty="0">
                <a:solidFill>
                  <a:srgbClr val="000000"/>
                </a:solidFill>
                <a:latin typeface="TimesNewRomanPSMT"/>
              </a:rPr>
              <a:t>● </a:t>
            </a:r>
            <a:r>
              <a:rPr lang="en-US" dirty="0" err="1">
                <a:solidFill>
                  <a:srgbClr val="000000"/>
                </a:solidFill>
                <a:latin typeface="TimesNewRomanPSMT"/>
              </a:rPr>
              <a:t>узнавание</a:t>
            </a:r>
            <a:r>
              <a:rPr lang="en-US" dirty="0">
                <a:solidFill>
                  <a:srgbClr val="000000"/>
                </a:solidFill>
                <a:latin typeface="TimesNewRomanPSMT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NewRomanPSMT"/>
              </a:rPr>
              <a:t>слов-связок</a:t>
            </a:r>
            <a:r>
              <a:rPr lang="en-US" dirty="0">
                <a:solidFill>
                  <a:srgbClr val="000000"/>
                </a:solidFill>
                <a:latin typeface="TimesNewRomanPSMT"/>
              </a:rPr>
              <a:t> ( </a:t>
            </a:r>
            <a:r>
              <a:rPr lang="en-US" i="1" dirty="0">
                <a:solidFill>
                  <a:srgbClr val="000000"/>
                </a:solidFill>
                <a:latin typeface="TimesNewRomanPS-ItalicMT"/>
              </a:rPr>
              <a:t>such as </a:t>
            </a:r>
            <a:r>
              <a:rPr lang="en-US" dirty="0">
                <a:solidFill>
                  <a:srgbClr val="000000"/>
                </a:solidFill>
                <a:latin typeface="TimesNewRomanPSMT"/>
              </a:rPr>
              <a:t>and </a:t>
            </a:r>
            <a:r>
              <a:rPr lang="en-US" i="1" dirty="0">
                <a:solidFill>
                  <a:srgbClr val="000000"/>
                </a:solidFill>
                <a:latin typeface="TimesNewRomanPS-ItalicMT"/>
              </a:rPr>
              <a:t>which</a:t>
            </a:r>
            <a:r>
              <a:rPr lang="en-US" dirty="0">
                <a:solidFill>
                  <a:srgbClr val="000000"/>
                </a:solidFill>
                <a:latin typeface="TimesNewRomanPSMT"/>
              </a:rPr>
              <a:t>, including linking words, pronouns,</a:t>
            </a:r>
          </a:p>
          <a:p>
            <a:r>
              <a:rPr lang="en-US" dirty="0">
                <a:solidFill>
                  <a:srgbClr val="000000"/>
                </a:solidFill>
                <a:latin typeface="TimesNewRomanPSMT"/>
              </a:rPr>
              <a:t>references, </a:t>
            </a:r>
            <a:r>
              <a:rPr lang="en-US" dirty="0" err="1">
                <a:solidFill>
                  <a:srgbClr val="000000"/>
                </a:solidFill>
                <a:latin typeface="TimesNewRomanPSMT"/>
              </a:rPr>
              <a:t>etc.understanding</a:t>
            </a:r>
            <a:r>
              <a:rPr lang="en-US" dirty="0">
                <a:solidFill>
                  <a:srgbClr val="000000"/>
                </a:solidFill>
                <a:latin typeface="TimesNewRomanPSMT"/>
              </a:rPr>
              <a:t> different intonation patterns and uses of stress, etc.),</a:t>
            </a:r>
          </a:p>
          <a:p>
            <a:r>
              <a:rPr lang="ru-RU" dirty="0">
                <a:solidFill>
                  <a:srgbClr val="000000"/>
                </a:solidFill>
                <a:latin typeface="TimesNewRomanPSMT"/>
              </a:rPr>
              <a:t>значимых для передачи смысла</a:t>
            </a:r>
          </a:p>
          <a:p>
            <a:r>
              <a:rPr lang="ru-RU" dirty="0">
                <a:solidFill>
                  <a:srgbClr val="000000"/>
                </a:solidFill>
                <a:latin typeface="TimesNewRomanPSMT"/>
              </a:rPr>
              <a:t>● понимание неявной информации (отношение или намерения)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31732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1520" y="332656"/>
            <a:ext cx="8136904" cy="6324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FF"/>
                </a:solidFill>
                <a:latin typeface="TimesNewRomanPS-BoldMT"/>
              </a:rPr>
              <a:t>Практика</a:t>
            </a:r>
          </a:p>
          <a:p>
            <a:pPr algn="ctr"/>
            <a:endParaRPr lang="ru-RU" sz="2000" b="1" dirty="0" smtClean="0">
              <a:solidFill>
                <a:srgbClr val="0000FF"/>
              </a:solidFill>
              <a:latin typeface="TimesNewRomanPS-BoldMT"/>
            </a:endParaRPr>
          </a:p>
          <a:p>
            <a:pPr>
              <a:lnSpc>
                <a:spcPts val="15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333333"/>
                </a:solidFill>
                <a:latin typeface="TimesNewRomanPSMT"/>
              </a:rPr>
              <a:t>1.</a:t>
            </a:r>
            <a:r>
              <a:rPr lang="en-US" sz="2000" b="1" i="1" dirty="0" smtClean="0">
                <a:solidFill>
                  <a:srgbClr val="333333"/>
                </a:solidFill>
                <a:latin typeface="TimesNewRomanPSMT"/>
              </a:rPr>
              <a:t>Voice </a:t>
            </a:r>
            <a:r>
              <a:rPr lang="en-US" sz="2000" b="1" i="1" dirty="0" smtClean="0">
                <a:solidFill>
                  <a:srgbClr val="333333"/>
                </a:solidFill>
                <a:latin typeface="TimesNewRomanPSMT"/>
              </a:rPr>
              <a:t>blogging</a:t>
            </a:r>
            <a:r>
              <a:rPr lang="ru-RU" sz="2000" dirty="0" smtClean="0">
                <a:solidFill>
                  <a:srgbClr val="333333"/>
                </a:solidFill>
                <a:latin typeface="TimesNewRomanPSMT"/>
              </a:rPr>
              <a:t>- </a:t>
            </a: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Ведение аудио-блога (дневника) учащимися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00"/>
              </a:lnSpc>
              <a:spcAft>
                <a:spcPts val="0"/>
              </a:spcAft>
            </a:pPr>
            <a:endParaRPr lang="ru-RU" sz="2000" dirty="0" smtClean="0">
              <a:solidFill>
                <a:srgbClr val="333333"/>
              </a:solidFill>
              <a:latin typeface="TimesNewRomanPSMT"/>
            </a:endParaRPr>
          </a:p>
          <a:p>
            <a:pPr>
              <a:lnSpc>
                <a:spcPts val="1500"/>
              </a:lnSpc>
              <a:spcAft>
                <a:spcPts val="0"/>
              </a:spcAft>
            </a:pPr>
            <a:endParaRPr lang="ru-RU" sz="2000" dirty="0">
              <a:solidFill>
                <a:srgbClr val="333333"/>
              </a:solidFill>
              <a:latin typeface="TimesNewRomanPSMT"/>
            </a:endParaRPr>
          </a:p>
          <a:p>
            <a:pPr>
              <a:lnSpc>
                <a:spcPts val="15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333333"/>
                </a:solidFill>
                <a:latin typeface="TimesNewRomanPSMT"/>
              </a:rPr>
              <a:t>	</a:t>
            </a:r>
            <a:r>
              <a:rPr lang="ru-RU" sz="2000" dirty="0" smtClean="0">
                <a:solidFill>
                  <a:srgbClr val="333333"/>
                </a:solidFill>
                <a:latin typeface="TimesNewRomanPSMT"/>
              </a:rPr>
              <a:t>2.</a:t>
            </a:r>
            <a:r>
              <a:rPr lang="en-US" sz="2000" b="1" i="1" dirty="0" smtClean="0">
                <a:solidFill>
                  <a:srgbClr val="333333"/>
                </a:solidFill>
                <a:latin typeface="TimesNewRomanPSMT"/>
              </a:rPr>
              <a:t>Listen for the hidden phrase</a:t>
            </a:r>
            <a:r>
              <a:rPr lang="ru-RU" sz="2000" b="1" i="1" dirty="0" smtClean="0">
                <a:solidFill>
                  <a:srgbClr val="333333"/>
                </a:solidFill>
                <a:latin typeface="TimesNewRomanPSMT"/>
              </a:rPr>
              <a:t> </a:t>
            </a:r>
            <a:r>
              <a:rPr lang="ru-RU" sz="2000" dirty="0" smtClean="0">
                <a:solidFill>
                  <a:srgbClr val="333333"/>
                </a:solidFill>
                <a:latin typeface="TimesNewRomanPSMT"/>
              </a:rPr>
              <a:t>-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Разделить класс на пары. команды. Каждая пара получает/ вытаскивает из "шляпы" фразу или слово. Задача пары составить диалог или историю с заданной фразой/ словом, а затем представить перед группой. Задача остальных - отгадать спрятанную фразу/ слово.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b="1" i="1" dirty="0" smtClean="0">
              <a:solidFill>
                <a:srgbClr val="333333"/>
              </a:solidFill>
              <a:latin typeface="TimesNewRomanPSMT"/>
            </a:endParaRPr>
          </a:p>
          <a:p>
            <a:pPr>
              <a:lnSpc>
                <a:spcPts val="1500"/>
              </a:lnSpc>
              <a:spcAft>
                <a:spcPts val="0"/>
              </a:spcAft>
            </a:pPr>
            <a:r>
              <a:rPr lang="ru-RU" sz="2000" b="1" i="1" dirty="0" smtClean="0">
                <a:solidFill>
                  <a:srgbClr val="333333"/>
                </a:solidFill>
                <a:latin typeface="TimesNewRomanPSMT"/>
              </a:rPr>
              <a:t>3.</a:t>
            </a:r>
            <a:r>
              <a:rPr lang="en-US" sz="2000" b="1" i="1" dirty="0" smtClean="0">
                <a:solidFill>
                  <a:srgbClr val="333333"/>
                </a:solidFill>
                <a:latin typeface="TimesNewRomanPSMT"/>
              </a:rPr>
              <a:t>Listen </a:t>
            </a:r>
            <a:r>
              <a:rPr lang="en-US" sz="2000" b="1" i="1" dirty="0">
                <a:solidFill>
                  <a:srgbClr val="333333"/>
                </a:solidFill>
                <a:latin typeface="TimesNewRomanPSMT"/>
              </a:rPr>
              <a:t>for the </a:t>
            </a:r>
            <a:r>
              <a:rPr lang="en-US" sz="2000" b="1" i="1" dirty="0" smtClean="0">
                <a:solidFill>
                  <a:srgbClr val="333333"/>
                </a:solidFill>
                <a:latin typeface="TimesNewRomanPSMT"/>
              </a:rPr>
              <a:t>word</a:t>
            </a:r>
            <a:r>
              <a:rPr lang="ru-RU" sz="2000" b="1" i="1" dirty="0" smtClean="0">
                <a:solidFill>
                  <a:srgbClr val="333333"/>
                </a:solidFill>
                <a:latin typeface="TimesNewRomanPSMT"/>
              </a:rPr>
              <a:t> </a:t>
            </a:r>
            <a:r>
              <a:rPr lang="ru-RU" sz="2000" dirty="0" smtClean="0">
                <a:solidFill>
                  <a:srgbClr val="333333"/>
                </a:solidFill>
                <a:latin typeface="TimesNewRomanPSMT"/>
              </a:rPr>
              <a:t>-</a:t>
            </a:r>
            <a:r>
              <a:rPr lang="ru-RU" sz="3200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Разделить класс на пары. команды. Каждая пара получает/ вытаскивает из "шляпы" фразу или слово. Задача пары составить диалог или историю с заданной фразой/ словом, а затем представить перед группой. Задача остальных - отгадать спрятанную фразу/ слово.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500"/>
              </a:lnSpc>
              <a:spcAft>
                <a:spcPts val="0"/>
              </a:spcAft>
            </a:pP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222222"/>
                </a:solidFill>
                <a:latin typeface="TimesNewRomanPSMT"/>
              </a:rPr>
              <a:t>		</a:t>
            </a:r>
          </a:p>
          <a:p>
            <a:r>
              <a:rPr lang="ru-RU" sz="2000" dirty="0">
                <a:solidFill>
                  <a:srgbClr val="222222"/>
                </a:solidFill>
                <a:latin typeface="TimesNewRomanPSMT"/>
              </a:rPr>
              <a:t>	</a:t>
            </a:r>
            <a:r>
              <a:rPr lang="ru-RU" sz="2000" b="1" i="1" dirty="0" smtClean="0">
                <a:solidFill>
                  <a:srgbClr val="222222"/>
                </a:solidFill>
                <a:latin typeface="TimesNewRomanPSMT"/>
              </a:rPr>
              <a:t>4.</a:t>
            </a:r>
            <a:r>
              <a:rPr lang="en-US" sz="2000" b="1" i="1" dirty="0" smtClean="0">
                <a:solidFill>
                  <a:srgbClr val="222222"/>
                </a:solidFill>
                <a:latin typeface="TimesNewRomanPSMT"/>
              </a:rPr>
              <a:t>Write </a:t>
            </a:r>
            <a:r>
              <a:rPr lang="en-US" sz="2000" b="1" i="1" dirty="0">
                <a:solidFill>
                  <a:srgbClr val="222222"/>
                </a:solidFill>
                <a:latin typeface="TimesNewRomanPSMT"/>
              </a:rPr>
              <a:t>down words they have never heard </a:t>
            </a:r>
            <a:r>
              <a:rPr lang="en-US" sz="2000" b="1" i="1" dirty="0" smtClean="0">
                <a:solidFill>
                  <a:srgbClr val="222222"/>
                </a:solidFill>
                <a:latin typeface="TimesNewRomanPSMT"/>
              </a:rPr>
              <a:t>before</a:t>
            </a:r>
            <a:r>
              <a:rPr lang="ru-RU" sz="2000" b="1" i="1" dirty="0" smtClean="0">
                <a:solidFill>
                  <a:srgbClr val="222222"/>
                </a:solidFill>
                <a:latin typeface="TimesNewRomanPSMT"/>
              </a:rPr>
              <a:t> </a:t>
            </a:r>
            <a:r>
              <a:rPr lang="ru-RU" sz="2000" dirty="0" smtClean="0">
                <a:solidFill>
                  <a:srgbClr val="222222"/>
                </a:solidFill>
                <a:latin typeface="TimesNewRomanPSMT"/>
              </a:rPr>
              <a:t>-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прослушивании песни, подкаста, телевизионной передачи учащиеся тренируются записывать на слух незнакомые слова.</a:t>
            </a:r>
            <a:endParaRPr lang="en-US" sz="2000" dirty="0">
              <a:solidFill>
                <a:srgbClr val="222222"/>
              </a:solidFill>
              <a:latin typeface="TimesNewRomanPSMT"/>
            </a:endParaRPr>
          </a:p>
          <a:p>
            <a:endParaRPr lang="ru-RU" sz="2000" dirty="0" smtClean="0">
              <a:solidFill>
                <a:srgbClr val="333333"/>
              </a:solidFill>
              <a:latin typeface="TimesNewRomanPSMT"/>
            </a:endParaRPr>
          </a:p>
          <a:p>
            <a:pPr lvl="0">
              <a:lnSpc>
                <a:spcPts val="1500"/>
              </a:lnSpc>
            </a:pPr>
            <a:r>
              <a:rPr lang="ru-RU" sz="2000" b="1" i="1" dirty="0">
                <a:solidFill>
                  <a:srgbClr val="333333"/>
                </a:solidFill>
                <a:latin typeface="TimesNewRomanPSMT"/>
              </a:rPr>
              <a:t>5.</a:t>
            </a:r>
            <a:r>
              <a:rPr lang="en-US" sz="2000" b="1" i="1" dirty="0">
                <a:solidFill>
                  <a:srgbClr val="333333"/>
                </a:solidFill>
                <a:latin typeface="TimesNewRomanPSMT"/>
              </a:rPr>
              <a:t>Student-designed quizzes</a:t>
            </a:r>
            <a:r>
              <a:rPr lang="ru-RU" sz="2000" b="1" i="1" dirty="0">
                <a:solidFill>
                  <a:srgbClr val="333333"/>
                </a:solidFill>
                <a:latin typeface="TimesNewRomanPSMT"/>
              </a:rPr>
              <a:t> </a:t>
            </a:r>
            <a:r>
              <a:rPr lang="ru-RU" sz="2000" dirty="0">
                <a:solidFill>
                  <a:srgbClr val="333333"/>
                </a:solidFill>
                <a:latin typeface="TimesNewRomanPSMT"/>
              </a:rPr>
              <a:t>- </a:t>
            </a: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Учащиеся (индивидуально, в группе или в паре) получают задание прослушать любой текст (передача, лекция, песня) несколько раз и составить по тексту вопросы для остальных ребят.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7145074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064896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US" sz="2000" dirty="0">
              <a:solidFill>
                <a:srgbClr val="333333"/>
              </a:solidFill>
              <a:latin typeface="TimesNewRomanPSMT"/>
            </a:endParaRPr>
          </a:p>
          <a:p>
            <a:pPr lvl="0">
              <a:lnSpc>
                <a:spcPts val="1500"/>
              </a:lnSpc>
            </a:pPr>
            <a:r>
              <a:rPr lang="ru-RU" sz="2000" dirty="0">
                <a:solidFill>
                  <a:srgbClr val="333333"/>
                </a:solidFill>
                <a:latin typeface="TimesNewRomanPSMT"/>
              </a:rPr>
              <a:t>	</a:t>
            </a:r>
            <a:endParaRPr lang="ru-RU" sz="2000" dirty="0" smtClean="0">
              <a:solidFill>
                <a:srgbClr val="333333"/>
              </a:solidFill>
              <a:latin typeface="TimesNewRomanPSMT"/>
            </a:endParaRPr>
          </a:p>
          <a:p>
            <a:pPr lvl="0">
              <a:lnSpc>
                <a:spcPts val="1500"/>
              </a:lnSpc>
            </a:pPr>
            <a:r>
              <a:rPr lang="ru-RU" sz="2000" b="1" i="1" dirty="0">
                <a:solidFill>
                  <a:srgbClr val="333333"/>
                </a:solidFill>
                <a:latin typeface="TimesNewRomanPSMT"/>
              </a:rPr>
              <a:t>	</a:t>
            </a:r>
            <a:r>
              <a:rPr lang="ru-RU" sz="2000" b="1" i="1" dirty="0" smtClean="0">
                <a:solidFill>
                  <a:srgbClr val="333333"/>
                </a:solidFill>
                <a:latin typeface="TimesNewRomanPSMT"/>
              </a:rPr>
              <a:t>6.</a:t>
            </a:r>
            <a:r>
              <a:rPr lang="en-US" sz="2000" b="1" i="1" dirty="0">
                <a:solidFill>
                  <a:srgbClr val="333333"/>
                </a:solidFill>
                <a:latin typeface="TimesNewRomanPSMT"/>
              </a:rPr>
              <a:t>Describe the...</a:t>
            </a:r>
            <a:r>
              <a:rPr lang="ru-RU" sz="2000" dirty="0">
                <a:solidFill>
                  <a:srgbClr val="333333"/>
                </a:solidFill>
                <a:latin typeface="TimesNewRomanPSMT"/>
              </a:rPr>
              <a:t>-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Учащиеся делятся на пары и садятся спиной друг к другу. Один из учащихся получает картинку (это может быть абстрактная картинка, набор геометрических фигур и т.д.) и максимально точно описывает ее второму учащемуся. Задача второго человека - нарисовать описываемую картинку.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000" dirty="0">
              <a:solidFill>
                <a:srgbClr val="333333"/>
              </a:solidFill>
              <a:latin typeface="TimesNewRomanPSMT"/>
            </a:endParaRPr>
          </a:p>
          <a:p>
            <a:pPr lvl="0"/>
            <a:endParaRPr lang="ru-RU" sz="20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</a:t>
            </a:r>
            <a:r>
              <a:rPr lang="en-US" sz="2400" b="1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Put the celebrity in the right </a:t>
            </a:r>
            <a:r>
              <a:rPr lang="en-US" sz="2400" b="1" i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place</a:t>
            </a:r>
            <a:r>
              <a:rPr lang="ru-RU" sz="2400" b="1" i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Учащиеся в парах садятся спиной друг к другу, как в предыдущей игре. Первый игрок получает таблицу с фотографиями знаменитостей в таблице. Второй - пустую таблицу и набор карточек со знаменитостями (или без данного набора). Первый игрок описывает расположение фотографий в таблице (для усложнения можно использовать фотографии знаменитых людей прошлого, имена которых ребятам не всегда знакомы). Второй игрок, ориентируясь на имена и/ или описания правильно располагает людей в таблице.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0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00"/>
              </a:lnSpc>
              <a:spcAft>
                <a:spcPts val="0"/>
              </a:spcAft>
            </a:pPr>
            <a:r>
              <a:rPr lang="ru-RU" sz="2000" dirty="0">
                <a:solidFill>
                  <a:srgbClr val="333333"/>
                </a:solidFill>
                <a:latin typeface="TimesNewRomanPSMT"/>
              </a:rPr>
              <a:t>	</a:t>
            </a:r>
            <a:r>
              <a:rPr lang="ru-RU" sz="2000" b="1" i="1" dirty="0" smtClean="0">
                <a:solidFill>
                  <a:srgbClr val="333333"/>
                </a:solidFill>
                <a:latin typeface="TimesNewRomanPSMT"/>
              </a:rPr>
              <a:t>8.</a:t>
            </a:r>
            <a:r>
              <a:rPr lang="en-US" sz="2000" b="1" i="1" dirty="0">
                <a:solidFill>
                  <a:srgbClr val="333333"/>
                </a:solidFill>
                <a:latin typeface="TimesNewRomanPSMT"/>
              </a:rPr>
              <a:t>Stand up/sit </a:t>
            </a:r>
            <a:r>
              <a:rPr lang="en-US" sz="2000" b="1" i="1" dirty="0" smtClean="0">
                <a:solidFill>
                  <a:srgbClr val="333333"/>
                </a:solidFill>
                <a:latin typeface="TimesNewRomanPSMT"/>
              </a:rPr>
              <a:t>down</a:t>
            </a:r>
            <a:r>
              <a:rPr lang="ru-RU" sz="2000" b="1" i="1" dirty="0" smtClean="0">
                <a:solidFill>
                  <a:srgbClr val="333333"/>
                </a:solidFill>
                <a:latin typeface="TimesNewRomanPSMT"/>
              </a:rPr>
              <a:t> </a:t>
            </a:r>
            <a:r>
              <a:rPr lang="ru-RU" sz="2000" dirty="0" smtClean="0">
                <a:solidFill>
                  <a:srgbClr val="333333"/>
                </a:solidFill>
                <a:latin typeface="TimesNewRomanPSMT"/>
              </a:rPr>
              <a:t>- </a:t>
            </a:r>
            <a:r>
              <a:rPr lang="ru-RU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Задача учащихся встать/ сесть/ хлопнуть в ладоши и т.д., когда они </a:t>
            </a:r>
            <a:r>
              <a:rPr lang="ru-RU" dirty="0" err="1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слыщат</a:t>
            </a:r>
            <a:r>
              <a:rPr lang="ru-RU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определенный звук в предложении, рассказе, стихотворении и т.д.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/>
            <a:endParaRPr lang="ru-RU" i="1" u="sng" dirty="0" smtClean="0"/>
          </a:p>
          <a:p>
            <a:pPr>
              <a:lnSpc>
                <a:spcPts val="1500"/>
              </a:lnSpc>
              <a:spcAft>
                <a:spcPts val="0"/>
              </a:spcAft>
            </a:pPr>
            <a:r>
              <a:rPr lang="ru-RU" i="1" u="sng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Задания приведены на сайте:</a:t>
            </a:r>
            <a:endParaRPr lang="ru-RU" sz="2800" i="1" u="sng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500"/>
              </a:lnSpc>
              <a:spcAft>
                <a:spcPts val="0"/>
              </a:spcAft>
            </a:pPr>
            <a:r>
              <a:rPr lang="ru-RU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http://busyteacher.org/14387-how-to-improve-listening-skills-8-activities.html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35829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9438046"/>
              </p:ext>
            </p:extLst>
          </p:nvPr>
        </p:nvGraphicFramePr>
        <p:xfrm>
          <a:off x="539552" y="260647"/>
          <a:ext cx="8280920" cy="640871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140460"/>
                <a:gridCol w="4140460"/>
              </a:tblGrid>
              <a:tr h="6408713">
                <a:tc>
                  <a:txBody>
                    <a:bodyPr/>
                    <a:lstStyle/>
                    <a:p>
                      <a:pPr algn="l"/>
                      <a:r>
                        <a:rPr lang="ru-RU" sz="1800" u="none" strike="noStrike" baseline="0" dirty="0" smtClean="0"/>
                        <a:t>ИГРАЕМ</a:t>
                      </a:r>
                    </a:p>
                    <a:p>
                      <a:pPr algn="l"/>
                      <a:endParaRPr lang="ru-RU" sz="1800" u="none" strike="noStrike" baseline="0" dirty="0" smtClean="0"/>
                    </a:p>
                    <a:p>
                      <a:pPr algn="l"/>
                      <a:r>
                        <a:rPr lang="en-US" sz="1800" u="none" strike="noStrike" baseline="0" dirty="0" smtClean="0"/>
                        <a:t>1</a:t>
                      </a:r>
                      <a:r>
                        <a:rPr lang="en-US" sz="1800" u="none" strike="noStrike" baseline="0" dirty="0" smtClean="0"/>
                        <a:t>. Relay the message</a:t>
                      </a:r>
                    </a:p>
                    <a:p>
                      <a:pPr algn="l"/>
                      <a:r>
                        <a:rPr lang="en-US" sz="1800" u="none" strike="noStrike" baseline="0" dirty="0" smtClean="0"/>
                        <a:t>“running dictation”</a:t>
                      </a:r>
                    </a:p>
                    <a:p>
                      <a:pPr algn="l"/>
                      <a:r>
                        <a:rPr lang="en-US" sz="1800" u="none" strike="noStrike" baseline="0" dirty="0" smtClean="0"/>
                        <a:t>2. Back-to-back interview</a:t>
                      </a:r>
                    </a:p>
                    <a:p>
                      <a:pPr algn="l"/>
                      <a:r>
                        <a:rPr lang="en-US" sz="1800" u="none" strike="noStrike" baseline="0" dirty="0" smtClean="0"/>
                        <a:t>3. Follow the direction</a:t>
                      </a:r>
                    </a:p>
                    <a:p>
                      <a:pPr algn="l"/>
                      <a:r>
                        <a:rPr lang="en-US" sz="1800" u="none" strike="noStrike" baseline="0" dirty="0" smtClean="0"/>
                        <a:t>4. Minimal pairs card hold-up</a:t>
                      </a:r>
                    </a:p>
                    <a:p>
                      <a:pPr algn="l"/>
                      <a:r>
                        <a:rPr lang="en-US" sz="1800" u="none" strike="noStrike" baseline="0" dirty="0" smtClean="0"/>
                        <a:t>5. Movie clip quiz</a:t>
                      </a:r>
                    </a:p>
                    <a:p>
                      <a:pPr algn="l"/>
                      <a:r>
                        <a:rPr lang="en-US" sz="1800" u="none" strike="noStrike" baseline="0" dirty="0" smtClean="0"/>
                        <a:t>6. Song gap-fill</a:t>
                      </a:r>
                    </a:p>
                    <a:p>
                      <a:pPr algn="l"/>
                      <a:r>
                        <a:rPr lang="en-US" sz="1800" u="none" strike="noStrike" baseline="0" dirty="0" smtClean="0"/>
                        <a:t>7. Order-the-lyrics</a:t>
                      </a:r>
                    </a:p>
                    <a:p>
                      <a:pPr algn="l"/>
                      <a:r>
                        <a:rPr lang="en-US" sz="1800" u="none" strike="noStrike" baseline="0" dirty="0" smtClean="0"/>
                        <a:t>8. Listen and throw</a:t>
                      </a:r>
                    </a:p>
                    <a:p>
                      <a:pPr algn="l"/>
                      <a:r>
                        <a:rPr lang="en-US" sz="1800" u="none" strike="noStrike" baseline="0" dirty="0" smtClean="0"/>
                        <a:t>9. Slap the </a:t>
                      </a:r>
                      <a:r>
                        <a:rPr lang="en-US" sz="1800" u="none" strike="noStrike" baseline="0" dirty="0" smtClean="0"/>
                        <a:t>picture</a:t>
                      </a:r>
                      <a:endParaRPr lang="en-US" sz="1800" u="none" strike="noStrike" baseline="0" dirty="0" smtClean="0"/>
                    </a:p>
                    <a:p>
                      <a:pPr algn="l"/>
                      <a:r>
                        <a:rPr lang="en-US" sz="1800" u="none" strike="noStrike" baseline="0" dirty="0" smtClean="0"/>
                        <a:t>10. Dual dictation</a:t>
                      </a:r>
                    </a:p>
                    <a:p>
                      <a:pPr algn="l"/>
                      <a:r>
                        <a:rPr lang="en-US" sz="1800" u="none" strike="noStrike" baseline="0" dirty="0" smtClean="0"/>
                        <a:t>11. Class memory quiz</a:t>
                      </a:r>
                    </a:p>
                    <a:p>
                      <a:pPr algn="l"/>
                      <a:r>
                        <a:rPr lang="en-US" sz="1800" u="none" strike="noStrike" baseline="0" dirty="0" smtClean="0"/>
                        <a:t>12. Listen for lies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sz="1800" b="1" i="0" u="none" strike="noStrike" baseline="0" dirty="0" smtClean="0">
                        <a:solidFill>
                          <a:srgbClr val="000000"/>
                        </a:solidFill>
                        <a:latin typeface="TimesNewRomanPS-BoldMT"/>
                      </a:endParaRPr>
                    </a:p>
                    <a:p>
                      <a:pPr algn="l"/>
                      <a:r>
                        <a:rPr lang="en-US" sz="1800" b="1" i="0" u="none" strike="noStrike" baseline="0" dirty="0" smtClean="0">
                          <a:solidFill>
                            <a:srgbClr val="000000"/>
                          </a:solidFill>
                          <a:latin typeface="TimesNewRomanPS-BoldMT"/>
                        </a:rPr>
                        <a:t>13</a:t>
                      </a:r>
                      <a:r>
                        <a:rPr lang="en-US" sz="1800" b="1" i="0" u="none" strike="noStrike" baseline="0" dirty="0" smtClean="0">
                          <a:solidFill>
                            <a:srgbClr val="000000"/>
                          </a:solidFill>
                          <a:latin typeface="TimesNewRomanPS-BoldMT"/>
                        </a:rPr>
                        <a:t>. Retelling the Tale</a:t>
                      </a:r>
                    </a:p>
                    <a:p>
                      <a:pPr algn="l"/>
                      <a:r>
                        <a:rPr lang="en-US" sz="1800" b="1" i="0" u="none" strike="noStrike" baseline="0" dirty="0" smtClean="0">
                          <a:solidFill>
                            <a:srgbClr val="000000"/>
                          </a:solidFill>
                          <a:latin typeface="TimesNewRomanPS-BoldMT"/>
                        </a:rPr>
                        <a:t>14. Listening to the Model</a:t>
                      </a:r>
                    </a:p>
                    <a:p>
                      <a:pPr algn="l"/>
                      <a:r>
                        <a:rPr lang="en-US" sz="1800" b="1" i="0" u="none" strike="noStrike" baseline="0" dirty="0" smtClean="0">
                          <a:solidFill>
                            <a:srgbClr val="000000"/>
                          </a:solidFill>
                          <a:latin typeface="TimesNewRomanPS-BoldMT"/>
                        </a:rPr>
                        <a:t>15. Pick and Choose</a:t>
                      </a:r>
                    </a:p>
                    <a:p>
                      <a:pPr algn="l"/>
                      <a:r>
                        <a:rPr lang="en-US" sz="1800" b="1" i="0" u="none" strike="noStrike" baseline="0" dirty="0" smtClean="0">
                          <a:solidFill>
                            <a:srgbClr val="000000"/>
                          </a:solidFill>
                          <a:latin typeface="TimesNewRomanPS-BoldMT"/>
                        </a:rPr>
                        <a:t>16. A Game of Telephone</a:t>
                      </a:r>
                    </a:p>
                    <a:p>
                      <a:pPr algn="l"/>
                      <a:r>
                        <a:rPr lang="en-US" sz="1800" b="1" i="0" u="none" strike="noStrike" baseline="0" dirty="0" smtClean="0">
                          <a:solidFill>
                            <a:srgbClr val="000000"/>
                          </a:solidFill>
                          <a:latin typeface="TimesNewRomanPS-BoldMT"/>
                        </a:rPr>
                        <a:t>17. Selective Listening</a:t>
                      </a:r>
                    </a:p>
                    <a:p>
                      <a:pPr algn="l"/>
                      <a:r>
                        <a:rPr lang="en-US" sz="1800" b="1" i="0" u="none" strike="noStrike" baseline="0" dirty="0" smtClean="0">
                          <a:solidFill>
                            <a:srgbClr val="000000"/>
                          </a:solidFill>
                          <a:latin typeface="TimesNewRomanPS-BoldMT"/>
                        </a:rPr>
                        <a:t>18. Group Storytelling</a:t>
                      </a:r>
                    </a:p>
                    <a:p>
                      <a:pPr algn="l"/>
                      <a:r>
                        <a:rPr lang="en-US" sz="1800" b="1" i="0" u="none" strike="noStrike" baseline="0" dirty="0" smtClean="0">
                          <a:solidFill>
                            <a:srgbClr val="333333"/>
                          </a:solidFill>
                          <a:latin typeface="TimesNewRomanPS-BoldMT"/>
                        </a:rPr>
                        <a:t>19. Listen and draw a story</a:t>
                      </a:r>
                    </a:p>
                    <a:p>
                      <a:pPr algn="l"/>
                      <a:r>
                        <a:rPr lang="en-US" sz="1800" b="1" i="0" u="none" strike="noStrike" baseline="0" dirty="0" smtClean="0">
                          <a:solidFill>
                            <a:srgbClr val="333333"/>
                          </a:solidFill>
                          <a:latin typeface="TimesNewRomanPS-BoldMT"/>
                        </a:rPr>
                        <a:t>20. Adjectives draw</a:t>
                      </a:r>
                    </a:p>
                    <a:p>
                      <a:pPr algn="l"/>
                      <a:r>
                        <a:rPr lang="en-US" sz="1800" b="1" i="0" u="none" strike="noStrike" baseline="0" dirty="0" smtClean="0">
                          <a:solidFill>
                            <a:srgbClr val="333333"/>
                          </a:solidFill>
                          <a:latin typeface="TimesNewRomanPS-BoldMT"/>
                        </a:rPr>
                        <a:t>21. Blindfold walk</a:t>
                      </a:r>
                    </a:p>
                    <a:p>
                      <a:pPr algn="l"/>
                      <a:r>
                        <a:rPr lang="en-US" sz="1800" b="1" i="0" u="none" strike="noStrike" baseline="0" dirty="0" smtClean="0">
                          <a:solidFill>
                            <a:srgbClr val="333333"/>
                          </a:solidFill>
                          <a:latin typeface="TimesNewRomanPS-BoldMT"/>
                        </a:rPr>
                        <a:t>22. Listening with flashcards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419872" y="3645024"/>
            <a:ext cx="49685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333333"/>
                </a:solidFill>
                <a:latin typeface="TimesNewRomanPS-BoldMT"/>
              </a:rPr>
              <a:t>23. Secret Message</a:t>
            </a:r>
          </a:p>
          <a:p>
            <a:r>
              <a:rPr lang="en-US" b="1" dirty="0">
                <a:solidFill>
                  <a:srgbClr val="333333"/>
                </a:solidFill>
                <a:latin typeface="TimesNewRomanPS-BoldMT"/>
              </a:rPr>
              <a:t>24. Guess what it is</a:t>
            </a:r>
          </a:p>
          <a:p>
            <a:r>
              <a:rPr lang="en-US" b="1" dirty="0">
                <a:solidFill>
                  <a:srgbClr val="333333"/>
                </a:solidFill>
                <a:latin typeface="TimesNewRomanPS-BoldMT"/>
              </a:rPr>
              <a:t>25. Put in order</a:t>
            </a:r>
          </a:p>
          <a:p>
            <a:r>
              <a:rPr lang="en-US" b="1" dirty="0">
                <a:solidFill>
                  <a:srgbClr val="333333"/>
                </a:solidFill>
                <a:latin typeface="TimesNewRomanPS-BoldMT"/>
              </a:rPr>
              <a:t>26. Listening dialogues</a:t>
            </a:r>
          </a:p>
          <a:p>
            <a:r>
              <a:rPr lang="en-US" b="1" dirty="0">
                <a:solidFill>
                  <a:srgbClr val="333333"/>
                </a:solidFill>
                <a:latin typeface="TimesNewRomanPS-BoldMT"/>
              </a:rPr>
              <a:t>27. Number / Word bingo</a:t>
            </a:r>
          </a:p>
          <a:p>
            <a:r>
              <a:rPr lang="en-US" b="1" dirty="0">
                <a:solidFill>
                  <a:srgbClr val="333333"/>
                </a:solidFill>
                <a:latin typeface="TimesNewRomanPS-BoldMT"/>
              </a:rPr>
              <a:t>28. Three Card Game</a:t>
            </a:r>
          </a:p>
          <a:p>
            <a:r>
              <a:rPr lang="en-US" b="1" dirty="0">
                <a:solidFill>
                  <a:srgbClr val="333333"/>
                </a:solidFill>
                <a:latin typeface="TimesNewRomanPS-BoldMT"/>
              </a:rPr>
              <a:t>29. Spelling Messenger</a:t>
            </a:r>
          </a:p>
          <a:p>
            <a:r>
              <a:rPr lang="en-US" b="1" dirty="0">
                <a:solidFill>
                  <a:srgbClr val="333333"/>
                </a:solidFill>
                <a:latin typeface="TimesNewRomanPS-BoldMT"/>
              </a:rPr>
              <a:t>30. Ignoring</a:t>
            </a:r>
          </a:p>
          <a:p>
            <a:r>
              <a:rPr lang="en-US" b="1" dirty="0">
                <a:solidFill>
                  <a:srgbClr val="333333"/>
                </a:solidFill>
                <a:latin typeface="TimesNewRomanPS-BoldMT"/>
              </a:rPr>
              <a:t>31. My dream (</a:t>
            </a:r>
            <a:r>
              <a:rPr lang="en-US" b="1" dirty="0" smtClean="0">
                <a:solidFill>
                  <a:srgbClr val="333333"/>
                </a:solidFill>
                <a:latin typeface="TimesNewRomanPS-BoldMT"/>
              </a:rPr>
              <a:t>PET-based</a:t>
            </a:r>
            <a:r>
              <a:rPr lang="ru-RU" b="1" dirty="0" smtClean="0">
                <a:solidFill>
                  <a:srgbClr val="333333"/>
                </a:solidFill>
                <a:latin typeface="TimesNewRomanPS-BoldMT"/>
              </a:rPr>
              <a:t> </a:t>
            </a:r>
            <a:r>
              <a:rPr lang="en-US" b="1" dirty="0" smtClean="0">
                <a:solidFill>
                  <a:srgbClr val="333333"/>
                </a:solidFill>
                <a:latin typeface="TimesNewRomanPS-BoldMT"/>
              </a:rPr>
              <a:t>listening/speaking</a:t>
            </a:r>
            <a:r>
              <a:rPr lang="en-US" b="1" dirty="0">
                <a:solidFill>
                  <a:srgbClr val="333333"/>
                </a:solidFill>
                <a:latin typeface="TimesNewRomanPS-BoldMT"/>
              </a:rPr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18249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8645"/>
            <a:ext cx="460851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00FF"/>
                </a:solidFill>
                <a:latin typeface="TimesNewRomanPS-BoldMT"/>
              </a:rPr>
              <a:t>От контроля к самостоятельности</a:t>
            </a:r>
          </a:p>
          <a:p>
            <a:r>
              <a:rPr lang="en-US" sz="1600" b="1" dirty="0">
                <a:solidFill>
                  <a:srgbClr val="333333"/>
                </a:solidFill>
                <a:latin typeface="TimesNewRomanPS-BoldMT"/>
              </a:rPr>
              <a:t>Semi-Guided Tasks </a:t>
            </a:r>
            <a:r>
              <a:rPr lang="en-US" sz="1600" dirty="0">
                <a:solidFill>
                  <a:srgbClr val="333333"/>
                </a:solidFill>
                <a:latin typeface="TimesNewRomanPSMT"/>
              </a:rPr>
              <a:t>(teacher may prompt with</a:t>
            </a:r>
          </a:p>
          <a:p>
            <a:r>
              <a:rPr lang="en-US" sz="1600" dirty="0">
                <a:solidFill>
                  <a:srgbClr val="333333"/>
                </a:solidFill>
                <a:latin typeface="TimesNewRomanPSMT"/>
              </a:rPr>
              <a:t>questions)</a:t>
            </a:r>
          </a:p>
          <a:p>
            <a:r>
              <a:rPr lang="en-US" sz="1600" dirty="0">
                <a:solidFill>
                  <a:srgbClr val="333333"/>
                </a:solidFill>
                <a:latin typeface="TimesNewRomanPSMT"/>
              </a:rPr>
              <a:t>● listen to a paragraph as it is read aloud and</a:t>
            </a:r>
          </a:p>
          <a:p>
            <a:r>
              <a:rPr lang="en-US" sz="1600" dirty="0">
                <a:solidFill>
                  <a:srgbClr val="333333"/>
                </a:solidFill>
                <a:latin typeface="TimesNewRomanPSMT"/>
              </a:rPr>
              <a:t>summarize it in your own words;</a:t>
            </a:r>
          </a:p>
          <a:p>
            <a:r>
              <a:rPr lang="en-US" sz="1600" dirty="0">
                <a:solidFill>
                  <a:srgbClr val="333333"/>
                </a:solidFill>
                <a:latin typeface="TimesNewRomanPSMT"/>
              </a:rPr>
              <a:t>● listen to a favorite song and summarize its</a:t>
            </a:r>
          </a:p>
          <a:p>
            <a:r>
              <a:rPr lang="en-US" sz="1600" dirty="0">
                <a:solidFill>
                  <a:srgbClr val="333333"/>
                </a:solidFill>
                <a:latin typeface="TimesNewRomanPSMT"/>
              </a:rPr>
              <a:t>contents;</a:t>
            </a:r>
          </a:p>
          <a:p>
            <a:r>
              <a:rPr lang="en-US" sz="1600" dirty="0">
                <a:solidFill>
                  <a:srgbClr val="333333"/>
                </a:solidFill>
                <a:latin typeface="TimesNewRomanPSMT"/>
              </a:rPr>
              <a:t>● listen to a dialogue, cartoon, or skit and edit</a:t>
            </a:r>
          </a:p>
          <a:p>
            <a:r>
              <a:rPr lang="en-US" sz="1600" dirty="0">
                <a:solidFill>
                  <a:srgbClr val="333333"/>
                </a:solidFill>
                <a:latin typeface="TimesNewRomanPSMT"/>
              </a:rPr>
              <a:t>where necessary;</a:t>
            </a:r>
          </a:p>
          <a:p>
            <a:r>
              <a:rPr lang="en-US" sz="1600" dirty="0">
                <a:solidFill>
                  <a:srgbClr val="333333"/>
                </a:solidFill>
                <a:latin typeface="TimesNewRomanPSMT"/>
              </a:rPr>
              <a:t>● listen to a joke or riddle which reveals</a:t>
            </a:r>
          </a:p>
          <a:p>
            <a:r>
              <a:rPr lang="en-US" sz="1600" dirty="0">
                <a:solidFill>
                  <a:srgbClr val="333333"/>
                </a:solidFill>
                <a:latin typeface="TimesNewRomanPSMT"/>
              </a:rPr>
              <a:t>something about the culture being studied;</a:t>
            </a:r>
          </a:p>
          <a:p>
            <a:r>
              <a:rPr lang="en-US" sz="1600" dirty="0">
                <a:solidFill>
                  <a:srgbClr val="333333"/>
                </a:solidFill>
                <a:latin typeface="TimesNewRomanPSMT"/>
              </a:rPr>
              <a:t>● listen to a children's story or rhyme, a fable</a:t>
            </a:r>
          </a:p>
          <a:p>
            <a:r>
              <a:rPr lang="en-US" sz="1600" dirty="0">
                <a:solidFill>
                  <a:srgbClr val="333333"/>
                </a:solidFill>
                <a:latin typeface="TimesNewRomanPSMT"/>
              </a:rPr>
              <a:t>or proverb</a:t>
            </a:r>
            <a:r>
              <a:rPr lang="en-US" sz="1600" dirty="0" smtClean="0">
                <a:solidFill>
                  <a:srgbClr val="333333"/>
                </a:solidFill>
                <a:latin typeface="TimesNewRomanPSMT"/>
              </a:rPr>
              <a:t>.</a:t>
            </a:r>
            <a:endParaRPr lang="en-US" sz="1600" dirty="0">
              <a:solidFill>
                <a:srgbClr val="333333"/>
              </a:solidFill>
              <a:latin typeface="TimesNewRomanPSM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19872" y="3303638"/>
            <a:ext cx="45720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1600" b="1" dirty="0">
                <a:solidFill>
                  <a:srgbClr val="333333"/>
                </a:solidFill>
                <a:latin typeface="TimesNewRomanPS-BoldMT"/>
              </a:rPr>
              <a:t>Unstructured Tasks</a:t>
            </a:r>
          </a:p>
          <a:p>
            <a:pPr lvl="0"/>
            <a:r>
              <a:rPr lang="en-US" sz="1600" dirty="0">
                <a:solidFill>
                  <a:srgbClr val="333333"/>
                </a:solidFill>
                <a:latin typeface="TimesNewRomanPSMT"/>
              </a:rPr>
              <a:t>Describe one of the following and record it onto</a:t>
            </a:r>
          </a:p>
          <a:p>
            <a:pPr lvl="0"/>
            <a:r>
              <a:rPr lang="en-US" sz="1600" dirty="0">
                <a:solidFill>
                  <a:srgbClr val="333333"/>
                </a:solidFill>
                <a:latin typeface="TimesNewRomanPSMT"/>
              </a:rPr>
              <a:t>a cassette, computer program, etc. (students may</a:t>
            </a:r>
          </a:p>
          <a:p>
            <a:pPr lvl="0"/>
            <a:r>
              <a:rPr lang="en-US" sz="1600" dirty="0">
                <a:solidFill>
                  <a:srgbClr val="333333"/>
                </a:solidFill>
                <a:latin typeface="TimesNewRomanPSMT"/>
              </a:rPr>
              <a:t>be permitted to make some brief notes to</a:t>
            </a:r>
          </a:p>
          <a:p>
            <a:pPr lvl="0"/>
            <a:r>
              <a:rPr lang="en-US" sz="1600" dirty="0">
                <a:solidFill>
                  <a:srgbClr val="333333"/>
                </a:solidFill>
                <a:latin typeface="TimesNewRomanPSMT"/>
              </a:rPr>
              <a:t>prepare)</a:t>
            </a:r>
          </a:p>
          <a:p>
            <a:pPr lvl="0"/>
            <a:r>
              <a:rPr lang="en-US" sz="1600" dirty="0">
                <a:solidFill>
                  <a:srgbClr val="333333"/>
                </a:solidFill>
                <a:latin typeface="TimesNewRomanPSMT"/>
              </a:rPr>
              <a:t>● a process such as cooking rice or riding a</a:t>
            </a:r>
          </a:p>
          <a:p>
            <a:pPr lvl="0"/>
            <a:r>
              <a:rPr lang="en-US" sz="1600" dirty="0">
                <a:solidFill>
                  <a:srgbClr val="333333"/>
                </a:solidFill>
                <a:latin typeface="TimesNewRomanPSMT"/>
              </a:rPr>
              <a:t>bike;</a:t>
            </a:r>
          </a:p>
          <a:p>
            <a:pPr lvl="0"/>
            <a:r>
              <a:rPr lang="en-US" sz="1600" dirty="0">
                <a:solidFill>
                  <a:srgbClr val="333333"/>
                </a:solidFill>
                <a:latin typeface="TimesNewRomanPSMT"/>
              </a:rPr>
              <a:t>● a familiar person;</a:t>
            </a:r>
          </a:p>
          <a:p>
            <a:pPr lvl="0"/>
            <a:r>
              <a:rPr lang="en-US" sz="1600" dirty="0">
                <a:solidFill>
                  <a:srgbClr val="333333"/>
                </a:solidFill>
                <a:latin typeface="TimesNewRomanPSMT"/>
              </a:rPr>
              <a:t>● a landmark in your locale;</a:t>
            </a:r>
          </a:p>
          <a:p>
            <a:pPr lvl="0"/>
            <a:r>
              <a:rPr lang="en-US" sz="1600" dirty="0">
                <a:solidFill>
                  <a:srgbClr val="333333"/>
                </a:solidFill>
                <a:latin typeface="TimesNewRomanPSMT"/>
              </a:rPr>
              <a:t>● conduct a survey of native speakers</a:t>
            </a:r>
          </a:p>
          <a:p>
            <a:pPr lvl="0"/>
            <a:r>
              <a:rPr lang="en-US" sz="1600" dirty="0">
                <a:solidFill>
                  <a:srgbClr val="333333"/>
                </a:solidFill>
                <a:latin typeface="TimesNewRomanPSMT"/>
              </a:rPr>
              <a:t>regarding views on a controversial issue;</a:t>
            </a:r>
          </a:p>
          <a:p>
            <a:pPr lvl="0"/>
            <a:r>
              <a:rPr lang="en-US" sz="1600" dirty="0">
                <a:solidFill>
                  <a:srgbClr val="333333"/>
                </a:solidFill>
                <a:latin typeface="TimesNewRomanPSMT"/>
              </a:rPr>
              <a:t>present and discuss the summary</a:t>
            </a:r>
            <a:endParaRPr lang="ru-RU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9259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7632848" cy="5863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5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40404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Полезные сайты для развития навыка </a:t>
            </a:r>
            <a:r>
              <a:rPr lang="ru-RU" sz="2400" dirty="0" err="1" smtClean="0">
                <a:solidFill>
                  <a:srgbClr val="40404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аудирования</a:t>
            </a:r>
            <a:endParaRPr lang="ru-RU" sz="2400" dirty="0" smtClean="0">
              <a:solidFill>
                <a:srgbClr val="40404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500"/>
              </a:lnSpc>
              <a:spcAft>
                <a:spcPts val="0"/>
              </a:spcAft>
            </a:pPr>
            <a:endParaRPr lang="ru-RU" sz="2000" dirty="0">
              <a:solidFill>
                <a:srgbClr val="40404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500"/>
              </a:lnSpc>
              <a:spcAft>
                <a:spcPts val="0"/>
              </a:spcAft>
            </a:pPr>
            <a:endParaRPr lang="ru-RU" sz="2000" dirty="0" smtClean="0">
              <a:solidFill>
                <a:srgbClr val="40404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5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40404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http</a:t>
            </a:r>
            <a:r>
              <a:rPr lang="ru-RU" sz="2000" dirty="0">
                <a:solidFill>
                  <a:srgbClr val="40404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://www.fluentu.com/english/educator/blog/esl-listening-activities-intermediate/</a:t>
            </a:r>
            <a:br>
              <a:rPr lang="ru-RU" sz="2000" dirty="0">
                <a:solidFill>
                  <a:srgbClr val="40404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lang="ru-RU" sz="2000" dirty="0" smtClean="0">
              <a:solidFill>
                <a:srgbClr val="40404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5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40404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http</a:t>
            </a:r>
            <a:r>
              <a:rPr lang="ru-RU" sz="2000" dirty="0">
                <a:solidFill>
                  <a:srgbClr val="40404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://blog.trainerswarehouse.com/communication-and-listening-exercises/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500"/>
              </a:lnSpc>
              <a:spcAft>
                <a:spcPts val="0"/>
              </a:spcAft>
            </a:pPr>
            <a:endParaRPr lang="ru-RU" sz="2000" dirty="0" smtClean="0">
              <a:solidFill>
                <a:srgbClr val="40404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5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40404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http</a:t>
            </a:r>
            <a:r>
              <a:rPr lang="ru-RU" sz="2000" dirty="0">
                <a:solidFill>
                  <a:srgbClr val="40404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://www.educ.ualberta.ca/staff/olenka.bilash/best%20of%20bilash/listening.html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500"/>
              </a:lnSpc>
              <a:spcAft>
                <a:spcPts val="0"/>
              </a:spcAft>
            </a:pPr>
            <a:endParaRPr lang="ru-RU" sz="2000" dirty="0" smtClean="0">
              <a:solidFill>
                <a:srgbClr val="40404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5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40404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http</a:t>
            </a:r>
            <a:r>
              <a:rPr lang="ru-RU" sz="2000" dirty="0">
                <a:solidFill>
                  <a:srgbClr val="40404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://learnenglishteens.britishcouncil.org/skills/listening-skills-practice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500"/>
              </a:lnSpc>
              <a:spcAft>
                <a:spcPts val="0"/>
              </a:spcAft>
            </a:pPr>
            <a:endParaRPr lang="ru-RU" sz="2000" dirty="0" smtClean="0">
              <a:solidFill>
                <a:srgbClr val="40404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5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40404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http</a:t>
            </a:r>
            <a:r>
              <a:rPr lang="ru-RU" sz="2000" dirty="0">
                <a:solidFill>
                  <a:srgbClr val="40404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://www.5minuteenglish.com/listening.htm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500"/>
              </a:lnSpc>
              <a:spcAft>
                <a:spcPts val="0"/>
              </a:spcAft>
            </a:pP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5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http://</a:t>
            </a: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lyricstraining.com/play/idina-menzel/let-it-go/HK5ofqY19K#b7w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500"/>
              </a:lnSpc>
              <a:spcAft>
                <a:spcPts val="0"/>
              </a:spcAft>
            </a:pPr>
            <a:endParaRPr lang="ru-RU" sz="20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500"/>
              </a:lnSpc>
              <a:spcAft>
                <a:spcPts val="0"/>
              </a:spcAft>
            </a:pPr>
            <a:r>
              <a:rPr lang="en-US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EASY 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DIALOGUES c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youtube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/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500"/>
              </a:lnSpc>
              <a:spcAft>
                <a:spcPts val="0"/>
              </a:spcAft>
            </a:pPr>
            <a:endParaRPr lang="ru-RU" sz="20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500"/>
              </a:lnSpc>
              <a:spcAft>
                <a:spcPts val="0"/>
              </a:spcAft>
            </a:pPr>
            <a:r>
              <a:rPr lang="en-US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http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://www.esolcourses.com/content/topics/songs/various-artists/perfect-day.html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500"/>
              </a:lnSpc>
              <a:spcAft>
                <a:spcPts val="0"/>
              </a:spcAft>
            </a:pPr>
            <a:r>
              <a:rPr lang="en-US" sz="2000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500"/>
              </a:lnSpc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http://www.adme.ru/tvorchestvo-kino/45-filmov-i-serialov-dlya-izucheniya-anglijskogo-yazyka-1184310/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500"/>
              </a:lnSpc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5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film-english.com – сайт фильмов на английском языке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500"/>
              </a:lnSpc>
              <a:spcAft>
                <a:spcPts val="0"/>
              </a:spcAft>
            </a:pP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8802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548680"/>
            <a:ext cx="684076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Arial-BoldMT"/>
              </a:rPr>
              <a:t>Составляющие процесса</a:t>
            </a:r>
            <a:endParaRPr lang="ru-RU" sz="2400" b="1" dirty="0">
              <a:latin typeface="Arial-BoldMT"/>
            </a:endParaRPr>
          </a:p>
          <a:p>
            <a:pPr algn="ctr"/>
            <a:r>
              <a:rPr lang="ru-RU" dirty="0" smtClean="0">
                <a:latin typeface="TimesNewRomanPSMT"/>
              </a:rPr>
              <a:t>в </a:t>
            </a:r>
            <a:r>
              <a:rPr lang="ru-RU" dirty="0">
                <a:latin typeface="TimesNewRomanPSMT"/>
              </a:rPr>
              <a:t>иностранном языке: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NewRomanPSMT"/>
              </a:rPr>
              <a:t>Звуки</a:t>
            </a:r>
            <a:r>
              <a:rPr lang="ru-RU" dirty="0">
                <a:latin typeface="TimesNewRomanPSMT"/>
              </a:rPr>
              <a:t>, темп речи говорящего</a:t>
            </a:r>
            <a:r>
              <a:rPr lang="ru-RU" dirty="0" smtClean="0">
                <a:latin typeface="TimesNewRomanPSMT"/>
              </a:rPr>
              <a:t>,</a:t>
            </a:r>
            <a:endParaRPr lang="ru-RU" dirty="0" smtClean="0">
              <a:latin typeface="TimesNewRomanPSMT"/>
            </a:endParaRPr>
          </a:p>
          <a:p>
            <a:pPr marL="342900" indent="-342900">
              <a:buAutoNum type="arabicPeriod"/>
            </a:pPr>
            <a:endParaRPr lang="ru-RU" dirty="0">
              <a:latin typeface="TimesNewRomanPSMT"/>
            </a:endParaRPr>
          </a:p>
          <a:p>
            <a:r>
              <a:rPr lang="ru-RU" dirty="0">
                <a:latin typeface="TimesNewRomanPSMT"/>
              </a:rPr>
              <a:t>2</a:t>
            </a:r>
            <a:r>
              <a:rPr lang="ru-RU" dirty="0" smtClean="0">
                <a:latin typeface="TimesNewRomanPSMT"/>
              </a:rPr>
              <a:t>. Понимание интонации и ударения,</a:t>
            </a:r>
            <a:endParaRPr lang="ru-RU" dirty="0" smtClean="0">
              <a:latin typeface="TimesNewRomanPSMT"/>
            </a:endParaRPr>
          </a:p>
          <a:p>
            <a:endParaRPr lang="ru-RU" dirty="0">
              <a:latin typeface="TimesNewRomanPSMT"/>
            </a:endParaRPr>
          </a:p>
          <a:p>
            <a:r>
              <a:rPr lang="ru-RU" dirty="0">
                <a:latin typeface="TimesNewRomanPSMT"/>
              </a:rPr>
              <a:t>3. Игнорирование </a:t>
            </a:r>
            <a:r>
              <a:rPr lang="ru-RU" dirty="0" smtClean="0">
                <a:latin typeface="TimesNewRomanPSMT"/>
              </a:rPr>
              <a:t>излишней информации </a:t>
            </a:r>
            <a:r>
              <a:rPr lang="ru-RU" dirty="0">
                <a:latin typeface="TimesNewRomanPSMT"/>
              </a:rPr>
              <a:t>и шумов</a:t>
            </a:r>
            <a:r>
              <a:rPr lang="ru-RU" dirty="0" smtClean="0">
                <a:latin typeface="TimesNewRomanPSMT"/>
              </a:rPr>
              <a:t>,</a:t>
            </a:r>
          </a:p>
          <a:p>
            <a:endParaRPr lang="ru-RU" dirty="0">
              <a:latin typeface="TimesNewRomanPSMT"/>
            </a:endParaRPr>
          </a:p>
          <a:p>
            <a:r>
              <a:rPr lang="ru-RU" dirty="0">
                <a:latin typeface="TimesNewRomanPSMT"/>
              </a:rPr>
              <a:t>4. Предвидение</a:t>
            </a:r>
            <a:r>
              <a:rPr lang="ru-RU" dirty="0" smtClean="0">
                <a:latin typeface="TimesNewRomanPSMT"/>
              </a:rPr>
              <a:t>,</a:t>
            </a:r>
          </a:p>
          <a:p>
            <a:endParaRPr lang="ru-RU" dirty="0">
              <a:latin typeface="TimesNewRomanPSMT"/>
            </a:endParaRPr>
          </a:p>
          <a:p>
            <a:r>
              <a:rPr lang="ru-RU" dirty="0">
                <a:latin typeface="TimesNewRomanPSMT"/>
              </a:rPr>
              <a:t>5. Понимание разговорной </a:t>
            </a:r>
            <a:r>
              <a:rPr lang="ru-RU" dirty="0" smtClean="0">
                <a:latin typeface="TimesNewRomanPSMT"/>
              </a:rPr>
              <a:t>и/или специфической </a:t>
            </a:r>
            <a:r>
              <a:rPr lang="ru-RU" dirty="0">
                <a:latin typeface="TimesNewRomanPSMT"/>
              </a:rPr>
              <a:t>лексики</a:t>
            </a:r>
            <a:r>
              <a:rPr lang="ru-RU" dirty="0" smtClean="0">
                <a:latin typeface="TimesNewRomanPSMT"/>
              </a:rPr>
              <a:t>,</a:t>
            </a:r>
          </a:p>
          <a:p>
            <a:endParaRPr lang="ru-RU" dirty="0">
              <a:latin typeface="TimesNewRomanPSMT"/>
            </a:endParaRPr>
          </a:p>
          <a:p>
            <a:r>
              <a:rPr lang="ru-RU" dirty="0">
                <a:latin typeface="TimesNewRomanPSMT"/>
              </a:rPr>
              <a:t>6. </a:t>
            </a:r>
            <a:r>
              <a:rPr lang="ru-RU" dirty="0" smtClean="0">
                <a:latin typeface="TimesNewRomanPSMT"/>
              </a:rPr>
              <a:t>Усталость/утомление</a:t>
            </a:r>
            <a:r>
              <a:rPr lang="ru-RU" dirty="0">
                <a:latin typeface="TimesNewRomanPSMT"/>
              </a:rPr>
              <a:t> </a:t>
            </a:r>
            <a:r>
              <a:rPr lang="ru-RU" dirty="0" smtClean="0">
                <a:latin typeface="TimesNewRomanPSMT"/>
              </a:rPr>
              <a:t>(влияет на процесс </a:t>
            </a:r>
            <a:r>
              <a:rPr lang="ru-RU" dirty="0" err="1" smtClean="0">
                <a:latin typeface="TimesNewRomanPSMT"/>
              </a:rPr>
              <a:t>аудирования</a:t>
            </a:r>
            <a:r>
              <a:rPr lang="ru-RU" dirty="0" smtClean="0">
                <a:latin typeface="TimesNewRomanPSMT"/>
              </a:rPr>
              <a:t> и может снизить его эффективность).</a:t>
            </a:r>
            <a:endParaRPr lang="ru-RU" dirty="0" smtClean="0">
              <a:latin typeface="TimesNewRomanPSMT"/>
            </a:endParaRPr>
          </a:p>
          <a:p>
            <a:endParaRPr lang="ru-RU" dirty="0">
              <a:latin typeface="TimesNewRomanPSMT"/>
            </a:endParaRPr>
          </a:p>
          <a:p>
            <a:r>
              <a:rPr lang="ru-RU" dirty="0">
                <a:latin typeface="TimesNewRomanPSMT"/>
              </a:rPr>
              <a:t>7. Понимание различных акцентов</a:t>
            </a:r>
            <a:r>
              <a:rPr lang="ru-RU" dirty="0" smtClean="0">
                <a:latin typeface="TimesNewRomanPSMT"/>
              </a:rPr>
              <a:t>,</a:t>
            </a:r>
          </a:p>
          <a:p>
            <a:endParaRPr lang="ru-RU" dirty="0">
              <a:latin typeface="TimesNewRomanPSMT"/>
            </a:endParaRPr>
          </a:p>
          <a:p>
            <a:r>
              <a:rPr lang="ru-RU" dirty="0">
                <a:latin typeface="TimesNewRomanPSMT"/>
              </a:rPr>
              <a:t>8. Использование наглядных </a:t>
            </a:r>
            <a:r>
              <a:rPr lang="ru-RU" dirty="0" smtClean="0">
                <a:latin typeface="TimesNewRomanPSMT"/>
              </a:rPr>
              <a:t>и ситуационных </a:t>
            </a:r>
            <a:r>
              <a:rPr lang="ru-RU" dirty="0">
                <a:latin typeface="TimesNewRomanPSMT"/>
              </a:rPr>
              <a:t>подсказок.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04664"/>
            <a:ext cx="792088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00FF"/>
                </a:solidFill>
                <a:latin typeface="TimesNewRomanPS-BoldMT"/>
              </a:rPr>
              <a:t>Четыре уровня “</a:t>
            </a:r>
            <a:r>
              <a:rPr lang="ru-RU" sz="2400" b="1" dirty="0" smtClean="0">
                <a:solidFill>
                  <a:srgbClr val="0000FF"/>
                </a:solidFill>
                <a:latin typeface="TimesNewRomanPS-BoldMT"/>
              </a:rPr>
              <a:t>слушания” в </a:t>
            </a:r>
            <a:r>
              <a:rPr lang="ru-RU" sz="2400" b="1" dirty="0">
                <a:solidFill>
                  <a:srgbClr val="0000FF"/>
                </a:solidFill>
                <a:latin typeface="TimesNewRomanPS-BoldMT"/>
              </a:rPr>
              <a:t>реальной жизни</a:t>
            </a:r>
          </a:p>
          <a:p>
            <a:endParaRPr lang="ru-RU" sz="2400" dirty="0" smtClean="0">
              <a:solidFill>
                <a:srgbClr val="000000"/>
              </a:solidFill>
              <a:latin typeface="TimesNewRomanPSMT"/>
            </a:endParaRPr>
          </a:p>
          <a:p>
            <a:r>
              <a:rPr lang="ru-RU" sz="2400" dirty="0" smtClean="0">
                <a:solidFill>
                  <a:srgbClr val="000000"/>
                </a:solidFill>
                <a:latin typeface="TimesNewRomanPSMT"/>
              </a:rPr>
              <a:t>● </a:t>
            </a:r>
            <a:r>
              <a:rPr lang="ru-RU" sz="2400" dirty="0">
                <a:solidFill>
                  <a:srgbClr val="000000"/>
                </a:solidFill>
                <a:latin typeface="TimesNewRomanPSMT"/>
              </a:rPr>
              <a:t>Фоновые </a:t>
            </a:r>
            <a:r>
              <a:rPr lang="ru-RU" sz="2400" dirty="0" smtClean="0">
                <a:solidFill>
                  <a:srgbClr val="000000"/>
                </a:solidFill>
                <a:latin typeface="TimesNewRomanPSMT"/>
              </a:rPr>
              <a:t>звуки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TimesNewRomanPSMT"/>
              </a:rPr>
              <a:t>ограниченное внимание, понимание, запоминание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TimesNewRomanPSMT"/>
              </a:rPr>
              <a:t>● </a:t>
            </a:r>
            <a:r>
              <a:rPr lang="ru-RU" sz="2400" dirty="0">
                <a:solidFill>
                  <a:srgbClr val="000000"/>
                </a:solidFill>
                <a:latin typeface="TimesNewRomanPSMT"/>
              </a:rPr>
              <a:t>Расслабляющее </a:t>
            </a:r>
            <a:r>
              <a:rPr lang="ru-RU" sz="2400" dirty="0" smtClean="0">
                <a:solidFill>
                  <a:srgbClr val="000000"/>
                </a:solidFill>
                <a:latin typeface="TimesNewRomanPSMT"/>
              </a:rPr>
              <a:t>слушание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TimesNewRomanPSMT"/>
              </a:rPr>
              <a:t>цель - отвлечься от чего-либо, а не сконцентрироваться; есть понимание,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TimesNewRomanPSMT"/>
              </a:rPr>
              <a:t>отсутствует </a:t>
            </a:r>
            <a:r>
              <a:rPr lang="ru-RU" sz="2400" dirty="0">
                <a:solidFill>
                  <a:srgbClr val="000000"/>
                </a:solidFill>
                <a:latin typeface="TimesNewRomanPSMT"/>
              </a:rPr>
              <a:t>анализ</a:t>
            </a:r>
          </a:p>
          <a:p>
            <a:r>
              <a:rPr lang="ru-RU" sz="2400" dirty="0">
                <a:solidFill>
                  <a:srgbClr val="000000"/>
                </a:solidFill>
                <a:latin typeface="TimesNewRomanPSMT"/>
              </a:rPr>
              <a:t>● Для принятия решения/ действия</a:t>
            </a:r>
          </a:p>
          <a:p>
            <a:r>
              <a:rPr lang="ru-RU" sz="2400" dirty="0">
                <a:solidFill>
                  <a:srgbClr val="000000"/>
                </a:solidFill>
                <a:latin typeface="TimesNewRomanPSMT"/>
              </a:rPr>
              <a:t>не требует долгой концентрации или внимания (погода, состояние дорог и т.д.)</a:t>
            </a:r>
          </a:p>
          <a:p>
            <a:r>
              <a:rPr lang="ru-RU" sz="2400" dirty="0">
                <a:solidFill>
                  <a:srgbClr val="000000"/>
                </a:solidFill>
                <a:latin typeface="TimesNewRomanPSMT"/>
              </a:rPr>
              <a:t>● Аналитические слушание</a:t>
            </a:r>
          </a:p>
          <a:p>
            <a:r>
              <a:rPr lang="ru-RU" sz="2400" dirty="0">
                <a:solidFill>
                  <a:srgbClr val="000000"/>
                </a:solidFill>
                <a:latin typeface="TimesNewRomanPSMT"/>
              </a:rPr>
              <a:t>цель - нахождение ответа на важный вопрос, оценка качества ответа (обсуждение,</a:t>
            </a:r>
          </a:p>
          <a:p>
            <a:r>
              <a:rPr lang="ru-RU" sz="2400" dirty="0">
                <a:solidFill>
                  <a:srgbClr val="000000"/>
                </a:solidFill>
                <a:latin typeface="TimesNewRomanPSMT"/>
              </a:rPr>
              <a:t>выступление)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83366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51520" y="332656"/>
            <a:ext cx="806489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rgbClr val="0000FF"/>
                </a:solidFill>
                <a:latin typeface="TimesNewRomanPS-BoldMT"/>
              </a:rPr>
              <a:t>Виды </a:t>
            </a:r>
            <a:r>
              <a:rPr lang="ru-RU" b="1" dirty="0" err="1">
                <a:solidFill>
                  <a:srgbClr val="0000FF"/>
                </a:solidFill>
                <a:latin typeface="TimesNewRomanPS-BoldMT"/>
              </a:rPr>
              <a:t>аудирования</a:t>
            </a:r>
            <a:endParaRPr lang="ru-RU" dirty="0">
              <a:solidFill>
                <a:prstClr val="black"/>
              </a:solidFill>
            </a:endParaRPr>
          </a:p>
          <a:p>
            <a:r>
              <a:rPr lang="ru-RU" sz="2000" b="1" dirty="0" smtClean="0">
                <a:solidFill>
                  <a:srgbClr val="000000"/>
                </a:solidFill>
                <a:latin typeface="TimesNewRomanPS-BoldMT"/>
              </a:rPr>
              <a:t>3 </a:t>
            </a:r>
            <a:r>
              <a:rPr lang="ru-RU" sz="2000" b="1" dirty="0">
                <a:solidFill>
                  <a:srgbClr val="000000"/>
                </a:solidFill>
                <a:latin typeface="TimesNewRomanPS-BoldMT"/>
              </a:rPr>
              <a:t>вида </a:t>
            </a:r>
            <a:r>
              <a:rPr lang="ru-RU" sz="2000" b="1" dirty="0" err="1">
                <a:solidFill>
                  <a:srgbClr val="000000"/>
                </a:solidFill>
                <a:latin typeface="TimesNewRomanPS-BoldMT"/>
              </a:rPr>
              <a:t>аудирования</a:t>
            </a:r>
            <a:r>
              <a:rPr lang="ru-RU" sz="2000" b="1" dirty="0">
                <a:solidFill>
                  <a:srgbClr val="000000"/>
                </a:solidFill>
                <a:latin typeface="TimesNewRomanPS-BoldMT"/>
              </a:rPr>
              <a:t> (по последующим действиям):</a:t>
            </a:r>
          </a:p>
          <a:p>
            <a:r>
              <a:rPr lang="ru-RU" sz="2000" dirty="0">
                <a:solidFill>
                  <a:srgbClr val="000000"/>
                </a:solidFill>
                <a:latin typeface="TimesNewRomanPSMT"/>
              </a:rPr>
              <a:t>1. Прослушивание без последующего действия/ решения</a:t>
            </a:r>
          </a:p>
          <a:p>
            <a:r>
              <a:rPr lang="ru-RU" sz="2000" dirty="0">
                <a:solidFill>
                  <a:srgbClr val="000000"/>
                </a:solidFill>
                <a:latin typeface="TimesNewRomanPSMT"/>
              </a:rPr>
              <a:t>2. Прослушивание и последующие краткие ответы/реакция</a:t>
            </a:r>
          </a:p>
          <a:p>
            <a:r>
              <a:rPr lang="ru-RU" sz="2000" dirty="0">
                <a:solidFill>
                  <a:srgbClr val="000000"/>
                </a:solidFill>
                <a:latin typeface="TimesNewRomanPSMT"/>
              </a:rPr>
              <a:t>(выполнение инструкций, диктант, да/нет)</a:t>
            </a:r>
          </a:p>
          <a:p>
            <a:r>
              <a:rPr lang="ru-RU" sz="2000" dirty="0">
                <a:solidFill>
                  <a:srgbClr val="000000"/>
                </a:solidFill>
                <a:latin typeface="TimesNewRomanPSMT"/>
              </a:rPr>
              <a:t>3. прослушивание и последующие долгие ответы/реакция (повтор,</a:t>
            </a:r>
          </a:p>
          <a:p>
            <a:r>
              <a:rPr lang="ru-RU" sz="2000" dirty="0">
                <a:solidFill>
                  <a:srgbClr val="000000"/>
                </a:solidFill>
                <a:latin typeface="TimesNewRomanPSMT"/>
              </a:rPr>
              <a:t>пересказ, ответы на вопросы, заполнение пропусков и т.д.)</a:t>
            </a:r>
          </a:p>
          <a:p>
            <a:r>
              <a:rPr lang="ru-RU" sz="2000" b="1" dirty="0">
                <a:solidFill>
                  <a:srgbClr val="000000"/>
                </a:solidFill>
                <a:latin typeface="TimesNewRomanPS-BoldMT"/>
              </a:rPr>
              <a:t>Виды </a:t>
            </a:r>
            <a:r>
              <a:rPr lang="ru-RU" sz="2000" b="1" dirty="0" err="1">
                <a:solidFill>
                  <a:srgbClr val="000000"/>
                </a:solidFill>
                <a:latin typeface="TimesNewRomanPS-BoldMT"/>
              </a:rPr>
              <a:t>аудирования</a:t>
            </a:r>
            <a:r>
              <a:rPr lang="ru-RU" sz="2000" b="1" dirty="0">
                <a:solidFill>
                  <a:srgbClr val="000000"/>
                </a:solidFill>
                <a:latin typeface="TimesNewRomanPS-BoldMT"/>
              </a:rPr>
              <a:t> (по цели):</a:t>
            </a:r>
          </a:p>
          <a:p>
            <a:r>
              <a:rPr lang="en-US" sz="2000" dirty="0">
                <a:solidFill>
                  <a:srgbClr val="000000"/>
                </a:solidFill>
                <a:latin typeface="TimesNewRomanPSMT"/>
              </a:rPr>
              <a:t>1. General information (understanding of the main points)</a:t>
            </a:r>
          </a:p>
          <a:p>
            <a:r>
              <a:rPr lang="en-US" sz="2000" dirty="0">
                <a:solidFill>
                  <a:srgbClr val="000000"/>
                </a:solidFill>
                <a:latin typeface="TimesNewRomanPSMT"/>
              </a:rPr>
              <a:t>2. Specific information (understanding of the particular items)</a:t>
            </a:r>
          </a:p>
          <a:p>
            <a:r>
              <a:rPr lang="en-US" sz="2000" dirty="0">
                <a:solidFill>
                  <a:srgbClr val="000000"/>
                </a:solidFill>
                <a:latin typeface="TimesNewRomanPSMT"/>
              </a:rPr>
              <a:t>3. Cultural interest (generally informing about the target language</a:t>
            </a:r>
          </a:p>
          <a:p>
            <a:r>
              <a:rPr lang="en-US" sz="2000" dirty="0">
                <a:solidFill>
                  <a:srgbClr val="000000"/>
                </a:solidFill>
                <a:latin typeface="TimesNewRomanPSMT"/>
              </a:rPr>
              <a:t>culture)</a:t>
            </a:r>
          </a:p>
          <a:p>
            <a:r>
              <a:rPr lang="en-US" sz="2000" dirty="0">
                <a:solidFill>
                  <a:srgbClr val="000000"/>
                </a:solidFill>
                <a:latin typeface="TimesNewRomanPSMT"/>
              </a:rPr>
              <a:t>4. Information about people's attitudes and opinions</a:t>
            </a:r>
          </a:p>
          <a:p>
            <a:r>
              <a:rPr lang="en-US" sz="2000" dirty="0">
                <a:solidFill>
                  <a:srgbClr val="000000"/>
                </a:solidFill>
                <a:latin typeface="TimesNewRomanPSMT"/>
              </a:rPr>
              <a:t>5. The organization of ideas</a:t>
            </a:r>
          </a:p>
          <a:p>
            <a:r>
              <a:rPr lang="en-US" sz="2000" dirty="0">
                <a:solidFill>
                  <a:srgbClr val="000000"/>
                </a:solidFill>
                <a:latin typeface="TimesNewRomanPSMT"/>
              </a:rPr>
              <a:t>6. Sequence of events</a:t>
            </a:r>
          </a:p>
          <a:p>
            <a:r>
              <a:rPr lang="en-US" sz="2000" dirty="0">
                <a:solidFill>
                  <a:srgbClr val="000000"/>
                </a:solidFill>
                <a:latin typeface="TimesNewRomanPSMT"/>
              </a:rPr>
              <a:t>7. Lexical items (words expressing noise / movement)</a:t>
            </a:r>
          </a:p>
          <a:p>
            <a:r>
              <a:rPr lang="en-US" sz="2000" dirty="0">
                <a:solidFill>
                  <a:srgbClr val="000000"/>
                </a:solidFill>
                <a:latin typeface="TimesNewRomanPSMT"/>
              </a:rPr>
              <a:t>8. Structural items (their use and meaning)</a:t>
            </a:r>
          </a:p>
          <a:p>
            <a:r>
              <a:rPr lang="en-US" sz="2000" dirty="0">
                <a:solidFill>
                  <a:srgbClr val="000000"/>
                </a:solidFill>
                <a:latin typeface="TimesNewRomanPSMT"/>
              </a:rPr>
              <a:t>9. Functional items (their form and use</a:t>
            </a:r>
            <a:r>
              <a:rPr lang="en-US" sz="2000" dirty="0" smtClean="0">
                <a:solidFill>
                  <a:srgbClr val="000000"/>
                </a:solidFill>
                <a:latin typeface="TimesNewRomanPSMT"/>
              </a:rPr>
              <a:t>)</a:t>
            </a:r>
            <a:endParaRPr lang="en-US" sz="2000" dirty="0">
              <a:solidFill>
                <a:srgbClr val="000000"/>
              </a:solidFill>
              <a:latin typeface="TimesNewRomanPSMT"/>
            </a:endParaRPr>
          </a:p>
        </p:txBody>
      </p:sp>
    </p:spTree>
    <p:extLst>
      <p:ext uri="{BB962C8B-B14F-4D97-AF65-F5344CB8AC3E}">
        <p14:creationId xmlns:p14="http://schemas.microsoft.com/office/powerpoint/2010/main" val="1938887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13690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0000"/>
                </a:solidFill>
                <a:latin typeface="TimesNewRomanPS-BoldMT"/>
              </a:rPr>
              <a:t>Принципы обучения </a:t>
            </a:r>
            <a:r>
              <a:rPr lang="ru-RU" sz="2400" b="1" dirty="0" err="1">
                <a:solidFill>
                  <a:srgbClr val="000000"/>
                </a:solidFill>
                <a:latin typeface="TimesNewRomanPS-BoldMT"/>
              </a:rPr>
              <a:t>аудированию</a:t>
            </a:r>
            <a:r>
              <a:rPr lang="ru-RU" sz="2400" b="1" dirty="0">
                <a:solidFill>
                  <a:srgbClr val="000000"/>
                </a:solidFill>
                <a:latin typeface="TimesNewRomanPS-BoldMT"/>
              </a:rPr>
              <a:t>:</a:t>
            </a:r>
          </a:p>
          <a:p>
            <a:pPr algn="r"/>
            <a:r>
              <a:rPr lang="en-US" sz="2400" b="1" dirty="0">
                <a:solidFill>
                  <a:srgbClr val="0000FF"/>
                </a:solidFill>
                <a:latin typeface="TimesNewRomanPS-BoldMT"/>
              </a:rPr>
              <a:t>1. Focus: The Listening Process</a:t>
            </a:r>
          </a:p>
          <a:p>
            <a:r>
              <a:rPr lang="ru-RU" sz="2400" dirty="0">
                <a:solidFill>
                  <a:srgbClr val="000000"/>
                </a:solidFill>
                <a:latin typeface="TimesNewRomanPSMT"/>
              </a:rPr>
              <a:t>● Развивать понимание того, как мы слушаем</a:t>
            </a:r>
          </a:p>
          <a:p>
            <a:r>
              <a:rPr lang="ru-RU" sz="2400" dirty="0">
                <a:solidFill>
                  <a:srgbClr val="000000"/>
                </a:solidFill>
                <a:latin typeface="TimesNewRomanPSMT"/>
              </a:rPr>
              <a:t>● Предоставлять возможности использования всех стратегий </a:t>
            </a:r>
            <a:r>
              <a:rPr lang="ru-RU" sz="2400" dirty="0" err="1">
                <a:solidFill>
                  <a:srgbClr val="000000"/>
                </a:solidFill>
                <a:latin typeface="TimesNewRomanPSMT"/>
              </a:rPr>
              <a:t>аудирования</a:t>
            </a:r>
            <a:r>
              <a:rPr lang="ru-RU" sz="2400" dirty="0">
                <a:solidFill>
                  <a:srgbClr val="000000"/>
                </a:solidFill>
                <a:latin typeface="TimesNewRomanPSMT"/>
              </a:rPr>
              <a:t> в реалистичном контексте. На</a:t>
            </a:r>
          </a:p>
          <a:p>
            <a:r>
              <a:rPr lang="ru-RU" sz="2400" dirty="0">
                <a:solidFill>
                  <a:srgbClr val="000000"/>
                </a:solidFill>
                <a:latin typeface="TimesNewRomanPSMT"/>
              </a:rPr>
              <a:t>начальном этапе обосновывать выбор стратегии для решения той или иной задачи.</a:t>
            </a:r>
          </a:p>
          <a:p>
            <a:r>
              <a:rPr lang="ru-RU" sz="2400" dirty="0">
                <a:solidFill>
                  <a:srgbClr val="000000"/>
                </a:solidFill>
                <a:latin typeface="TimesNewRomanPSMT"/>
              </a:rPr>
              <a:t>● Моделировать ситуации, в которых учитель принимает на себя роль собеседника, а не учителя</a:t>
            </a:r>
          </a:p>
          <a:p>
            <a:r>
              <a:rPr lang="ru-RU" sz="2400" dirty="0">
                <a:solidFill>
                  <a:srgbClr val="000000"/>
                </a:solidFill>
                <a:latin typeface="TimesNewRomanPSMT"/>
              </a:rPr>
              <a:t>● Поощрять сознательного использование и анализ использования стратегий </a:t>
            </a:r>
            <a:r>
              <a:rPr lang="ru-RU" sz="2400" dirty="0" err="1">
                <a:solidFill>
                  <a:srgbClr val="000000"/>
                </a:solidFill>
                <a:latin typeface="TimesNewRomanPSMT"/>
              </a:rPr>
              <a:t>аудирования</a:t>
            </a:r>
            <a:r>
              <a:rPr lang="ru-RU" sz="2400" dirty="0">
                <a:solidFill>
                  <a:srgbClr val="000000"/>
                </a:solidFill>
                <a:latin typeface="TimesNewRomanPSMT"/>
              </a:rPr>
              <a:t> в классе и при</a:t>
            </a:r>
          </a:p>
          <a:p>
            <a:r>
              <a:rPr lang="ru-RU" sz="2400" dirty="0">
                <a:solidFill>
                  <a:srgbClr val="000000"/>
                </a:solidFill>
                <a:latin typeface="TimesNewRomanPSMT"/>
              </a:rPr>
              <a:t>самостоятельной работе</a:t>
            </a:r>
          </a:p>
          <a:p>
            <a:r>
              <a:rPr lang="ru-RU" sz="2400" dirty="0">
                <a:solidFill>
                  <a:srgbClr val="000000"/>
                </a:solidFill>
                <a:latin typeface="TimesNewRomanPSMT"/>
              </a:rPr>
              <a:t>● Использование изучаемого языка в качестве операционного для решения организационных и учебных</a:t>
            </a:r>
          </a:p>
          <a:p>
            <a:r>
              <a:rPr lang="ru-RU" sz="2400" dirty="0">
                <a:solidFill>
                  <a:srgbClr val="000000"/>
                </a:solidFill>
                <a:latin typeface="TimesNewRomanPSMT"/>
              </a:rPr>
              <a:t>задач в классе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971422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87135"/>
            <a:ext cx="885698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0000FF"/>
                </a:solidFill>
                <a:latin typeface="TimesNewRomanPS-BoldMT"/>
              </a:rPr>
              <a:t>Listening strategies:</a:t>
            </a:r>
          </a:p>
          <a:p>
            <a:r>
              <a:rPr lang="en-US" sz="2400" dirty="0">
                <a:solidFill>
                  <a:srgbClr val="000000"/>
                </a:solidFill>
                <a:latin typeface="TimesNewRomanPSMT"/>
              </a:rPr>
              <a:t>● Identification: Recognizing or </a:t>
            </a:r>
            <a:r>
              <a:rPr lang="en-US" sz="2400" dirty="0" smtClean="0">
                <a:solidFill>
                  <a:srgbClr val="000000"/>
                </a:solidFill>
                <a:latin typeface="TimesNewRomanPSMT"/>
              </a:rPr>
              <a:t>discriminating</a:t>
            </a:r>
            <a:r>
              <a:rPr lang="ru-RU" sz="2400" dirty="0" smtClean="0">
                <a:solidFill>
                  <a:srgbClr val="000000"/>
                </a:solidFill>
                <a:latin typeface="TimesNewRomanPSMT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TimesNewRomanPSMT"/>
              </a:rPr>
              <a:t>specific </a:t>
            </a:r>
            <a:r>
              <a:rPr lang="en-US" sz="2400" dirty="0">
                <a:solidFill>
                  <a:srgbClr val="000000"/>
                </a:solidFill>
                <a:latin typeface="TimesNewRomanPSMT"/>
              </a:rPr>
              <a:t>aspects of the message, such </a:t>
            </a:r>
            <a:r>
              <a:rPr lang="en-US" sz="2400" dirty="0" smtClean="0">
                <a:solidFill>
                  <a:srgbClr val="000000"/>
                </a:solidFill>
                <a:latin typeface="TimesNewRomanPSMT"/>
              </a:rPr>
              <a:t>as</a:t>
            </a:r>
            <a:r>
              <a:rPr lang="ru-RU" sz="2400" dirty="0" smtClean="0">
                <a:solidFill>
                  <a:srgbClr val="000000"/>
                </a:solidFill>
                <a:latin typeface="TimesNewRomanPSMT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TimesNewRomanPSMT"/>
              </a:rPr>
              <a:t>sounds</a:t>
            </a:r>
            <a:r>
              <a:rPr lang="en-US" sz="2400" dirty="0">
                <a:solidFill>
                  <a:srgbClr val="000000"/>
                </a:solidFill>
                <a:latin typeface="TimesNewRomanPSMT"/>
              </a:rPr>
              <a:t>, categories of words, </a:t>
            </a:r>
            <a:r>
              <a:rPr lang="en-US" sz="2400" dirty="0" smtClean="0">
                <a:solidFill>
                  <a:srgbClr val="000000"/>
                </a:solidFill>
                <a:latin typeface="TimesNewRomanPSMT"/>
              </a:rPr>
              <a:t>morphological</a:t>
            </a:r>
            <a:r>
              <a:rPr lang="ru-RU" sz="2400" dirty="0" smtClean="0">
                <a:solidFill>
                  <a:srgbClr val="000000"/>
                </a:solidFill>
                <a:latin typeface="TimesNewRomanPSMT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TimesNewRomanPSMT"/>
              </a:rPr>
              <a:t>distinctions</a:t>
            </a:r>
            <a:endParaRPr lang="en-US" sz="2400" dirty="0">
              <a:solidFill>
                <a:srgbClr val="000000"/>
              </a:solidFill>
              <a:latin typeface="TimesNewRomanPSMT"/>
            </a:endParaRPr>
          </a:p>
          <a:p>
            <a:pPr algn="ctr"/>
            <a:endParaRPr lang="ru-RU" sz="2400" dirty="0" smtClean="0">
              <a:solidFill>
                <a:srgbClr val="000000"/>
              </a:solidFill>
              <a:latin typeface="TimesNewRomanPSMT"/>
            </a:endParaRPr>
          </a:p>
          <a:p>
            <a:pPr algn="ctr"/>
            <a:r>
              <a:rPr lang="en-US" sz="2400" dirty="0" smtClean="0">
                <a:solidFill>
                  <a:srgbClr val="000000"/>
                </a:solidFill>
                <a:latin typeface="TimesNewRomanPSMT"/>
              </a:rPr>
              <a:t>● </a:t>
            </a:r>
            <a:r>
              <a:rPr lang="en-US" sz="2400" dirty="0">
                <a:solidFill>
                  <a:srgbClr val="000000"/>
                </a:solidFill>
                <a:latin typeface="TimesNewRomanPSMT"/>
              </a:rPr>
              <a:t>Orientation: Determining the major </a:t>
            </a:r>
            <a:r>
              <a:rPr lang="en-US" sz="2400" dirty="0" smtClean="0">
                <a:solidFill>
                  <a:srgbClr val="000000"/>
                </a:solidFill>
                <a:latin typeface="TimesNewRomanPSMT"/>
              </a:rPr>
              <a:t>facts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TimesNewRomanPSMT"/>
              </a:rPr>
              <a:t>about a message, such as topic, text type,</a:t>
            </a:r>
            <a:r>
              <a:rPr lang="ru-RU" sz="2400" dirty="0" smtClean="0">
                <a:solidFill>
                  <a:srgbClr val="000000"/>
                </a:solidFill>
                <a:latin typeface="TimesNewRomanPSMT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TimesNewRomanPSMT"/>
              </a:rPr>
              <a:t>setting</a:t>
            </a:r>
            <a:endParaRPr lang="en-US" sz="2400" dirty="0">
              <a:solidFill>
                <a:srgbClr val="000000"/>
              </a:solidFill>
              <a:latin typeface="TimesNewRomanPSMT"/>
            </a:endParaRPr>
          </a:p>
          <a:p>
            <a:endParaRPr lang="ru-RU" sz="2400" dirty="0" smtClean="0">
              <a:solidFill>
                <a:srgbClr val="000000"/>
              </a:solidFill>
              <a:latin typeface="TimesNewRomanPSMT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NewRomanPSMT"/>
              </a:rPr>
              <a:t>● </a:t>
            </a:r>
            <a:r>
              <a:rPr lang="en-US" sz="2400" dirty="0">
                <a:solidFill>
                  <a:srgbClr val="000000"/>
                </a:solidFill>
                <a:latin typeface="TimesNewRomanPSMT"/>
              </a:rPr>
              <a:t>Main idea comprehension: Identifying the</a:t>
            </a:r>
          </a:p>
          <a:p>
            <a:r>
              <a:rPr lang="en-US" sz="2400" dirty="0">
                <a:solidFill>
                  <a:srgbClr val="000000"/>
                </a:solidFill>
                <a:latin typeface="TimesNewRomanPSMT"/>
              </a:rPr>
              <a:t>higher-order ideas</a:t>
            </a:r>
          </a:p>
          <a:p>
            <a:pPr algn="ctr"/>
            <a:endParaRPr lang="ru-RU" sz="2400" dirty="0" smtClean="0">
              <a:solidFill>
                <a:srgbClr val="000000"/>
              </a:solidFill>
              <a:latin typeface="TimesNewRomanPSMT"/>
            </a:endParaRPr>
          </a:p>
          <a:p>
            <a:pPr algn="ctr"/>
            <a:r>
              <a:rPr lang="en-US" sz="2400" dirty="0" smtClean="0">
                <a:solidFill>
                  <a:srgbClr val="000000"/>
                </a:solidFill>
                <a:latin typeface="TimesNewRomanPSMT"/>
              </a:rPr>
              <a:t>● </a:t>
            </a:r>
            <a:r>
              <a:rPr lang="en-US" sz="2400" dirty="0">
                <a:solidFill>
                  <a:srgbClr val="000000"/>
                </a:solidFill>
                <a:latin typeface="TimesNewRomanPSMT"/>
              </a:rPr>
              <a:t>Detail comprehension: Identifying</a:t>
            </a:r>
          </a:p>
          <a:p>
            <a:r>
              <a:rPr lang="en-US" sz="2400" dirty="0">
                <a:solidFill>
                  <a:srgbClr val="000000"/>
                </a:solidFill>
                <a:latin typeface="TimesNewRomanPSMT"/>
              </a:rPr>
              <a:t>supporting </a:t>
            </a:r>
            <a:r>
              <a:rPr lang="en-US" sz="2400" dirty="0" smtClean="0">
                <a:solidFill>
                  <a:srgbClr val="000000"/>
                </a:solidFill>
                <a:latin typeface="TimesNewRomanPSMT"/>
              </a:rPr>
              <a:t>details</a:t>
            </a:r>
            <a:endParaRPr lang="ru-RU" sz="2400" dirty="0" smtClean="0">
              <a:solidFill>
                <a:srgbClr val="000000"/>
              </a:solidFill>
              <a:latin typeface="TimesNewRomanPSMT"/>
            </a:endParaRPr>
          </a:p>
          <a:p>
            <a:endParaRPr lang="en-US" sz="2400" dirty="0">
              <a:solidFill>
                <a:srgbClr val="000000"/>
              </a:solidFill>
              <a:latin typeface="TimesNewRomanPSMT"/>
            </a:endParaRPr>
          </a:p>
          <a:p>
            <a:r>
              <a:rPr lang="en-US" sz="2400" dirty="0">
                <a:solidFill>
                  <a:srgbClr val="000000"/>
                </a:solidFill>
                <a:latin typeface="TimesNewRomanPSMT"/>
              </a:rPr>
              <a:t>● Replication: Reproducing the message orally</a:t>
            </a:r>
          </a:p>
          <a:p>
            <a:r>
              <a:rPr lang="en-US" sz="2400" dirty="0">
                <a:solidFill>
                  <a:srgbClr val="000000"/>
                </a:solidFill>
                <a:latin typeface="TimesNewRomanPSMT"/>
              </a:rPr>
              <a:t>or in writing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060368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4" y="12680"/>
            <a:ext cx="8496944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TimesNewRomanPS-BoldMT"/>
              </a:rPr>
              <a:t>2. Integrating Metacognitive Strategies</a:t>
            </a:r>
          </a:p>
          <a:p>
            <a:endParaRPr lang="ru-RU" sz="1400" b="1" dirty="0" smtClean="0">
              <a:solidFill>
                <a:srgbClr val="000000"/>
              </a:solidFill>
              <a:latin typeface="TimesNewRomanPS-BoldMT"/>
            </a:endParaRPr>
          </a:p>
          <a:p>
            <a:pPr lvl="5"/>
            <a:r>
              <a:rPr lang="en-US" sz="1600" b="1" dirty="0" smtClean="0">
                <a:solidFill>
                  <a:srgbClr val="000000"/>
                </a:solidFill>
                <a:latin typeface="TimesNewRomanPS-BoldMT"/>
              </a:rPr>
              <a:t>Before listening: Plan for the listening task</a:t>
            </a:r>
          </a:p>
          <a:p>
            <a:pPr lvl="5"/>
            <a:r>
              <a:rPr lang="en-US" sz="1600" dirty="0" smtClean="0">
                <a:solidFill>
                  <a:srgbClr val="000000"/>
                </a:solidFill>
                <a:latin typeface="TimesNewRomanPSMT"/>
              </a:rPr>
              <a:t>● Set a purpose or decide in advance what to listen for</a:t>
            </a:r>
          </a:p>
          <a:p>
            <a:pPr lvl="5"/>
            <a:r>
              <a:rPr lang="en-US" sz="1600" dirty="0" smtClean="0">
                <a:solidFill>
                  <a:srgbClr val="000000"/>
                </a:solidFill>
                <a:latin typeface="TimesNewRomanPSMT"/>
              </a:rPr>
              <a:t>● Decide if more linguistic or background knowledge is needed</a:t>
            </a:r>
          </a:p>
          <a:p>
            <a:pPr lvl="5"/>
            <a:r>
              <a:rPr lang="en-US" sz="1600" dirty="0" smtClean="0">
                <a:solidFill>
                  <a:srgbClr val="000000"/>
                </a:solidFill>
                <a:latin typeface="TimesNewRomanPSMT"/>
              </a:rPr>
              <a:t>● Determine whether to enter the text from the top down (attend to the overall meaning) or from the bottom</a:t>
            </a:r>
          </a:p>
          <a:p>
            <a:pPr lvl="5"/>
            <a:r>
              <a:rPr lang="en-US" sz="1600" dirty="0" smtClean="0">
                <a:solidFill>
                  <a:srgbClr val="000000"/>
                </a:solidFill>
                <a:latin typeface="TimesNewRomanPSMT"/>
              </a:rPr>
              <a:t>up (focus on the words and phrases)</a:t>
            </a:r>
          </a:p>
          <a:p>
            <a:pPr lvl="2"/>
            <a:r>
              <a:rPr lang="en-US" sz="1600" b="1" dirty="0" smtClean="0">
                <a:solidFill>
                  <a:srgbClr val="000000"/>
                </a:solidFill>
                <a:latin typeface="TimesNewRomanPS-BoldMT"/>
              </a:rPr>
              <a:t>During and after listening: Monitor comprehension</a:t>
            </a:r>
          </a:p>
          <a:p>
            <a:pPr lvl="2"/>
            <a:r>
              <a:rPr lang="en-US" sz="1600" dirty="0" smtClean="0">
                <a:solidFill>
                  <a:srgbClr val="000000"/>
                </a:solidFill>
                <a:latin typeface="TimesNewRomanPSMT"/>
              </a:rPr>
              <a:t>● Verify predictions and check for inaccurate guesses</a:t>
            </a:r>
          </a:p>
          <a:p>
            <a:pPr lvl="2"/>
            <a:r>
              <a:rPr lang="en-US" sz="1600" dirty="0" smtClean="0">
                <a:solidFill>
                  <a:srgbClr val="000000"/>
                </a:solidFill>
                <a:latin typeface="TimesNewRomanPSMT"/>
              </a:rPr>
              <a:t>● Decide what is and is not important to understand</a:t>
            </a:r>
          </a:p>
          <a:p>
            <a:pPr lvl="2"/>
            <a:r>
              <a:rPr lang="en-US" sz="1600" dirty="0" smtClean="0">
                <a:solidFill>
                  <a:srgbClr val="000000"/>
                </a:solidFill>
                <a:latin typeface="TimesNewRomanPSMT"/>
              </a:rPr>
              <a:t>● Listen/view again to check comprehension</a:t>
            </a:r>
          </a:p>
          <a:p>
            <a:pPr lvl="2"/>
            <a:r>
              <a:rPr lang="en-US" sz="1600" dirty="0" smtClean="0">
                <a:solidFill>
                  <a:srgbClr val="000000"/>
                </a:solidFill>
                <a:latin typeface="TimesNewRomanPSMT"/>
              </a:rPr>
              <a:t>● Ask for help</a:t>
            </a:r>
          </a:p>
          <a:p>
            <a:pPr algn="r"/>
            <a:r>
              <a:rPr lang="en-US" sz="1600" b="1" dirty="0" smtClean="0">
                <a:solidFill>
                  <a:srgbClr val="000000"/>
                </a:solidFill>
                <a:latin typeface="TimesNewRomanPS-BoldMT"/>
              </a:rPr>
              <a:t>After listening: Evaluate comprehension and strategy use</a:t>
            </a:r>
          </a:p>
          <a:p>
            <a:pPr algn="r"/>
            <a:r>
              <a:rPr lang="en-US" sz="1600" dirty="0" smtClean="0">
                <a:solidFill>
                  <a:srgbClr val="000000"/>
                </a:solidFill>
                <a:latin typeface="TimesNewRomanPSMT"/>
              </a:rPr>
              <a:t>● Evaluate comprehension in a particular task or area</a:t>
            </a:r>
          </a:p>
          <a:p>
            <a:pPr algn="r"/>
            <a:r>
              <a:rPr lang="en-US" sz="1600" dirty="0" smtClean="0">
                <a:solidFill>
                  <a:srgbClr val="000000"/>
                </a:solidFill>
                <a:latin typeface="TimesNewRomanPSMT"/>
              </a:rPr>
              <a:t>● Evaluate overall progress in listening and in particular types of listening tasks</a:t>
            </a:r>
          </a:p>
          <a:p>
            <a:pPr algn="r"/>
            <a:r>
              <a:rPr lang="en-US" sz="1600" dirty="0" smtClean="0">
                <a:solidFill>
                  <a:srgbClr val="000000"/>
                </a:solidFill>
                <a:latin typeface="TimesNewRomanPSMT"/>
              </a:rPr>
              <a:t>● Decide if the strategies used were appropriate for the purpose and for the task</a:t>
            </a:r>
          </a:p>
          <a:p>
            <a:pPr algn="r"/>
            <a:r>
              <a:rPr lang="en-US" sz="1600" dirty="0" smtClean="0">
                <a:solidFill>
                  <a:srgbClr val="000000"/>
                </a:solidFill>
                <a:latin typeface="TimesNewRomanPSMT"/>
              </a:rPr>
              <a:t>● Modify strategies if necessary</a:t>
            </a:r>
          </a:p>
          <a:p>
            <a:pPr lvl="8"/>
            <a:r>
              <a:rPr lang="en-US" sz="1200" b="1" dirty="0" smtClean="0">
                <a:solidFill>
                  <a:srgbClr val="FF9A00"/>
                </a:solidFill>
                <a:latin typeface="TimesNewRomanPS-BoldMT"/>
              </a:rPr>
              <a:t>Before-Listening Strategies</a:t>
            </a:r>
          </a:p>
          <a:p>
            <a:pPr lvl="8"/>
            <a:r>
              <a:rPr lang="en-US" sz="1200" b="1" i="1" dirty="0" smtClean="0">
                <a:solidFill>
                  <a:srgbClr val="4A87E9"/>
                </a:solidFill>
                <a:latin typeface="TimesNewRomanPS-BoldItalicMT"/>
              </a:rPr>
              <a:t>1. Connect</a:t>
            </a:r>
          </a:p>
          <a:p>
            <a:pPr lvl="8"/>
            <a:r>
              <a:rPr lang="en-US" sz="1200" b="1" i="1" dirty="0" smtClean="0">
                <a:solidFill>
                  <a:srgbClr val="4A87E9"/>
                </a:solidFill>
                <a:latin typeface="TimesNewRomanPS-BoldItalicMT"/>
              </a:rPr>
              <a:t>2. Predict</a:t>
            </a:r>
          </a:p>
          <a:p>
            <a:pPr lvl="8"/>
            <a:r>
              <a:rPr lang="en-US" sz="1200" b="1" i="1" dirty="0" smtClean="0">
                <a:solidFill>
                  <a:srgbClr val="4A87E9"/>
                </a:solidFill>
                <a:latin typeface="TimesNewRomanPS-BoldItalicMT"/>
              </a:rPr>
              <a:t>3. Talk About New Words</a:t>
            </a:r>
          </a:p>
          <a:p>
            <a:pPr lvl="8"/>
            <a:r>
              <a:rPr lang="en-US" sz="1200" b="1" dirty="0" smtClean="0">
                <a:solidFill>
                  <a:srgbClr val="FF9A00"/>
                </a:solidFill>
                <a:latin typeface="TimesNewRomanPS-BoldMT"/>
              </a:rPr>
              <a:t>During-Listening Strategies</a:t>
            </a:r>
          </a:p>
          <a:p>
            <a:pPr lvl="8"/>
            <a:r>
              <a:rPr lang="en-US" sz="1200" b="1" i="1" dirty="0" smtClean="0">
                <a:solidFill>
                  <a:srgbClr val="4A87E9"/>
                </a:solidFill>
                <a:latin typeface="TimesNewRomanPS-BoldItalicMT"/>
              </a:rPr>
              <a:t>4. Listen for Answers</a:t>
            </a:r>
          </a:p>
          <a:p>
            <a:pPr lvl="8"/>
            <a:r>
              <a:rPr lang="en-US" sz="1200" b="1" i="1" dirty="0" smtClean="0">
                <a:solidFill>
                  <a:srgbClr val="4A87E9"/>
                </a:solidFill>
                <a:latin typeface="TimesNewRomanPS-BoldItalicMT"/>
              </a:rPr>
              <a:t>5. Take Notes</a:t>
            </a:r>
          </a:p>
          <a:p>
            <a:pPr lvl="8"/>
            <a:r>
              <a:rPr lang="en-US" sz="1200" b="1" i="1" dirty="0" smtClean="0">
                <a:solidFill>
                  <a:srgbClr val="4A87E9"/>
                </a:solidFill>
                <a:latin typeface="TimesNewRomanPS-BoldItalicMT"/>
              </a:rPr>
              <a:t>6. Re-listen/Find a Fix</a:t>
            </a:r>
          </a:p>
          <a:p>
            <a:pPr lvl="8"/>
            <a:r>
              <a:rPr lang="en-US" sz="1200" b="1" dirty="0" smtClean="0">
                <a:solidFill>
                  <a:srgbClr val="FF9A00"/>
                </a:solidFill>
                <a:latin typeface="TimesNewRomanPS-BoldMT"/>
              </a:rPr>
              <a:t>After-Listening Strategies</a:t>
            </a:r>
          </a:p>
          <a:p>
            <a:pPr lvl="8"/>
            <a:r>
              <a:rPr lang="en-US" sz="1200" b="1" i="1" dirty="0" smtClean="0">
                <a:solidFill>
                  <a:srgbClr val="4A87E9"/>
                </a:solidFill>
                <a:latin typeface="TimesNewRomanPS-BoldItalicMT"/>
              </a:rPr>
              <a:t>7. Respond</a:t>
            </a:r>
          </a:p>
          <a:p>
            <a:pPr lvl="8"/>
            <a:r>
              <a:rPr lang="en-US" sz="1200" b="1" i="1" dirty="0" smtClean="0">
                <a:solidFill>
                  <a:srgbClr val="4A87E9"/>
                </a:solidFill>
                <a:latin typeface="TimesNewRomanPS-BoldItalicMT"/>
              </a:rPr>
              <a:t>8. Summarize</a:t>
            </a:r>
          </a:p>
          <a:p>
            <a:pPr lvl="8"/>
            <a:r>
              <a:rPr lang="en-US" sz="1200" b="1" i="1" dirty="0" smtClean="0">
                <a:solidFill>
                  <a:srgbClr val="4A87E9"/>
                </a:solidFill>
                <a:latin typeface="TimesNewRomanPS-BoldItalicMT"/>
              </a:rPr>
              <a:t>9. Extend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777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476057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Пред-аудирование</a:t>
            </a:r>
            <a:endParaRPr lang="en-US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assess students' background knowledge of the topic and linguistic content of the text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●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provide students with the background knowledge necessary for their comprehension of the listening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passage or activate the existing knowledge that the students possess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clarify any cultural information which may be necessary to comprehend the passage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●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make students aware of the type of text they will be listening to, the role they will play, and the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purpose(s) for which they will be listening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provide opportunities for group or collaborative work and for background reading or class discussion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activities</a:t>
            </a:r>
          </a:p>
          <a:p>
            <a:pPr algn="ctr"/>
            <a:r>
              <a:rPr lang="en-U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Sample pre-listening activities: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looking at pictures, maps, diagrams, or graphs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reviewing vocabulary or grammatical structures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reading something relevant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constructing semantic webs (a graphic arrangement of concepts or words showing how they are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related)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predicting the content of the listening text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going over the directions or instructions for the activity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doing guided practice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19283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176</TotalTime>
  <Words>2457</Words>
  <Application>Microsoft Office PowerPoint</Application>
  <PresentationFormat>Экран (4:3)</PresentationFormat>
  <Paragraphs>428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5" baseType="lpstr">
      <vt:lpstr>Arial</vt:lpstr>
      <vt:lpstr>Arial-BoldMT</vt:lpstr>
      <vt:lpstr>Calibri</vt:lpstr>
      <vt:lpstr>Times New Roman</vt:lpstr>
      <vt:lpstr>TimesNewRomanPS-BoldItalicMT</vt:lpstr>
      <vt:lpstr>TimesNewRomanPS-BoldMT</vt:lpstr>
      <vt:lpstr>TimesNewRomanPS-ItalicMT</vt:lpstr>
      <vt:lpstr>TimesNewRomanPSMT</vt:lpstr>
      <vt:lpstr>Trebuchet MS</vt:lpstr>
      <vt:lpstr>Wingdings 3</vt:lpstr>
      <vt:lpstr>Грань</vt:lpstr>
      <vt:lpstr>Особенности обучения аудированию  в контексте ФГОС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МБОУ Маньковская СОШ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навыков аудирования</dc:title>
  <dc:creator>Малеванная ЕЮ</dc:creator>
  <cp:lastModifiedBy>Asus-PC</cp:lastModifiedBy>
  <cp:revision>46</cp:revision>
  <dcterms:created xsi:type="dcterms:W3CDTF">2016-10-10T10:53:16Z</dcterms:created>
  <dcterms:modified xsi:type="dcterms:W3CDTF">2016-10-11T21:00:50Z</dcterms:modified>
</cp:coreProperties>
</file>