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6" r:id="rId8"/>
    <p:sldId id="268" r:id="rId9"/>
    <p:sldId id="26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87599"/>
            <a:ext cx="7772400" cy="1122363"/>
          </a:xfrm>
          <a:noFill/>
          <a:ln>
            <a:noFill/>
          </a:ln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4"/>
          </a:effectRef>
          <a:fontRef idx="none"/>
        </p:style>
        <p:txBody>
          <a:bodyPr anchor="b"/>
          <a:lstStyle>
            <a:lvl1pPr algn="ctr">
              <a:defRPr sz="60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703262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0" indent="0" algn="ctr">
              <a:buNone/>
              <a:defRPr sz="2400" b="1" cap="none" spc="0">
                <a:ln/>
                <a:solidFill>
                  <a:schemeClr val="accent3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95BD4-29B1-4AD8-9319-0B73A32BD5D2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ADEB7-1C1B-44F1-AB82-815B31D2FA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AF14A-3DB2-4C59-8513-8CF19B7D5BFD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5B95B-FA1B-4F95-8CC2-274E49197D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D9EB7-5202-4F1C-8D76-F654FF6A42C1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C2D13-86BB-4557-8822-6379186D0C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04874"/>
          </a:xfrm>
          <a:solidFill>
            <a:schemeClr val="accent6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60500"/>
            <a:ext cx="7886700" cy="4538663"/>
          </a:xfrm>
          <a:solidFill>
            <a:schemeClr val="lt1">
              <a:alpha val="62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CD36F-FDDC-47A8-818D-BC1AB04D8510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D699CC-85E7-49AD-9B36-EC12B8F041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63FF2-9624-4A94-BBFC-420DF2297ADD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38FD0-EA69-4E6A-9992-6205325AC7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37BA9-AA08-4118-B72A-583551AB67F5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1A520-2A3B-4EE1-A6F9-6B7FDB715A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5A5CA-5918-4D6D-8949-2C3310218BEF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60A3C4-0518-4DA6-A32C-BD17763F98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EFF4B-30BE-4947-95FA-9CAD415604D4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44BC3-D87A-4AA1-8A05-6F51B93B95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42E4A-0127-4183-B037-E5E210A71A72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ACE787-4881-4890-9FA8-32DC09FB7A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0F7EC-1695-4C69-884A-31C74F28E379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5704F-71BE-498E-A9CA-1606199869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F98F8-424F-4A45-B3DE-27C5A2217477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79831-C8B3-4472-8DB0-88F002AA5A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DF6CDF7-723F-44C8-A6A4-EC9B709B80C8}" type="datetimeFigureOut">
              <a:rPr lang="ru-RU"/>
              <a:pPr>
                <a:defRPr/>
              </a:pPr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D435465-3B60-4EAE-BE9D-5852E09C75E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4568" y="1499616"/>
            <a:ext cx="7772400" cy="201034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accent6"/>
                </a:solidFill>
                <a:effectLst/>
                <a:latin typeface="Times New Roman" pitchFamily="18" charset="0"/>
                <a:ea typeface="Segoe UI Historic" pitchFamily="34" charset="0"/>
                <a:cs typeface="Times New Roman" pitchFamily="18" charset="0"/>
              </a:rPr>
              <a:t>Формы работы с родителями в художественно -  эстетическом направлении</a:t>
            </a:r>
            <a:endParaRPr lang="ru-RU" sz="4400" dirty="0">
              <a:solidFill>
                <a:schemeClr val="accent6"/>
              </a:solidFill>
              <a:effectLst/>
              <a:latin typeface="Times New Roman" pitchFamily="18" charset="0"/>
              <a:ea typeface="Segoe UI Historic" pitchFamily="34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323850" y="188913"/>
            <a:ext cx="85693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/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Муниципальное автономное дошкольное образовательное учреждение г. Мурманска № 78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56747" y="4678871"/>
            <a:ext cx="3887787" cy="1008062"/>
          </a:xfrm>
          <a:prstGeom prst="rect">
            <a:avLst/>
          </a:prstGeom>
          <a:solidFill>
            <a:schemeClr val="accent1">
              <a:alpha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Воспитатель МАДОУ № 78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Афанасьева Илона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Александровна</a:t>
            </a:r>
          </a:p>
        </p:txBody>
      </p:sp>
      <p:pic>
        <p:nvPicPr>
          <p:cNvPr id="7" name="Рисунок 6" descr="SPC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296" y="4163568"/>
            <a:ext cx="36576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35131"/>
            <a:ext cx="7886700" cy="705395"/>
          </a:xfrm>
          <a:noFill/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взаимодействия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979714"/>
            <a:ext cx="7886700" cy="5473337"/>
          </a:xfrm>
        </p:spPr>
        <p:txBody>
          <a:bodyPr/>
          <a:lstStyle/>
          <a:p>
            <a:r>
              <a:rPr lang="ru-RU" sz="24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Встречи с родителями в «Художественной гостиной». 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nmtAosyc3m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056" y="1621536"/>
            <a:ext cx="3017520" cy="4706112"/>
          </a:xfrm>
          <a:prstGeom prst="rect">
            <a:avLst/>
          </a:prstGeom>
        </p:spPr>
      </p:pic>
      <p:pic>
        <p:nvPicPr>
          <p:cNvPr id="5" name="Рисунок 4" descr="detsad-139617-13952449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2816" y="1626917"/>
            <a:ext cx="3499104" cy="2418517"/>
          </a:xfrm>
          <a:prstGeom prst="rect">
            <a:avLst/>
          </a:prstGeom>
        </p:spPr>
      </p:pic>
      <p:pic>
        <p:nvPicPr>
          <p:cNvPr id="11" name="Рисунок 10" descr="DSC0329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856" y="4120896"/>
            <a:ext cx="3596640" cy="22368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09006"/>
            <a:ext cx="7886700" cy="6309360"/>
          </a:xfrm>
        </p:spPr>
        <p:txBody>
          <a:bodyPr/>
          <a:lstStyle/>
          <a:p>
            <a:r>
              <a:rPr lang="ru-RU" sz="24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Совместное издание литературно-художественного  журнала, рукописной книги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(рисунки, сказки, комиксы, придуманных детьми и их родителями).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0327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968" y="1645920"/>
            <a:ext cx="3385312" cy="2157984"/>
          </a:xfrm>
          <a:prstGeom prst="rect">
            <a:avLst/>
          </a:prstGeom>
        </p:spPr>
      </p:pic>
      <p:pic>
        <p:nvPicPr>
          <p:cNvPr id="6" name="Рисунок 5" descr="DSC0327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8432" y="3901440"/>
            <a:ext cx="2121408" cy="2482088"/>
          </a:xfrm>
          <a:prstGeom prst="rect">
            <a:avLst/>
          </a:prstGeom>
        </p:spPr>
      </p:pic>
      <p:pic>
        <p:nvPicPr>
          <p:cNvPr id="9" name="Рисунок 8" descr="DSC0553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32" y="3913632"/>
            <a:ext cx="3348736" cy="2511552"/>
          </a:xfrm>
          <a:prstGeom prst="rect">
            <a:avLst/>
          </a:prstGeom>
        </p:spPr>
      </p:pic>
      <p:pic>
        <p:nvPicPr>
          <p:cNvPr id="10" name="Рисунок 9" descr="DSC0062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7888" y="1645919"/>
            <a:ext cx="3730752" cy="2131803"/>
          </a:xfrm>
          <a:prstGeom prst="rect">
            <a:avLst/>
          </a:prstGeom>
        </p:spPr>
      </p:pic>
      <p:pic>
        <p:nvPicPr>
          <p:cNvPr id="11" name="Рисунок 10" descr="DSC00628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5184" y="3901440"/>
            <a:ext cx="1889760" cy="2474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96389"/>
            <a:ext cx="7886700" cy="979714"/>
          </a:xfrm>
          <a:noFill/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1498069147_uchim-rebenka-risovat-master-klassy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6225" y="1891887"/>
            <a:ext cx="5476368" cy="41072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904875"/>
          </a:xfrm>
          <a:noFill/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628650" y="1460500"/>
            <a:ext cx="7886700" cy="5159756"/>
          </a:xfrm>
          <a:solidFill>
            <a:schemeClr val="bg1">
              <a:alpha val="6196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разработка новых подходов к взаимодействию детского сада и семьи как фактора позитивного художественно-эстетического развития ребенка.</a:t>
            </a:r>
          </a:p>
          <a:p>
            <a:pPr>
              <a:buNone/>
            </a:pP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 descr="happy-family-mother-father-child-daughter-draw-paints-baby-664287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9065" y="2889504"/>
            <a:ext cx="4569913" cy="346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Развитие творческих способностей и стремления к самовыражению ребенка в различных видах художественно-эстетической деятельности.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Обеспечение художественно-эстетического и эмоционального развития ребенка в дошкольном учреждении и семье.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Повышение педагогической культуры родителей.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Развитие интереса к культурному наследию.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5.Стимулирование родителей как участников единого образовательного пространства к поиску оптимального стиля общения с ребенком.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48195"/>
            <a:ext cx="7886700" cy="757646"/>
          </a:xfrm>
          <a:noFill/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175657"/>
            <a:ext cx="7886700" cy="5212079"/>
          </a:xfrm>
        </p:spPr>
        <p:txBody>
          <a:bodyPr/>
          <a:lstStyle/>
          <a:p>
            <a:pPr lvl="0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Единство целей и задач художественно-эстетического развития ребенка в дошкольном образовательном учреждении и семье. </a:t>
            </a:r>
          </a:p>
          <a:p>
            <a:pPr lvl="0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Индивидуальный подход к каждому ребенку и к каждой семье.</a:t>
            </a:r>
          </a:p>
          <a:p>
            <a:pPr lvl="0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Систематичность и последовательность работы в течение всего периода пребывания ребенка в детском саду.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Взаимное доверие и взаимопомощь педагогов и родителей, базирующиеся на укреплении авторитета педагогов в семье, а родителей — в детском саду, формирование отношения к родителям как к равноправным партнерам в воспитательно-образовательной работе.</a:t>
            </a:r>
          </a:p>
          <a:p>
            <a:pPr lvl="0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35131"/>
            <a:ext cx="7886700" cy="705395"/>
          </a:xfrm>
          <a:noFill/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взаимодействия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979714"/>
            <a:ext cx="7886700" cy="5473337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smtClean="0">
                <a:solidFill>
                  <a:schemeClr val="accent6">
                    <a:lumMod val="50000"/>
                  </a:schemeClr>
                </a:solidFill>
              </a:rPr>
              <a:t>Анкетирование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«Художественно – эстетическое воспитание детей дошкольников», «Театр и дети». 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u="sng" dirty="0" smtClean="0">
                <a:solidFill>
                  <a:schemeClr val="accent6">
                    <a:lumMod val="50000"/>
                  </a:schemeClr>
                </a:solidFill>
              </a:rPr>
              <a:t>Беседы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: «Детский рисунок – ключ к внутреннему миру», «Эстетическая атмосфера в детском саду и дома», «Музыка для жизни», «Развитие творчества детей», «Пальчиковая палитра», «Ребенок и рисование», «Хочу в музей».</a:t>
            </a:r>
          </a:p>
          <a:p>
            <a:r>
              <a:rPr lang="ru-RU" sz="2400" u="sng" dirty="0" smtClean="0">
                <a:solidFill>
                  <a:schemeClr val="accent6">
                    <a:lumMod val="50000"/>
                  </a:schemeClr>
                </a:solidFill>
              </a:rPr>
              <a:t> Консультации, папки-передвижки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: «Как организовать домашнее задание по рисованию», 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«Как создать дома условия для развития художественных особенностей детей»,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 «Детей учит то, что их окружает», «Как понимать и ценить детские рисунки», «Сотрудничество семьи и детского сада с целью развития и формирования музыкальности ребенка», «Я рисую с мамой» и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35131"/>
            <a:ext cx="7886700" cy="705395"/>
          </a:xfrm>
          <a:noFill/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взаимодействия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979714"/>
            <a:ext cx="7886700" cy="5689310"/>
          </a:xfrm>
        </p:spPr>
        <p:txBody>
          <a:bodyPr/>
          <a:lstStyle/>
          <a:p>
            <a:r>
              <a:rPr lang="ru-RU" sz="24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Совместная организация выставок произведений искусства (декоративно-прикладного), мини-музеев.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246001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814" y="1804417"/>
            <a:ext cx="3659300" cy="2133599"/>
          </a:xfrm>
          <a:prstGeom prst="rect">
            <a:avLst/>
          </a:prstGeom>
        </p:spPr>
      </p:pic>
      <p:pic>
        <p:nvPicPr>
          <p:cNvPr id="10" name="Рисунок 9" descr="S223004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8544" y="1800012"/>
            <a:ext cx="2879408" cy="4771476"/>
          </a:xfrm>
          <a:prstGeom prst="rect">
            <a:avLst/>
          </a:prstGeom>
        </p:spPr>
      </p:pic>
      <p:pic>
        <p:nvPicPr>
          <p:cNvPr id="11" name="Рисунок 10" descr="DSC0808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592" y="4047744"/>
            <a:ext cx="3682336" cy="2499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35131"/>
            <a:ext cx="7886700" cy="705395"/>
          </a:xfrm>
          <a:noFill/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взаимодействия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979714"/>
            <a:ext cx="7886700" cy="5701502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и проведение совместных с родителями конкурсов рисунков и выставок творчества.</a:t>
            </a:r>
          </a:p>
          <a:p>
            <a:pPr>
              <a:buNone/>
            </a:pP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23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713" y="1764283"/>
            <a:ext cx="2170175" cy="2259077"/>
          </a:xfrm>
          <a:prstGeom prst="rect">
            <a:avLst/>
          </a:prstGeom>
        </p:spPr>
      </p:pic>
      <p:pic>
        <p:nvPicPr>
          <p:cNvPr id="9" name="Рисунок 8" descr="DSC0286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0060" y="1767840"/>
            <a:ext cx="2719025" cy="2231136"/>
          </a:xfrm>
          <a:prstGeom prst="rect">
            <a:avLst/>
          </a:prstGeom>
        </p:spPr>
      </p:pic>
      <p:pic>
        <p:nvPicPr>
          <p:cNvPr id="10" name="Рисунок 9" descr="S197001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663" y="4203700"/>
            <a:ext cx="3668901" cy="2400300"/>
          </a:xfrm>
          <a:prstGeom prst="rect">
            <a:avLst/>
          </a:prstGeom>
        </p:spPr>
      </p:pic>
      <p:pic>
        <p:nvPicPr>
          <p:cNvPr id="11" name="Рисунок 10" descr="S134001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0222" y="4214813"/>
            <a:ext cx="3794478" cy="2401887"/>
          </a:xfrm>
          <a:prstGeom prst="rect">
            <a:avLst/>
          </a:prstGeom>
        </p:spPr>
      </p:pic>
      <p:pic>
        <p:nvPicPr>
          <p:cNvPr id="12" name="Рисунок 11" descr="DSC06222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5904" y="1792224"/>
            <a:ext cx="2600960" cy="2218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35131"/>
            <a:ext cx="7886700" cy="705395"/>
          </a:xfrm>
          <a:noFill/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взаимодействия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979714"/>
            <a:ext cx="7886700" cy="5473337"/>
          </a:xfrm>
          <a:noFill/>
        </p:spPr>
        <p:txBody>
          <a:bodyPr/>
          <a:lstStyle/>
          <a:p>
            <a:pPr algn="r">
              <a:buNone/>
            </a:pPr>
            <a:endParaRPr lang="ru-RU" u="sng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родителей и </a:t>
            </a:r>
          </a:p>
          <a:p>
            <a:pPr algn="r">
              <a:buNone/>
            </a:pPr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в театрализованной </a:t>
            </a:r>
          </a:p>
          <a:p>
            <a:pPr algn="r">
              <a:buNone/>
            </a:pPr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4" descr="DSC048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381" y="1170433"/>
            <a:ext cx="3065007" cy="2299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DSC0484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190" y="3845242"/>
            <a:ext cx="3070098" cy="2398992"/>
          </a:xfrm>
          <a:prstGeom prst="rect">
            <a:avLst/>
          </a:prstGeom>
          <a:solidFill>
            <a:schemeClr val="lt1">
              <a:alpha val="62000"/>
            </a:schemeClr>
          </a:solidFill>
          <a:ln w="12700" cap="flat" cmpd="sng" algn="ctr">
            <a:solidFill>
              <a:schemeClr val="accent1"/>
            </a:solidFill>
            <a:prstDash val="solid"/>
            <a:miter lim="800000"/>
            <a:headEnd/>
            <a:tailEnd/>
          </a:ln>
          <a:effectLst/>
        </p:spPr>
      </p:pic>
      <p:pic>
        <p:nvPicPr>
          <p:cNvPr id="8" name="Рисунок 5" descr="DSC0487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6885" y="3157728"/>
            <a:ext cx="4351211" cy="3071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35131"/>
            <a:ext cx="7886700" cy="705395"/>
          </a:xfrm>
          <a:noFill/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взаимодействия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979714"/>
            <a:ext cx="7886700" cy="5473337"/>
          </a:xfrm>
        </p:spPr>
        <p:txBody>
          <a:bodyPr/>
          <a:lstStyle/>
          <a:p>
            <a:r>
              <a:rPr lang="ru-RU" sz="24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Сотрудничество с культурными учреждениями города, совместное посещение музеев, театров, библиотек.</a:t>
            </a:r>
            <a:endParaRPr lang="ru-RU" sz="2400" u="sng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_300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136" y="1804416"/>
            <a:ext cx="3726561" cy="2389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WLFNLtNFcXY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714" y="1820847"/>
            <a:ext cx="3579462" cy="2385376"/>
          </a:xfrm>
          <a:prstGeom prst="rect">
            <a:avLst/>
          </a:prstGeom>
        </p:spPr>
      </p:pic>
      <p:pic>
        <p:nvPicPr>
          <p:cNvPr id="7" name="Рисунок 1" descr="S223000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1552" y="4269085"/>
            <a:ext cx="3730752" cy="2143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blon36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ablon36.pot [Режим совместимости]" id="{43EFE5C5-FD3D-466D-A2BC-BCC0A29F9E52}" vid="{A7208C54-F9BC-44AF-AFFA-A56B1094684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shablon36</Template>
  <TotalTime>371</TotalTime>
  <Words>255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Segoe UI Historic</vt:lpstr>
      <vt:lpstr>Times New Roman</vt:lpstr>
      <vt:lpstr>shablon36</vt:lpstr>
      <vt:lpstr>Формы работы с родителями в художественно -  эстетическом направлении</vt:lpstr>
      <vt:lpstr>Цель:</vt:lpstr>
      <vt:lpstr>Задачи</vt:lpstr>
      <vt:lpstr>Принципы</vt:lpstr>
      <vt:lpstr>Формы взаимодействия</vt:lpstr>
      <vt:lpstr>Формы взаимодействия</vt:lpstr>
      <vt:lpstr>Формы взаимодействия</vt:lpstr>
      <vt:lpstr>Формы взаимодействия</vt:lpstr>
      <vt:lpstr>Формы взаимодействия</vt:lpstr>
      <vt:lpstr>Формы взаимодействия</vt:lpstr>
      <vt:lpstr>Презентация PowerPoint</vt:lpstr>
      <vt:lpstr>Спасибо за внимание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работы с родителями в художественно эстетическом направлении</dc:title>
  <dc:creator>Татьяна</dc:creator>
  <cp:lastModifiedBy>Windows User</cp:lastModifiedBy>
  <cp:revision>44</cp:revision>
  <dcterms:created xsi:type="dcterms:W3CDTF">2016-02-17T10:00:41Z</dcterms:created>
  <dcterms:modified xsi:type="dcterms:W3CDTF">2019-01-09T13:46:15Z</dcterms:modified>
</cp:coreProperties>
</file>