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71" r:id="rId15"/>
    <p:sldId id="272" r:id="rId16"/>
    <p:sldId id="268" r:id="rId17"/>
    <p:sldId id="269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779" y="568412"/>
            <a:ext cx="11747157" cy="368231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История становления системы инклюзивного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Open Sans"/>
              </a:rPr>
              <a:t>образования во Франции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5967" y="5869458"/>
            <a:ext cx="9576486" cy="543697"/>
          </a:xfrm>
        </p:spPr>
        <p:txBody>
          <a:bodyPr/>
          <a:lstStyle/>
          <a:p>
            <a:r>
              <a:rPr lang="ru-RU" b="1" dirty="0" smtClean="0"/>
              <a:t>Выполнила: Дряннова Юлия Александровна гр. ДОЗ – 17-1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38643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7265" y="1112108"/>
            <a:ext cx="11524735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Важной вехой в становлении инклюзивного образования во Франции стало принятие </a:t>
            </a:r>
            <a:r>
              <a:rPr lang="ru-RU" sz="2500" b="1" dirty="0">
                <a:solidFill>
                  <a:schemeClr val="accent3">
                    <a:lumMod val="75000"/>
                  </a:schemeClr>
                </a:solidFill>
              </a:rPr>
              <a:t>Закона № 2005 -102 от 11 февраля 2005 г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. «За равенство прав и возможностей, участие и гражданскую позицию лиц, имеющих инвалидность» </a:t>
            </a:r>
            <a:r>
              <a:rPr lang="ru-RU" sz="2200" dirty="0"/>
              <a:t>. Отмечая важность разработки и принятия данного закона, французский специалист в области инклюзивного образования, </a:t>
            </a:r>
            <a:r>
              <a:rPr lang="ru-RU" sz="2200" dirty="0" smtClean="0"/>
              <a:t>доктор </a:t>
            </a:r>
            <a:r>
              <a:rPr lang="ru-RU" sz="2200" dirty="0"/>
              <a:t>педагогических наук </a:t>
            </a:r>
            <a:r>
              <a:rPr lang="ru-RU" sz="3200" dirty="0" err="1">
                <a:solidFill>
                  <a:schemeClr val="accent3">
                    <a:lumMod val="75000"/>
                  </a:schemeClr>
                </a:solidFill>
              </a:rPr>
              <a:t>Herve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dirty="0" err="1">
                <a:solidFill>
                  <a:schemeClr val="accent3">
                    <a:lumMod val="75000"/>
                  </a:schemeClr>
                </a:solidFill>
              </a:rPr>
              <a:t>Benoit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200" dirty="0"/>
              <a:t>отмечал: «Теоретически действующее французское законодательство больше не стремится, как предыдущий закон в 1975 г. , «признать инвалидность» как социальную категорию, но вместо этого стремится оценить потребности лиц. Тем не менее, за пределами институционального дискурса существует постоянное сопротивление на практике, возможно, отчасти из-за бездействия специалистов (в области образования и здравоохранении), ". . . которые не могут принять изменения в своей сфере деятельности, но особенно это вытекает из неясностей, фактически присутствующих в институциональном функционировании</a:t>
            </a:r>
            <a:r>
              <a:rPr lang="ru-RU" sz="2200" dirty="0" smtClean="0"/>
              <a:t>».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767669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130" y="1618735"/>
            <a:ext cx="1143000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smtClean="0">
                <a:solidFill>
                  <a:schemeClr val="accent3">
                    <a:lumMod val="75000"/>
                  </a:schemeClr>
                </a:solidFill>
              </a:rPr>
              <a:t>Важнейшим достижением закона от 11 февраля 2005 года стало рассмотрение социального аспекта инвалидности, положения ребенка с инвалидностью в его социальном окружении. </a:t>
            </a:r>
            <a:r>
              <a:rPr lang="ru-RU" sz="2200" dirty="0" smtClean="0"/>
              <a:t>Отсюда, по мнению законодателей, вытекают два принципа: доступность (доступ ко всему для всех) и компенсация (индивидуальные меры, устанавливающие равенство прав и </a:t>
            </a:r>
            <a:r>
              <a:rPr lang="ru-RU" sz="2200" dirty="0"/>
              <a:t>возможностей). </a:t>
            </a:r>
            <a:r>
              <a:rPr lang="ru-RU" sz="2200" dirty="0" smtClean="0"/>
              <a:t>Приведение </a:t>
            </a:r>
            <a:r>
              <a:rPr lang="ru-RU" sz="2200" dirty="0"/>
              <a:t>к соответствующим нормам (создание </a:t>
            </a:r>
            <a:r>
              <a:rPr lang="ru-RU" sz="2200" dirty="0" smtClean="0"/>
              <a:t>без барьерной </a:t>
            </a:r>
            <a:r>
              <a:rPr lang="ru-RU" sz="2200" dirty="0"/>
              <a:t>образовательной среды) школьных зданий, культурного и спортивного оборудования. Компенсация может включать сопровождение в школьной среде помощником в школьной жизни, организацию работы с ребенком специалистами медико-социальных учреждений, право на транспорт.</a:t>
            </a:r>
          </a:p>
        </p:txBody>
      </p:sp>
    </p:spTree>
    <p:extLst>
      <p:ext uri="{BB962C8B-B14F-4D97-AF65-F5344CB8AC3E}">
        <p14:creationId xmlns:p14="http://schemas.microsoft.com/office/powerpoint/2010/main" val="3948867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854" y="1423242"/>
            <a:ext cx="1209314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Законом от 11 февраля 2005 года были созданы так называемые «Территориальные центры для инвалидов» (MDPH —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La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maison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departementale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du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accent3">
                    <a:lumMod val="75000"/>
                  </a:schemeClr>
                </a:solidFill>
              </a:rPr>
              <a:t>handicap</a:t>
            </a:r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). </a:t>
            </a:r>
            <a:r>
              <a:rPr lang="ru-RU" sz="2200" dirty="0"/>
              <a:t>Эта государственная служба, построенная по принципу «одного окна», призвана принимать, информировать, направлять и сопровождать лиц с инвалидностью. Территориальный центр для инвалидов объединяет в себе все полномочия, связанные с сопровождением лиц с инвалидностью и их семей. Действующая в нем мульти дисциплинарная команда оценивает потребности каждого учащегося с инвалидностью, предлагает ему индивидуальный план компенсации, который включает и индивидуальный план школьного обучения. Комиссия по правам и автономности лиц с инвалидностью (CDAPH — </a:t>
            </a:r>
            <a:r>
              <a:rPr lang="ru-RU" sz="2200" dirty="0" err="1"/>
              <a:t>Commission</a:t>
            </a:r>
            <a:r>
              <a:rPr lang="ru-RU" sz="2200" dirty="0"/>
              <a:t> </a:t>
            </a:r>
            <a:r>
              <a:rPr lang="ru-RU" sz="2200" dirty="0" err="1"/>
              <a:t>des</a:t>
            </a:r>
            <a:r>
              <a:rPr lang="ru-RU" sz="2200" dirty="0"/>
              <a:t> </a:t>
            </a:r>
            <a:r>
              <a:rPr lang="ru-RU" sz="2200" dirty="0" err="1"/>
              <a:t>Droits</a:t>
            </a:r>
            <a:r>
              <a:rPr lang="ru-RU" sz="2200" dirty="0"/>
              <a:t> </a:t>
            </a:r>
            <a:r>
              <a:rPr lang="ru-RU" sz="2200" dirty="0" err="1"/>
              <a:t>de</a:t>
            </a:r>
            <a:r>
              <a:rPr lang="ru-RU" sz="2200" dirty="0"/>
              <a:t> </a:t>
            </a:r>
            <a:r>
              <a:rPr lang="ru-RU" sz="2200" dirty="0" err="1"/>
              <a:t>l'Autonomie</a:t>
            </a:r>
            <a:r>
              <a:rPr lang="ru-RU" sz="2200" dirty="0"/>
              <a:t> </a:t>
            </a:r>
            <a:r>
              <a:rPr lang="ru-RU" sz="2200" dirty="0" err="1"/>
              <a:t>des</a:t>
            </a:r>
            <a:r>
              <a:rPr lang="ru-RU" sz="2200" dirty="0"/>
              <a:t> </a:t>
            </a:r>
            <a:r>
              <a:rPr lang="ru-RU" sz="2200" dirty="0" err="1"/>
              <a:t>Personnes</a:t>
            </a:r>
            <a:r>
              <a:rPr lang="ru-RU" sz="2200" dirty="0"/>
              <a:t> </a:t>
            </a:r>
            <a:r>
              <a:rPr lang="ru-RU" sz="2200" dirty="0" err="1"/>
              <a:t>Handicapees</a:t>
            </a:r>
            <a:r>
              <a:rPr lang="ru-RU" sz="2200" dirty="0"/>
              <a:t>) принимает решение о реализации необходимых мер на основе оценки, проведенной мульти дисциплинарной командой специалистов.</a:t>
            </a:r>
          </a:p>
        </p:txBody>
      </p:sp>
    </p:spTree>
    <p:extLst>
      <p:ext uri="{BB962C8B-B14F-4D97-AF65-F5344CB8AC3E}">
        <p14:creationId xmlns:p14="http://schemas.microsoft.com/office/powerpoint/2010/main" val="2821390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7838" y="1487080"/>
            <a:ext cx="1102222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3">
                    <a:lumMod val="75000"/>
                  </a:schemeClr>
                </a:solidFill>
              </a:rPr>
              <a:t>Что касается условий школьного обучения, то в законе от 11 февраля 2005 года предпочтение отдается обучению ребенка с инвалидностью в обычной среде</a:t>
            </a:r>
            <a:r>
              <a:rPr lang="ru-RU" dirty="0"/>
              <a:t>, то есть в обычном классе обычной начальной или средней школы по индивидуальной программе. Когда предусмотренное законом требование обучения в обычном классе несовместимо с состоянием здоровья учащегося, он может обучаться в классе школьной инклюзии (</a:t>
            </a:r>
            <a:r>
              <a:rPr lang="ru-RU" dirty="0" err="1"/>
              <a:t>Clis</a:t>
            </a:r>
            <a:r>
              <a:rPr lang="ru-RU" dirty="0"/>
              <a:t> — </a:t>
            </a:r>
            <a:r>
              <a:rPr lang="ru-RU" dirty="0" err="1"/>
              <a:t>classe</a:t>
            </a:r>
            <a:r>
              <a:rPr lang="ru-RU" dirty="0"/>
              <a:t> </a:t>
            </a:r>
            <a:r>
              <a:rPr lang="ru-RU" dirty="0" err="1"/>
              <a:t>pour</a:t>
            </a:r>
            <a:r>
              <a:rPr lang="ru-RU" dirty="0"/>
              <a:t> </a:t>
            </a:r>
            <a:r>
              <a:rPr lang="ru-RU" dirty="0" err="1"/>
              <a:t>l'inclusion</a:t>
            </a:r>
            <a:r>
              <a:rPr lang="ru-RU" dirty="0"/>
              <a:t> </a:t>
            </a:r>
            <a:r>
              <a:rPr lang="ru-RU" dirty="0" err="1"/>
              <a:t>scolaire</a:t>
            </a:r>
            <a:r>
              <a:rPr lang="ru-RU" dirty="0"/>
              <a:t>) в начальной школе или в локальном подразделении школьной инклюзии (</a:t>
            </a:r>
            <a:r>
              <a:rPr lang="ru-RU" dirty="0" err="1"/>
              <a:t>Ulis</a:t>
            </a:r>
            <a:r>
              <a:rPr lang="ru-RU" dirty="0"/>
              <a:t> — </a:t>
            </a:r>
            <a:r>
              <a:rPr lang="ru-RU" dirty="0" err="1"/>
              <a:t>unité</a:t>
            </a:r>
            <a:r>
              <a:rPr lang="ru-RU" dirty="0"/>
              <a:t> </a:t>
            </a:r>
            <a:r>
              <a:rPr lang="ru-RU" dirty="0" err="1"/>
              <a:t>localisée</a:t>
            </a:r>
            <a:r>
              <a:rPr lang="ru-RU" dirty="0"/>
              <a:t> </a:t>
            </a:r>
            <a:r>
              <a:rPr lang="ru-RU" dirty="0" err="1"/>
              <a:t>pour</a:t>
            </a:r>
            <a:r>
              <a:rPr lang="ru-RU" dirty="0"/>
              <a:t> </a:t>
            </a:r>
            <a:r>
              <a:rPr lang="ru-RU" dirty="0" err="1"/>
              <a:t>l'inclusion</a:t>
            </a:r>
            <a:r>
              <a:rPr lang="ru-RU" dirty="0"/>
              <a:t> </a:t>
            </a:r>
            <a:r>
              <a:rPr lang="ru-RU" dirty="0" err="1"/>
              <a:t>scolaire</a:t>
            </a:r>
            <a:r>
              <a:rPr lang="ru-RU" dirty="0"/>
              <a:t>) в средней школе. Под руководством специально обученного педагога ученик получает здесь образование по программе, адаптированной к его особым потребностям. Если же по состоянию здоровья он не может обучаться в обычной школе, то он может быть принят в госпитальное или медико-социальное специализированное учреждение, находящееся в ведении министерства здравоохранения. Это учреждение предоставляет одновременно педагогическое, социальное и медицинское сопровождение, которое в отдельных случаях может совмещаться с частичным включением в школьное обучение.</a:t>
            </a:r>
          </a:p>
        </p:txBody>
      </p:sp>
    </p:spTree>
    <p:extLst>
      <p:ext uri="{BB962C8B-B14F-4D97-AF65-F5344CB8AC3E}">
        <p14:creationId xmlns:p14="http://schemas.microsoft.com/office/powerpoint/2010/main" val="1553182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059" y="1383076"/>
            <a:ext cx="1155356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В ходе школьного обучения ребенка могут чередоваться или комбинироваться следующие различные способы обучения:</a:t>
            </a:r>
            <a:r>
              <a:rPr lang="ru-RU" b="1" i="1" dirty="0"/>
              <a:t> </a:t>
            </a:r>
            <a:r>
              <a:rPr lang="ru-RU" sz="2000" dirty="0"/>
              <a:t>полного дня или частичное, в обычной среде или в специализированном учреждении, надомное с помощью Национального центра дистанционного образования (</a:t>
            </a:r>
            <a:r>
              <a:rPr lang="ru-RU" sz="2000" dirty="0" err="1"/>
              <a:t>Cned</a:t>
            </a:r>
            <a:r>
              <a:rPr lang="ru-RU" sz="2000" dirty="0"/>
              <a:t> — Cent6re </a:t>
            </a:r>
            <a:r>
              <a:rPr lang="ru-RU" sz="2000" dirty="0" err="1"/>
              <a:t>national</a:t>
            </a:r>
            <a:r>
              <a:rPr lang="ru-RU" sz="2000" dirty="0"/>
              <a:t> </a:t>
            </a:r>
            <a:r>
              <a:rPr lang="ru-RU" sz="2000" dirty="0" err="1"/>
              <a:t>d'enseignement</a:t>
            </a:r>
            <a:r>
              <a:rPr lang="ru-RU" sz="2000" dirty="0"/>
              <a:t> a </a:t>
            </a:r>
            <a:r>
              <a:rPr lang="ru-RU" sz="2000" dirty="0" err="1"/>
              <a:t>distance</a:t>
            </a:r>
            <a:r>
              <a:rPr lang="ru-RU" sz="2000" dirty="0"/>
              <a:t>). Как уже отмечалось выше, согласно закону от 11 февраля 2005 года, все дети, независимо от имеющихся у них нарушений в развитии, получают доступ в образовательные учреждения, в первую очередь, находящиеся по месту жительства (статья 19 закона от 11 февраля 2005 года). Директор учреждения обязан принять такого ребенка на обучение на основании заявления, поступившего от родителя. Если в течение первого триместра школьного обучения будут выявлены заметные трудности обучения, директор школы может рекомендовать родителям/опекунам обратиться в Территориальный центр для инвалидов, где мульти дисциплинарной командой специалистов проводится комплексная диагностика, определяются вид инвалидности, перечень требующейся помощи, объем ее финансирования и выдается документ, содержащий заключения по каждому из этих разделов.</a:t>
            </a:r>
          </a:p>
        </p:txBody>
      </p:sp>
    </p:spTree>
    <p:extLst>
      <p:ext uri="{BB962C8B-B14F-4D97-AF65-F5344CB8AC3E}">
        <p14:creationId xmlns:p14="http://schemas.microsoft.com/office/powerpoint/2010/main" val="3953821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065" y="1355788"/>
            <a:ext cx="1185013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i="1" dirty="0">
                <a:solidFill>
                  <a:schemeClr val="accent3">
                    <a:lumMod val="75000"/>
                  </a:schemeClr>
                </a:solidFill>
              </a:rPr>
              <a:t>«Во Франции в начале 2012 учебного года Национальным фондом поддержки прав лиц преклонного возраста и инвалидов </a:t>
            </a:r>
            <a:r>
              <a:rPr lang="ru-RU" dirty="0"/>
              <a:t>(CNSA — </a:t>
            </a:r>
            <a:r>
              <a:rPr lang="ru-RU" dirty="0" err="1"/>
              <a:t>Caisse</a:t>
            </a:r>
            <a:r>
              <a:rPr lang="ru-RU" dirty="0"/>
              <a:t> </a:t>
            </a:r>
            <a:r>
              <a:rPr lang="ru-RU" dirty="0" err="1"/>
              <a:t>nationale</a:t>
            </a:r>
            <a:r>
              <a:rPr lang="ru-RU" dirty="0"/>
              <a:t> </a:t>
            </a:r>
            <a:r>
              <a:rPr lang="ru-RU" dirty="0" err="1"/>
              <a:t>de</a:t>
            </a:r>
            <a:r>
              <a:rPr lang="ru-RU" dirty="0"/>
              <a:t> soli6 </a:t>
            </a:r>
            <a:r>
              <a:rPr lang="ru-RU" dirty="0" err="1"/>
              <a:t>darite</a:t>
            </a:r>
            <a:r>
              <a:rPr lang="ru-RU" dirty="0"/>
              <a:t> </a:t>
            </a:r>
            <a:r>
              <a:rPr lang="ru-RU" dirty="0" err="1"/>
              <a:t>pour</a:t>
            </a:r>
            <a:r>
              <a:rPr lang="ru-RU" dirty="0"/>
              <a:t> </a:t>
            </a:r>
            <a:r>
              <a:rPr lang="ru-RU" dirty="0" err="1"/>
              <a:t>l'autonomie</a:t>
            </a:r>
            <a:r>
              <a:rPr lang="ru-RU" dirty="0"/>
              <a:t> </a:t>
            </a:r>
            <a:r>
              <a:rPr lang="ru-RU" dirty="0" err="1"/>
              <a:t>des</a:t>
            </a:r>
            <a:r>
              <a:rPr lang="ru-RU" dirty="0"/>
              <a:t> </a:t>
            </a:r>
            <a:r>
              <a:rPr lang="ru-RU" dirty="0" err="1"/>
              <a:t>personnes</a:t>
            </a:r>
            <a:r>
              <a:rPr lang="ru-RU" dirty="0"/>
              <a:t> </a:t>
            </a:r>
            <a:r>
              <a:rPr lang="ru-RU" dirty="0" err="1"/>
              <a:t>agees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des</a:t>
            </a:r>
            <a:r>
              <a:rPr lang="ru-RU" dirty="0"/>
              <a:t> </a:t>
            </a:r>
            <a:r>
              <a:rPr lang="ru-RU" dirty="0" err="1"/>
              <a:t>personnes</a:t>
            </a:r>
            <a:r>
              <a:rPr lang="ru-RU" dirty="0"/>
              <a:t> </a:t>
            </a:r>
            <a:r>
              <a:rPr lang="ru-RU" dirty="0" err="1"/>
              <a:t>handicapees</a:t>
            </a:r>
            <a:r>
              <a:rPr lang="ru-RU" dirty="0"/>
              <a:t>) </a:t>
            </a:r>
            <a:r>
              <a:rPr lang="ru-RU" sz="2200" b="1" i="1" dirty="0">
                <a:solidFill>
                  <a:schemeClr val="accent3">
                    <a:lumMod val="75000"/>
                  </a:schemeClr>
                </a:solidFill>
              </a:rPr>
              <a:t>и Министерством национального образования Франции </a:t>
            </a:r>
            <a:r>
              <a:rPr lang="ru-RU" sz="2200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был введен новый инструмент — «Руководство по оценке потребностей учащегося в школе»</a:t>
            </a:r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dirty="0"/>
              <a:t>(</a:t>
            </a:r>
            <a:r>
              <a:rPr lang="ru-RU" sz="2000" dirty="0" err="1"/>
              <a:t>GEVASco</a:t>
            </a:r>
            <a:r>
              <a:rPr lang="ru-RU" sz="2000" dirty="0"/>
              <a:t> — </a:t>
            </a:r>
            <a:r>
              <a:rPr lang="ru-RU" sz="2000" dirty="0" err="1"/>
              <a:t>Guide</a:t>
            </a:r>
            <a:r>
              <a:rPr lang="ru-RU" sz="2000" dirty="0"/>
              <a:t> </a:t>
            </a:r>
            <a:r>
              <a:rPr lang="ru-RU" sz="2000" dirty="0" err="1"/>
              <a:t>d'evaluation</a:t>
            </a:r>
            <a:r>
              <a:rPr lang="ru-RU" sz="2000" dirty="0"/>
              <a:t> </a:t>
            </a:r>
            <a:r>
              <a:rPr lang="ru-RU" sz="2000" dirty="0" err="1"/>
              <a:t>des</a:t>
            </a:r>
            <a:r>
              <a:rPr lang="ru-RU" sz="2000" dirty="0"/>
              <a:t> </a:t>
            </a:r>
            <a:r>
              <a:rPr lang="ru-RU" sz="2000" dirty="0" err="1"/>
              <a:t>besoins</a:t>
            </a:r>
            <a:r>
              <a:rPr lang="ru-RU" sz="2000" dirty="0"/>
              <a:t> </a:t>
            </a:r>
            <a:r>
              <a:rPr lang="ru-RU" sz="2000" dirty="0" err="1"/>
              <a:t>de</a:t>
            </a:r>
            <a:r>
              <a:rPr lang="ru-RU" sz="2000" dirty="0"/>
              <a:t> </a:t>
            </a:r>
            <a:r>
              <a:rPr lang="ru-RU" sz="2000" dirty="0" err="1"/>
              <a:t>compensation</a:t>
            </a:r>
            <a:r>
              <a:rPr lang="ru-RU" sz="2000" dirty="0"/>
              <a:t> </a:t>
            </a:r>
            <a:r>
              <a:rPr lang="ru-RU" sz="2000" dirty="0" err="1"/>
              <a:t>en</a:t>
            </a:r>
            <a:r>
              <a:rPr lang="ru-RU" sz="2000" dirty="0"/>
              <a:t> </a:t>
            </a:r>
            <a:r>
              <a:rPr lang="ru-RU" sz="2000" dirty="0" err="1"/>
              <a:t>matiere</a:t>
            </a:r>
            <a:r>
              <a:rPr lang="ru-RU" sz="2000" dirty="0"/>
              <a:t> </a:t>
            </a:r>
            <a:r>
              <a:rPr lang="ru-RU" sz="2000" dirty="0" err="1"/>
              <a:t>de</a:t>
            </a:r>
            <a:r>
              <a:rPr lang="ru-RU" sz="2000" dirty="0"/>
              <a:t> </a:t>
            </a:r>
            <a:r>
              <a:rPr lang="ru-RU" sz="2000" dirty="0" err="1"/>
              <a:t>scolarisation</a:t>
            </a:r>
            <a:r>
              <a:rPr lang="ru-RU" sz="2000" dirty="0"/>
              <a:t>) с целью разработки «индивидуального диагноза каждого ребёнка с учётом различных точек зрения учителей и медицинских или социальных работников». Преимущество данного Руководства состоит в том, что его авторы взяли за основу сохранные функции учащихся, а не их инвалидность, и стремились определить те барьеры, которые препятствуют обучению в школе. Тем не менее, этот подход к оценке является лишь одним из элементов в процессе разработки Территориальным центром индивидуального плана обучения (учебная составляющая индивидуального плана компенсации), в котором также выделяются различные меры поддержки, включая применение различных устройств, человеческую помощь, техническую помощь, соответствующие учебные материалы и педагогические корректировки.</a:t>
            </a:r>
          </a:p>
        </p:txBody>
      </p:sp>
    </p:spTree>
    <p:extLst>
      <p:ext uri="{BB962C8B-B14F-4D97-AF65-F5344CB8AC3E}">
        <p14:creationId xmlns:p14="http://schemas.microsoft.com/office/powerpoint/2010/main" val="1540646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615798"/>
            <a:ext cx="1140528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3">
                    <a:lumMod val="75000"/>
                  </a:schemeClr>
                </a:solidFill>
              </a:rPr>
              <a:t>Текущий процесс инклюзивного образования во Франции обеспечивается так называемыми «помощниками в школьной жизни» (ПШЖ</a:t>
            </a:r>
            <a:r>
              <a:rPr lang="ru-RU" dirty="0"/>
              <a:t>), что с некоторыми оговорками соответствует понятию «тьютор» или «ассистент» в современной системе российского образования</a:t>
            </a:r>
            <a:r>
              <a:rPr lang="ru-RU" sz="2200" b="1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sz="2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ПШЖ — это лица, имеющие среднее специальное образование в области медицины или социального обслуживания, владеющие навыками ухода за больными. </a:t>
            </a:r>
            <a:r>
              <a:rPr lang="ru-RU" dirty="0"/>
              <a:t>В зависимости от исполняемых функциональных обязанностей (с педагогической поддержкой учащегося или без нее), требования к уровню образования помощников различны: те помощники, в функции которых не входит педагогическая поддержка, могут быть приняты на работу без диплома о высшем образовании. Эти помощники могут быть индивидуальными, прикрепленными к конкретному ребенку, и коллективными, сопровождающими всю группу детей из интеграционного класса средней школы (UPI — </a:t>
            </a:r>
            <a:r>
              <a:rPr lang="ru-RU" dirty="0" err="1"/>
              <a:t>unité</a:t>
            </a:r>
            <a:r>
              <a:rPr lang="ru-RU" dirty="0"/>
              <a:t> </a:t>
            </a:r>
            <a:r>
              <a:rPr lang="ru-RU" dirty="0" err="1"/>
              <a:t>pédagogique</a:t>
            </a:r>
            <a:r>
              <a:rPr lang="ru-RU" dirty="0"/>
              <a:t> </a:t>
            </a:r>
            <a:r>
              <a:rPr lang="ru-RU" dirty="0" err="1"/>
              <a:t>d'intégration</a:t>
            </a:r>
            <a:r>
              <a:rPr lang="ru-RU" dirty="0"/>
              <a:t>). Содержание интеграционного класса средней школы, как и штата его сотрудников, оплачивается государством.</a:t>
            </a:r>
          </a:p>
        </p:txBody>
      </p:sp>
    </p:spTree>
    <p:extLst>
      <p:ext uri="{BB962C8B-B14F-4D97-AF65-F5344CB8AC3E}">
        <p14:creationId xmlns:p14="http://schemas.microsoft.com/office/powerpoint/2010/main" val="2528303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492" y="1729584"/>
            <a:ext cx="1173891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</a:rPr>
              <a:t>В 2014/15 учебном году в общеобразовательных школах Франции обучались 260000 учащихся с инвалидностью</a:t>
            </a:r>
            <a:r>
              <a:rPr lang="ru-RU" sz="2400" dirty="0"/>
              <a:t>. </a:t>
            </a:r>
            <a:r>
              <a:rPr lang="ru-RU" sz="2000" dirty="0"/>
              <a:t>За последние восемь лет число этой категории учащихся удвоилось и продолжает увеличиваться с каждым годом более чем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</a:rPr>
              <a:t>на 10%. </a:t>
            </a:r>
            <a:r>
              <a:rPr lang="ru-RU" sz="2000" dirty="0"/>
              <a:t>Особенно остро в этих условиях стоит проблема обеспечения инклюзивного образования квалифицированными кадрами. «Инклюзивная практика определяет востребованность специалистов, обладающих высоким уровнем профессионализма в таких областях как специальная педагогика и психология. Возникают принципиально новые профессии — например, профессия тьютора. Именно поэтому одним из приоритетных направлений реализации заявляемой модели инклюзивного образования является повышение квалификации и переподготовка специалистов образовательных учреждений, включенных в инклюзивную практику» — отмечают отечественные исследователи становления инклюзивного образования в России, и эти слова в полной мере могут быть отнесены и к процессам инклюзии во Франции.</a:t>
            </a:r>
          </a:p>
        </p:txBody>
      </p:sp>
    </p:spTree>
    <p:extLst>
      <p:ext uri="{BB962C8B-B14F-4D97-AF65-F5344CB8AC3E}">
        <p14:creationId xmlns:p14="http://schemas.microsoft.com/office/powerpoint/2010/main" val="1763659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61457"/>
            <a:ext cx="1187484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i="1" dirty="0">
                <a:solidFill>
                  <a:schemeClr val="accent3">
                    <a:lumMod val="75000"/>
                  </a:schemeClr>
                </a:solidFill>
              </a:rPr>
              <a:t>11 декабря 2014 года в Елисейском Дворце состоялась Национальная конференция по проблемам инвалидности</a:t>
            </a:r>
            <a:r>
              <a:rPr lang="ru-RU" dirty="0"/>
              <a:t>, </a:t>
            </a:r>
            <a:r>
              <a:rPr lang="ru-RU" sz="2200" dirty="0"/>
              <a:t>и было принято </a:t>
            </a:r>
            <a:r>
              <a:rPr lang="ru-RU" sz="2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решение о ряде мер в пользу лиц с инвалидностью и усилении инклюзивных процессов в школе. </a:t>
            </a:r>
            <a:r>
              <a:rPr lang="ru-RU" sz="2200" dirty="0"/>
              <a:t>Эти меры направлены на то, чтобы еще более расширить сферу инклюзивного образования, укрепить профессионализм работников, вовлеченных в этот процесс, усилить процесс сопровождения учащихся с инвалидностью, облегчить профессиональную занятость молодежи с инвалидностью и мобилизовать цифровые технологии для удовлетворения особых образовательных потребностей. На эти цели из бюджета выделяется 1, 5 миллиарда евро в год. </a:t>
            </a:r>
            <a:r>
              <a:rPr lang="ru-RU" sz="2200" b="1" dirty="0"/>
              <a:t>С целью усиления сопровождения учащихся с инвалидностью с сентября 2014 года помощники в школьной жизни (AVS) заменены на сопровождающих учащихся с инвалидностью (AESH), которых принимают на работу по контракту помощника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2351266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378" y="1561739"/>
            <a:ext cx="120478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Сопровождающие учащихся с инвалидностью являются государственными служащими, работающими по государственному трудовому договору. </a:t>
            </a:r>
            <a:r>
              <a:rPr lang="ru-RU" sz="2200" dirty="0"/>
              <a:t>Их договор составлен на максимальный срок в три года и может быть продлен на срок до шести лет. По истечении шести лет непрерывной работы AESH могут получить бессрочный трудовой договор. Это положение дает данной категории сотрудников реальное признание их компетенций и предоставляет долгосрочные профессиональные гарантии, в частности, с определением индексируемой зарплатной шкалы, по которой оплачивается труд AESH. По состоянию на начало 2014/15 учебного года в инклюзивном образовании Франции работают 69000 сопровождающих, из которых 28000 — сопровождающих учащихся с инвалидностью, 5000 среди них имеют бессрочные трудовые договоры , 41000 работает по срочному трудовому соглашению.</a:t>
            </a:r>
          </a:p>
        </p:txBody>
      </p:sp>
    </p:spTree>
    <p:extLst>
      <p:ext uri="{BB962C8B-B14F-4D97-AF65-F5344CB8AC3E}">
        <p14:creationId xmlns:p14="http://schemas.microsoft.com/office/powerpoint/2010/main" val="4154131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188" y="345988"/>
            <a:ext cx="11022227" cy="6610865"/>
          </a:xfrm>
        </p:spPr>
        <p:txBody>
          <a:bodyPr>
            <a:noAutofit/>
          </a:bodyPr>
          <a:lstStyle/>
          <a:p>
            <a:pPr algn="just"/>
            <a:r>
              <a:rPr lang="ru-RU" sz="4200" b="1" i="1" dirty="0">
                <a:solidFill>
                  <a:schemeClr val="accent3">
                    <a:lumMod val="75000"/>
                  </a:schemeClr>
                </a:solidFill>
              </a:rPr>
              <a:t>Впервые понятие «школьная интеграция» появилось во Франции с изданием закона 1975 </a:t>
            </a:r>
            <a:r>
              <a:rPr lang="ru-RU" sz="4200" b="1" i="1" dirty="0" smtClean="0">
                <a:solidFill>
                  <a:schemeClr val="accent3">
                    <a:lumMod val="75000"/>
                  </a:schemeClr>
                </a:solidFill>
              </a:rPr>
              <a:t>года.</a:t>
            </a:r>
            <a:br>
              <a:rPr lang="ru-RU" sz="4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2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br>
              <a:rPr lang="ru-RU" sz="42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500" b="1" dirty="0" smtClean="0"/>
              <a:t>Законодатели </a:t>
            </a:r>
            <a:r>
              <a:rPr lang="ru-RU" sz="3500" b="1" dirty="0"/>
              <a:t>рассматривали идею школьной интеграции как защитную меру по отношению к детям инвалидам при включении их в процесс </a:t>
            </a:r>
            <a:r>
              <a:rPr lang="ru-RU" sz="3500" b="1" dirty="0" smtClean="0"/>
              <a:t>обучения.</a:t>
            </a:r>
            <a:endParaRPr lang="ru-RU" sz="3500" b="1" dirty="0"/>
          </a:p>
        </p:txBody>
      </p:sp>
    </p:spTree>
    <p:extLst>
      <p:ext uri="{BB962C8B-B14F-4D97-AF65-F5344CB8AC3E}">
        <p14:creationId xmlns:p14="http://schemas.microsoft.com/office/powerpoint/2010/main" val="2846590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6264" y="2967335"/>
            <a:ext cx="9799478" cy="10926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5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</a:rPr>
              <a:t>Спасибо за внимание!</a:t>
            </a:r>
            <a:endParaRPr lang="ru-RU" sz="65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61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298" y="864973"/>
            <a:ext cx="1180070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500" b="1" dirty="0" smtClean="0">
                <a:solidFill>
                  <a:schemeClr val="accent3">
                    <a:lumMod val="75000"/>
                  </a:schemeClr>
                </a:solidFill>
              </a:rPr>
              <a:t>              18 </a:t>
            </a:r>
            <a:r>
              <a:rPr lang="ru-RU" sz="4500" b="1" dirty="0">
                <a:solidFill>
                  <a:schemeClr val="accent3">
                    <a:lumMod val="75000"/>
                  </a:schemeClr>
                </a:solidFill>
              </a:rPr>
              <a:t>ноября 1991 года </a:t>
            </a:r>
            <a:r>
              <a:rPr lang="ru-RU" sz="3000" dirty="0"/>
              <a:t>соответствующие министерства и государственный секретариат по делам инвалидов публикуют циркуляр, направленный на процесс интеграции детей и подростков с инвалидностью. Согласно этому циркуляру директорам школ были даны полномочия, создавать в начальной школе классы школьной интеграции  </a:t>
            </a:r>
            <a:r>
              <a:rPr lang="en-US" sz="3000" b="1" dirty="0">
                <a:solidFill>
                  <a:schemeClr val="accent3">
                    <a:lumMod val="75000"/>
                  </a:schemeClr>
                </a:solidFill>
              </a:rPr>
              <a:t>(CLIS — </a:t>
            </a:r>
            <a:r>
              <a:rPr lang="en-US" sz="3000" b="1" dirty="0" err="1">
                <a:solidFill>
                  <a:schemeClr val="accent3">
                    <a:lumMod val="75000"/>
                  </a:schemeClr>
                </a:solidFill>
              </a:rPr>
              <a:t>classe</a:t>
            </a:r>
            <a:r>
              <a:rPr lang="en-US" sz="3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3">
                    <a:lumMod val="75000"/>
                  </a:schemeClr>
                </a:solidFill>
              </a:rPr>
              <a:t>d'integration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accent3">
                    <a:lumMod val="75000"/>
                  </a:schemeClr>
                </a:solidFill>
              </a:rPr>
              <a:t>scolaire</a:t>
            </a:r>
            <a:r>
              <a:rPr lang="en-US" sz="3000" b="1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ru-RU" sz="3000" dirty="0" smtClean="0"/>
              <a:t>четырех </a:t>
            </a:r>
            <a:r>
              <a:rPr lang="ru-RU" sz="3000" dirty="0"/>
              <a:t>видов: для детей с умственной отсталостью, нарушениями зрения, слуха и двигательными нарушениями; эти классы заменили существовавшие ранее классы выравнивания </a:t>
            </a:r>
            <a:r>
              <a:rPr lang="ru-RU" sz="3000" b="1" dirty="0">
                <a:solidFill>
                  <a:schemeClr val="accent3">
                    <a:lumMod val="75000"/>
                  </a:schemeClr>
                </a:solidFill>
              </a:rPr>
              <a:t>(с</a:t>
            </a:r>
            <a:r>
              <a:rPr lang="en-US" sz="3000" b="1" dirty="0">
                <a:solidFill>
                  <a:schemeClr val="accent3">
                    <a:lumMod val="75000"/>
                  </a:schemeClr>
                </a:solidFill>
              </a:rPr>
              <a:t>lasses de </a:t>
            </a:r>
            <a:r>
              <a:rPr lang="en-US" sz="3000" b="1" dirty="0" err="1" smtClean="0">
                <a:solidFill>
                  <a:schemeClr val="accent3">
                    <a:lumMod val="75000"/>
                  </a:schemeClr>
                </a:solidFill>
              </a:rPr>
              <a:t>perfectionnement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</a:rPr>
              <a:t>).</a:t>
            </a:r>
            <a:endParaRPr lang="ru-RU" sz="3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833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8671" y="1318735"/>
            <a:ext cx="920578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500" b="1" dirty="0">
                <a:solidFill>
                  <a:schemeClr val="accent3">
                    <a:lumMod val="75000"/>
                  </a:schemeClr>
                </a:solidFill>
              </a:rPr>
              <a:t>В 1995 году </a:t>
            </a:r>
            <a:r>
              <a:rPr lang="ru-RU" sz="3500" dirty="0"/>
              <a:t>в системе общего среднего образования, в лицеях и колледжах, по решению директоров, стали открывать интеграционные педагогические подразделения  для подростков с ментальными нарушениями.</a:t>
            </a:r>
          </a:p>
        </p:txBody>
      </p:sp>
    </p:spTree>
    <p:extLst>
      <p:ext uri="{BB962C8B-B14F-4D97-AF65-F5344CB8AC3E}">
        <p14:creationId xmlns:p14="http://schemas.microsoft.com/office/powerpoint/2010/main" val="2777267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059" y="605481"/>
            <a:ext cx="11652423" cy="652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500" b="1" dirty="0">
                <a:solidFill>
                  <a:schemeClr val="accent3">
                    <a:lumMod val="75000"/>
                  </a:schemeClr>
                </a:solidFill>
              </a:rPr>
              <a:t>В 2002 году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500" dirty="0"/>
              <a:t>циркуляры от 1991 года об интеграции и классах школьной интеграции были актуализированы, и под ними стояли уже две подписи: министра образования и государственного секретаря по делам инвалидов. </a:t>
            </a:r>
            <a:r>
              <a:rPr lang="ru-RU" sz="4500" b="1" dirty="0">
                <a:solidFill>
                  <a:schemeClr val="accent3">
                    <a:lumMod val="75000"/>
                  </a:schemeClr>
                </a:solidFill>
              </a:rPr>
              <a:t>С 2002 года </a:t>
            </a:r>
            <a:r>
              <a:rPr lang="ru-RU" sz="3500" dirty="0"/>
              <a:t>процесс школьной интеграции был взят под личный контроль Президента Французской Республики, и с этого момента наблюдается явное стремление к объединению сил и средств  о двух упомянутых выше министерств.</a:t>
            </a:r>
          </a:p>
        </p:txBody>
      </p:sp>
    </p:spTree>
    <p:extLst>
      <p:ext uri="{BB962C8B-B14F-4D97-AF65-F5344CB8AC3E}">
        <p14:creationId xmlns:p14="http://schemas.microsoft.com/office/powerpoint/2010/main" val="2251882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849" y="667265"/>
            <a:ext cx="1180070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500" b="1" dirty="0" smtClean="0">
                <a:solidFill>
                  <a:schemeClr val="accent3">
                    <a:lumMod val="75000"/>
                  </a:schemeClr>
                </a:solidFill>
              </a:rPr>
              <a:t>В 2003 году </a:t>
            </a:r>
            <a:r>
              <a:rPr lang="ru-RU" sz="3000" dirty="0" smtClean="0"/>
              <a:t>депутат </a:t>
            </a:r>
            <a:r>
              <a:rPr lang="ru-RU" sz="3000" dirty="0"/>
              <a:t>Национального Собрания </a:t>
            </a:r>
            <a:r>
              <a:rPr lang="ru-RU" sz="3000" b="1" dirty="0" err="1">
                <a:solidFill>
                  <a:schemeClr val="accent3">
                    <a:lumMod val="75000"/>
                  </a:schemeClr>
                </a:solidFill>
              </a:rPr>
              <a:t>Yvan</a:t>
            </a:r>
            <a:r>
              <a:rPr lang="ru-RU" sz="3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000" b="1" dirty="0" err="1">
                <a:solidFill>
                  <a:schemeClr val="accent3">
                    <a:lumMod val="75000"/>
                  </a:schemeClr>
                </a:solidFill>
              </a:rPr>
              <a:t>Lachaud</a:t>
            </a:r>
            <a:r>
              <a:rPr lang="ru-RU" sz="3000" dirty="0"/>
              <a:t> подготовил специальный отчет </a:t>
            </a:r>
            <a:r>
              <a:rPr lang="ru-RU" sz="3000" b="1" dirty="0">
                <a:solidFill>
                  <a:schemeClr val="accent3">
                    <a:lumMod val="75000"/>
                  </a:schemeClr>
                </a:solidFill>
              </a:rPr>
              <a:t>«Интеграция детей инвалидов в школьную среду»,</a:t>
            </a:r>
            <a:r>
              <a:rPr lang="ru-RU" sz="3000" b="1" dirty="0"/>
              <a:t> </a:t>
            </a:r>
            <a:r>
              <a:rPr lang="ru-RU" sz="3000" dirty="0"/>
              <a:t>направленный на дальнейшее обеспечение оптимальных условий для школьного образования детей </a:t>
            </a:r>
            <a:r>
              <a:rPr lang="ru-RU" sz="3000" dirty="0" smtClean="0"/>
              <a:t>инвалидов. В </a:t>
            </a:r>
            <a:r>
              <a:rPr lang="ru-RU" sz="3000" dirty="0"/>
              <a:t>первой части отчета Y. </a:t>
            </a:r>
            <a:r>
              <a:rPr lang="ru-RU" sz="3000" dirty="0" err="1"/>
              <a:t>Lachaud</a:t>
            </a:r>
            <a:r>
              <a:rPr lang="ru-RU" sz="3000" dirty="0"/>
              <a:t> дает картину школьного образования в средней школе, а во второй </a:t>
            </a:r>
            <a:r>
              <a:rPr lang="ru-RU" sz="3000" dirty="0" smtClean="0"/>
              <a:t>— выдвигает </a:t>
            </a:r>
            <a:r>
              <a:rPr lang="ru-RU" sz="3000" dirty="0"/>
              <a:t>различные предложения, </a:t>
            </a:r>
            <a:r>
              <a:rPr lang="ru-RU" sz="3000" dirty="0" smtClean="0"/>
              <a:t>о создании </a:t>
            </a:r>
            <a:r>
              <a:rPr lang="ru-RU" sz="3000" dirty="0"/>
              <a:t>специализированных структур школьного образования, </a:t>
            </a:r>
            <a:r>
              <a:rPr lang="ru-RU" sz="3000" dirty="0" smtClean="0"/>
              <a:t>и привлечении </a:t>
            </a:r>
            <a:r>
              <a:rPr lang="ru-RU" sz="3000" dirty="0"/>
              <a:t>помощников (тьюторов) для </a:t>
            </a:r>
            <a:r>
              <a:rPr lang="ru-RU" sz="3000" dirty="0" smtClean="0"/>
              <a:t>обучения </a:t>
            </a:r>
            <a:r>
              <a:rPr lang="ru-RU" sz="3000" dirty="0"/>
              <a:t>детей </a:t>
            </a:r>
            <a:r>
              <a:rPr lang="ru-RU" sz="3000" dirty="0" smtClean="0"/>
              <a:t>инвалидов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82929" y="5846978"/>
            <a:ext cx="100896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Эпиграфом к отчету Y. </a:t>
            </a:r>
            <a:r>
              <a:rPr lang="ru-RU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Lachaud</a:t>
            </a:r>
            <a:r>
              <a:rPr lang="ru-RU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поставил слова восьмилетнего Тео, ученика с ОВЗ</a:t>
            </a:r>
            <a:r>
              <a:rPr lang="ru-RU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</a:p>
          <a:p>
            <a:pPr algn="ctr"/>
            <a:r>
              <a:rPr lang="ru-RU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«Я зачеркнул слово интеграция, потому что я такой же, как и все другие». </a:t>
            </a:r>
          </a:p>
        </p:txBody>
      </p:sp>
    </p:spTree>
    <p:extLst>
      <p:ext uri="{BB962C8B-B14F-4D97-AF65-F5344CB8AC3E}">
        <p14:creationId xmlns:p14="http://schemas.microsoft.com/office/powerpoint/2010/main" val="252189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762" y="902042"/>
            <a:ext cx="10416746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>
                <a:solidFill>
                  <a:schemeClr val="accent3">
                    <a:lumMod val="75000"/>
                  </a:schemeClr>
                </a:solidFill>
              </a:rPr>
              <a:t>Рассматривая законодательные аспекты школьного обучения детей инвалидов, Y. </a:t>
            </a:r>
            <a:r>
              <a:rPr lang="ru-RU" sz="3500" b="1" dirty="0" err="1">
                <a:solidFill>
                  <a:schemeClr val="accent3">
                    <a:lumMod val="75000"/>
                  </a:schemeClr>
                </a:solidFill>
              </a:rPr>
              <a:t>Lachaud</a:t>
            </a:r>
            <a:r>
              <a:rPr lang="ru-RU" sz="3500" b="1" dirty="0">
                <a:solidFill>
                  <a:schemeClr val="accent3">
                    <a:lumMod val="75000"/>
                  </a:schemeClr>
                </a:solidFill>
              </a:rPr>
              <a:t> отмечал</a:t>
            </a:r>
            <a:r>
              <a:rPr lang="ru-RU" sz="3000" dirty="0"/>
              <a:t>: «Школьное образование детей инвалидов закреплено общеправовыми нормами. Оно должно относиться только к компетенции министерства образования. Пора прекратить разговоры о «школьной интеграции», поскольку немыслимо, чтобы человек должен был «интегрироваться» в общество, если только он ему не чужой. Дети, подростки и взрослые с инвалидностью полностью принадлежат к нашему </a:t>
            </a:r>
            <a:r>
              <a:rPr lang="ru-RU" sz="3000" dirty="0" smtClean="0"/>
              <a:t>обществу».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51682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638" y="751344"/>
            <a:ext cx="1203136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dirty="0"/>
              <a:t>В общих выводах к отчету содержались и предложения Y. </a:t>
            </a:r>
            <a:r>
              <a:rPr lang="ru-RU" sz="2500" dirty="0" err="1"/>
              <a:t>Lachaud</a:t>
            </a:r>
            <a:r>
              <a:rPr lang="ru-RU" sz="2500" dirty="0"/>
              <a:t>, касающиеся работы тьюторов, должность которых в системе французского образования дословно переводится как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«помощник в школьной жизни» (ПШЖ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ru-RU" sz="2500" dirty="0" smtClean="0"/>
              <a:t>.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500" dirty="0" smtClean="0"/>
              <a:t>Предложения </a:t>
            </a:r>
            <a:r>
              <a:rPr lang="ru-RU" sz="2500" dirty="0"/>
              <a:t>были сформулированы следующим образом: «Что касается помощников в школьной жизни: определить и максимально уточнить роль ПШЖ; разграничить роль ПШЖ от роли помощников </a:t>
            </a:r>
            <a:r>
              <a:rPr lang="ru-RU" sz="2500" dirty="0" smtClean="0"/>
              <a:t>надомной </a:t>
            </a:r>
            <a:r>
              <a:rPr lang="ru-RU" sz="2500" dirty="0"/>
              <a:t>службы образования и специального ухода; о подготовке кадров - </a:t>
            </a:r>
            <a:r>
              <a:rPr lang="ru-RU" sz="2500" dirty="0">
                <a:solidFill>
                  <a:schemeClr val="accent3">
                    <a:lumMod val="75000"/>
                  </a:schemeClr>
                </a:solidFill>
              </a:rPr>
              <a:t>каждый учитель начальной и средней школы должен пройти обучение по обязательному 12-ти часовому курсу о школьном обучении учащихся с инвалидностью</a:t>
            </a:r>
            <a:r>
              <a:rPr lang="ru-RU" sz="2500" dirty="0"/>
              <a:t>. Каждый директор Института подготовки учителей должен составить команду преподавателей, обладающих компетенциями по помощникам в школьной интеграции для работы с детьми с ОВЗ; </a:t>
            </a:r>
            <a:r>
              <a:rPr lang="ru-RU" sz="2500" dirty="0" smtClean="0"/>
              <a:t>применить </a:t>
            </a:r>
            <a:r>
              <a:rPr lang="ru-RU" sz="2500" dirty="0"/>
              <a:t>меры, заявленные в пресс коммюнике </a:t>
            </a:r>
            <a:r>
              <a:rPr lang="ru-RU" sz="2500" b="1" i="1" dirty="0">
                <a:solidFill>
                  <a:schemeClr val="accent3">
                    <a:lumMod val="75000"/>
                  </a:schemeClr>
                </a:solidFill>
              </a:rPr>
              <a:t>от</a:t>
            </a:r>
            <a:r>
              <a:rPr lang="ru-RU" sz="2500" dirty="0"/>
              <a:t> </a:t>
            </a:r>
            <a:r>
              <a:rPr lang="ru-RU" sz="2500" b="1" i="1" dirty="0">
                <a:solidFill>
                  <a:schemeClr val="accent3">
                    <a:lumMod val="75000"/>
                  </a:schemeClr>
                </a:solidFill>
              </a:rPr>
              <a:t>21 января </a:t>
            </a:r>
            <a:r>
              <a:rPr lang="ru-RU" sz="2500" b="1" i="1" dirty="0" smtClean="0">
                <a:solidFill>
                  <a:schemeClr val="accent3">
                    <a:lumMod val="75000"/>
                  </a:schemeClr>
                </a:solidFill>
              </a:rPr>
              <a:t>2003 года</a:t>
            </a:r>
            <a:r>
              <a:rPr lang="ru-RU" sz="25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5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9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4421" y="1555572"/>
            <a:ext cx="106927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Подготовительные курсы для получения Сертификата о владении специальными педагогическими приемами по адаптации к школе и школьной интеграции должны и далее совершенствоваться и открыться для кадров средней школы.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Весь административный и руководящий персонал должен получить информацию о школьном обучении учащихся с инвалидностью.</a:t>
            </a:r>
          </a:p>
        </p:txBody>
      </p:sp>
    </p:spTree>
    <p:extLst>
      <p:ext uri="{BB962C8B-B14F-4D97-AF65-F5344CB8AC3E}">
        <p14:creationId xmlns:p14="http://schemas.microsoft.com/office/powerpoint/2010/main" val="1784655807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1956</Words>
  <Application>Microsoft Office PowerPoint</Application>
  <PresentationFormat>Широкоэкранный</PresentationFormat>
  <Paragraphs>23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Open Sans</vt:lpstr>
      <vt:lpstr>След самолета</vt:lpstr>
      <vt:lpstr>История становления системы инклюзивного образования во Франции</vt:lpstr>
      <vt:lpstr>Впервые понятие «школьная интеграция» появилось во Франции с изданием закона 1975 года.   Законодатели рассматривали идею школьной интеграции как защитную меру по отношению к детям инвалидам при включении их в процесс обучения.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становления системы инклюзивного образования во Франции</dc:title>
  <dc:creator>Дрянновы</dc:creator>
  <cp:lastModifiedBy>Дрянновы</cp:lastModifiedBy>
  <cp:revision>9</cp:revision>
  <dcterms:created xsi:type="dcterms:W3CDTF">2019-01-10T14:21:39Z</dcterms:created>
  <dcterms:modified xsi:type="dcterms:W3CDTF">2019-01-10T15:57:58Z</dcterms:modified>
</cp:coreProperties>
</file>