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9"/>
  </p:notesMasterIdLst>
  <p:sldIdLst>
    <p:sldId id="256" r:id="rId2"/>
    <p:sldId id="259" r:id="rId3"/>
    <p:sldId id="258" r:id="rId4"/>
    <p:sldId id="274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CEDC-21DB-42D4-B9A2-0CCA3F9BF8FD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0E707-B19B-4774-963A-4082A474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151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Амамам</a:t>
            </a:r>
            <a:r>
              <a:rPr lang="ru-RU" dirty="0" smtClean="0"/>
              <a:t>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0E707-B19B-4774-963A-4082A474A46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66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5A48-7BCB-47F4-B3E4-562D6A65753E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388F-22F6-4B6E-9C4A-50FF9D878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5A48-7BCB-47F4-B3E4-562D6A65753E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388F-22F6-4B6E-9C4A-50FF9D878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5A48-7BCB-47F4-B3E4-562D6A65753E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388F-22F6-4B6E-9C4A-50FF9D878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5A48-7BCB-47F4-B3E4-562D6A65753E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388F-22F6-4B6E-9C4A-50FF9D878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5A48-7BCB-47F4-B3E4-562D6A65753E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388F-22F6-4B6E-9C4A-50FF9D878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5A48-7BCB-47F4-B3E4-562D6A65753E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388F-22F6-4B6E-9C4A-50FF9D878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5A48-7BCB-47F4-B3E4-562D6A65753E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388F-22F6-4B6E-9C4A-50FF9D878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5A48-7BCB-47F4-B3E4-562D6A65753E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388F-22F6-4B6E-9C4A-50FF9D878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5A48-7BCB-47F4-B3E4-562D6A65753E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388F-22F6-4B6E-9C4A-50FF9D878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5A48-7BCB-47F4-B3E4-562D6A65753E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388F-22F6-4B6E-9C4A-50FF9D878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5A48-7BCB-47F4-B3E4-562D6A65753E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388F-22F6-4B6E-9C4A-50FF9D878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C505A48-7BCB-47F4-B3E4-562D6A65753E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74388F-22F6-4B6E-9C4A-50FF9D878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556792"/>
            <a:ext cx="8856984" cy="518457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</a:t>
            </a:r>
            <a:r>
              <a:rPr lang="en-US" sz="2000" dirty="0" smtClean="0"/>
              <a:t>                  </a:t>
            </a:r>
            <a:r>
              <a:rPr lang="ru-RU" sz="2000" dirty="0" smtClean="0"/>
              <a:t>  Исследовательская работа на тему:</a:t>
            </a:r>
            <a:endParaRPr lang="en-US" sz="2000" dirty="0" smtClean="0"/>
          </a:p>
          <a:p>
            <a:r>
              <a:rPr lang="en-US" sz="3600" b="1" dirty="0" smtClean="0"/>
              <a:t>     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Как я учусь произносить</a:t>
            </a:r>
            <a:r>
              <a:rPr lang="en-US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звук</a:t>
            </a:r>
            <a:r>
              <a:rPr lang="en-US" sz="3600" b="1" dirty="0" smtClean="0">
                <a:solidFill>
                  <a:srgbClr val="FF0000"/>
                </a:solidFill>
              </a:rPr>
              <a:t>[P]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/>
              <a:t>                                           </a:t>
            </a:r>
            <a:r>
              <a:rPr lang="ru-RU" sz="1400" dirty="0" smtClean="0"/>
              <a:t>учеников 1-а класса</a:t>
            </a:r>
          </a:p>
          <a:p>
            <a:r>
              <a:rPr lang="ru-RU" sz="1400" b="1" dirty="0"/>
              <a:t> </a:t>
            </a:r>
            <a:r>
              <a:rPr lang="ru-RU" sz="1400" b="1" dirty="0" smtClean="0"/>
              <a:t>                                                                                            </a:t>
            </a:r>
            <a:r>
              <a:rPr lang="ru-RU" sz="1400" dirty="0" smtClean="0"/>
              <a:t>    МБОУ  Павловской 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      средней школы № 1                                                                                                                       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      Токаревой Златы,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      Усиковой Арины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      руководитель работы: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      Васильева Лидия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      Николаевна</a:t>
            </a:r>
          </a:p>
          <a:p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sz="2000" b="0" dirty="0" smtClean="0"/>
              <a:t>             </a:t>
            </a:r>
            <a:r>
              <a:rPr lang="ru-RU" sz="2000" dirty="0" smtClean="0"/>
              <a:t>Конкурс исследовательских работ </a:t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                      «Малая академия»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54" y="2733973"/>
            <a:ext cx="4407386" cy="318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3664"/>
            <a:ext cx="8568952" cy="86409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      Артикуляционные упражнения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6662" y="836712"/>
            <a:ext cx="8856984" cy="5688632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1600" dirty="0" smtClean="0"/>
              <a:t>Комплекс упражнений для выработки правильного произношения звука </a:t>
            </a:r>
            <a:r>
              <a:rPr lang="en-US" sz="1600" dirty="0" smtClean="0"/>
              <a:t>[P]</a:t>
            </a:r>
            <a:r>
              <a:rPr lang="ru-RU" sz="1600" dirty="0" smtClean="0"/>
              <a:t>(выполняются всегда только перед зеркалом)</a:t>
            </a:r>
          </a:p>
          <a:p>
            <a:pPr marL="45720" indent="0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1.«Заборчик» </a:t>
            </a:r>
            <a:r>
              <a:rPr lang="ru-RU" sz="1600" u="sng" dirty="0" smtClean="0">
                <a:solidFill>
                  <a:srgbClr val="002060"/>
                </a:solidFill>
              </a:rPr>
              <a:t>Цель: </a:t>
            </a:r>
            <a:r>
              <a:rPr lang="ru-RU" sz="1600" dirty="0" smtClean="0">
                <a:solidFill>
                  <a:srgbClr val="002060"/>
                </a:solidFill>
              </a:rPr>
              <a:t>учиться удерживать губы в определенном положении</a:t>
            </a:r>
          </a:p>
          <a:p>
            <a:pPr marL="45720" indent="0">
              <a:buNone/>
            </a:pPr>
            <a:r>
              <a:rPr lang="ru-RU" sz="1600" u="sng" dirty="0" smtClean="0">
                <a:solidFill>
                  <a:srgbClr val="FF0000"/>
                </a:solidFill>
              </a:rPr>
              <a:t>Описание:</a:t>
            </a:r>
            <a:r>
              <a:rPr lang="ru-RU" sz="1600" u="sng" dirty="0" smtClean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максимально растянуть губы, верхние зубы находятся над нижними, расстояние между резцами 1 мм (следить</a:t>
            </a:r>
            <a:r>
              <a:rPr lang="ru-RU" sz="1600" dirty="0">
                <a:solidFill>
                  <a:srgbClr val="002060"/>
                </a:solidFill>
              </a:rPr>
              <a:t>,</a:t>
            </a:r>
            <a:r>
              <a:rPr lang="ru-RU" sz="1600" dirty="0" smtClean="0">
                <a:solidFill>
                  <a:srgbClr val="002060"/>
                </a:solidFill>
              </a:rPr>
              <a:t> чтобы не морщился нос)</a:t>
            </a:r>
          </a:p>
          <a:p>
            <a:pPr marL="45720" indent="0">
              <a:buNone/>
            </a:pPr>
            <a:r>
              <a:rPr lang="ru-RU" sz="1600" u="sng" dirty="0" smtClean="0">
                <a:solidFill>
                  <a:srgbClr val="002060"/>
                </a:solidFill>
              </a:rPr>
              <a:t>Внимание! </a:t>
            </a:r>
            <a:r>
              <a:rPr lang="ru-RU" sz="1600" dirty="0" smtClean="0">
                <a:solidFill>
                  <a:srgbClr val="002060"/>
                </a:solidFill>
              </a:rPr>
              <a:t> 1. губы в улыбке, верхние и нижние зубы видны. 2.Следить,</a:t>
            </a:r>
          </a:p>
          <a:p>
            <a:pPr marL="45720" indent="0">
              <a:buNone/>
            </a:pPr>
            <a:r>
              <a:rPr lang="ru-RU" sz="1600" dirty="0">
                <a:solidFill>
                  <a:srgbClr val="002060"/>
                </a:solidFill>
              </a:rPr>
              <a:t>ч</a:t>
            </a:r>
            <a:r>
              <a:rPr lang="ru-RU" sz="1600" dirty="0" smtClean="0">
                <a:solidFill>
                  <a:srgbClr val="002060"/>
                </a:solidFill>
              </a:rPr>
              <a:t>тобы щель между зубами не пропадала. 3. нижняя челюсть неподвижна. </a:t>
            </a:r>
          </a:p>
          <a:p>
            <a:pPr marL="45720" indent="0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2. «Окошко» </a:t>
            </a:r>
            <a:r>
              <a:rPr lang="ru-RU" sz="1600" u="sng" dirty="0" smtClean="0">
                <a:solidFill>
                  <a:srgbClr val="002060"/>
                </a:solidFill>
              </a:rPr>
              <a:t>Цель: </a:t>
            </a:r>
            <a:r>
              <a:rPr lang="ru-RU" sz="1600" dirty="0" smtClean="0">
                <a:solidFill>
                  <a:srgbClr val="002060"/>
                </a:solidFill>
              </a:rPr>
              <a:t>учиться удерживать органы речи в определенном 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положении. </a:t>
            </a:r>
          </a:p>
          <a:p>
            <a:pPr marL="45720" indent="0">
              <a:buNone/>
            </a:pPr>
            <a:r>
              <a:rPr lang="ru-RU" sz="1600" u="sng" dirty="0" smtClean="0">
                <a:solidFill>
                  <a:srgbClr val="FF0000"/>
                </a:solidFill>
              </a:rPr>
              <a:t>Описание: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из положения «Заборчик» медленно открыть рот, удерживать губы так, чтобы были видны верхние и нижние зубы. </a:t>
            </a:r>
            <a:r>
              <a:rPr lang="ru-RU" sz="1600" dirty="0" smtClean="0">
                <a:solidFill>
                  <a:srgbClr val="7030A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  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                    </a:t>
            </a:r>
            <a:r>
              <a:rPr lang="ru-RU" sz="1600" u="sng" dirty="0">
                <a:solidFill>
                  <a:srgbClr val="002060"/>
                </a:solidFill>
              </a:rPr>
              <a:t>В</a:t>
            </a:r>
            <a:r>
              <a:rPr lang="ru-RU" sz="1600" u="sng" dirty="0" smtClean="0">
                <a:solidFill>
                  <a:srgbClr val="002060"/>
                </a:solidFill>
              </a:rPr>
              <a:t>нимание! </a:t>
            </a:r>
            <a:r>
              <a:rPr lang="ru-RU" sz="1600" dirty="0" smtClean="0">
                <a:solidFill>
                  <a:srgbClr val="002060"/>
                </a:solidFill>
              </a:rPr>
              <a:t>1. Верхние и нижние зубы должны быть видны. 2. </a:t>
            </a:r>
            <a:r>
              <a:rPr lang="ru-RU" sz="1600" dirty="0">
                <a:solidFill>
                  <a:srgbClr val="002060"/>
                </a:solidFill>
              </a:rPr>
              <a:t>С</a:t>
            </a:r>
            <a:r>
              <a:rPr lang="ru-RU" sz="1600" dirty="0" smtClean="0">
                <a:solidFill>
                  <a:srgbClr val="002060"/>
                </a:solidFill>
              </a:rPr>
              <a:t>ледить,</a:t>
            </a:r>
          </a:p>
          <a:p>
            <a:pPr marL="45720" indent="0">
              <a:buNone/>
            </a:pP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                          чтобы кончик языка не высовывался, не загибался внутрь, лежал во рту </a:t>
            </a:r>
          </a:p>
          <a:p>
            <a:pPr marL="45720" indent="0">
              <a:buNone/>
            </a:pP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                          спокойно. 3. </a:t>
            </a:r>
            <a:r>
              <a:rPr lang="ru-RU" sz="1600" dirty="0">
                <a:solidFill>
                  <a:srgbClr val="002060"/>
                </a:solidFill>
              </a:rPr>
              <a:t>Н</a:t>
            </a:r>
            <a:r>
              <a:rPr lang="ru-RU" sz="1600" dirty="0" smtClean="0">
                <a:solidFill>
                  <a:srgbClr val="002060"/>
                </a:solidFill>
              </a:rPr>
              <a:t>ижняя челюсть должна быть неподвижна. </a:t>
            </a:r>
          </a:p>
          <a:p>
            <a:pPr marL="45720" indent="0">
              <a:buNone/>
            </a:pP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                                  </a:t>
            </a:r>
          </a:p>
          <a:p>
            <a:pPr marL="45720" indent="0">
              <a:buNone/>
            </a:pP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                                </a:t>
            </a:r>
          </a:p>
          <a:p>
            <a:pPr marL="45720" indent="0">
              <a:buNone/>
            </a:pPr>
            <a:endParaRPr lang="ru-RU" sz="1600" u="sng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sz="1600" u="sng" dirty="0" smtClean="0">
                <a:solidFill>
                  <a:srgbClr val="002060"/>
                </a:solidFill>
              </a:rPr>
              <a:t>  </a:t>
            </a:r>
            <a:endParaRPr lang="ru-RU" sz="1600" u="sng" dirty="0">
              <a:solidFill>
                <a:srgbClr val="7030A0"/>
              </a:solidFill>
            </a:endParaRPr>
          </a:p>
          <a:p>
            <a:pPr marL="45720" indent="0">
              <a:buNone/>
            </a:pPr>
            <a:endParaRPr lang="ru-RU" sz="1600" dirty="0" smtClean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420888"/>
            <a:ext cx="165735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0" y="4221088"/>
            <a:ext cx="165735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5" y="4883076"/>
            <a:ext cx="2808312" cy="197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853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6632"/>
            <a:ext cx="8424936" cy="6480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3. «</a:t>
            </a:r>
            <a:r>
              <a:rPr lang="ru-RU" sz="1600" b="1" dirty="0">
                <a:solidFill>
                  <a:srgbClr val="7030A0"/>
                </a:solidFill>
              </a:rPr>
              <a:t>Парус</a:t>
            </a:r>
            <a:r>
              <a:rPr lang="ru-RU" sz="1600" b="1" dirty="0">
                <a:solidFill>
                  <a:srgbClr val="002060"/>
                </a:solidFill>
              </a:rPr>
              <a:t>» </a:t>
            </a:r>
            <a:r>
              <a:rPr lang="ru-RU" sz="1600" u="sng" dirty="0">
                <a:solidFill>
                  <a:srgbClr val="002060"/>
                </a:solidFill>
              </a:rPr>
              <a:t>Цель: </a:t>
            </a:r>
            <a:r>
              <a:rPr lang="ru-RU" sz="1600" dirty="0">
                <a:solidFill>
                  <a:srgbClr val="002060"/>
                </a:solidFill>
              </a:rPr>
              <a:t>Растянуть подъязычную связку. </a:t>
            </a:r>
          </a:p>
          <a:p>
            <a:pPr marL="45720" indent="0">
              <a:buNone/>
            </a:pPr>
            <a:r>
              <a:rPr lang="ru-RU" sz="1600" dirty="0">
                <a:solidFill>
                  <a:srgbClr val="FF0000"/>
                </a:solidFill>
              </a:rPr>
              <a:t> </a:t>
            </a:r>
            <a:r>
              <a:rPr lang="ru-RU" sz="1600" u="sng" dirty="0" smtClean="0">
                <a:solidFill>
                  <a:srgbClr val="FF0000"/>
                </a:solidFill>
              </a:rPr>
              <a:t>Описание:  </a:t>
            </a:r>
            <a:r>
              <a:rPr lang="ru-RU" sz="1600" dirty="0" smtClean="0">
                <a:solidFill>
                  <a:srgbClr val="002060"/>
                </a:solidFill>
              </a:rPr>
              <a:t>Последовательно </a:t>
            </a:r>
            <a:r>
              <a:rPr lang="ru-RU" sz="1600" dirty="0">
                <a:solidFill>
                  <a:srgbClr val="002060"/>
                </a:solidFill>
              </a:rPr>
              <a:t>выполнять упражнения  «Забор», «Окно», затем поднять широкий напряженный язык к бугоркам за верхними зубами. </a:t>
            </a:r>
          </a:p>
          <a:p>
            <a:pPr marL="45720" indent="0">
              <a:buNone/>
            </a:pPr>
            <a:r>
              <a:rPr lang="ru-RU" sz="1600" u="sng" dirty="0" smtClean="0">
                <a:solidFill>
                  <a:srgbClr val="002060"/>
                </a:solidFill>
              </a:rPr>
              <a:t>Внимание! </a:t>
            </a:r>
            <a:r>
              <a:rPr lang="ru-RU" sz="1600" dirty="0" smtClean="0">
                <a:solidFill>
                  <a:srgbClr val="002060"/>
                </a:solidFill>
              </a:rPr>
              <a:t>1.Следить</a:t>
            </a:r>
            <a:r>
              <a:rPr lang="ru-RU" sz="1600" dirty="0">
                <a:solidFill>
                  <a:srgbClr val="002060"/>
                </a:solidFill>
              </a:rPr>
              <a:t>, чтобы язык не провисал, а был </a:t>
            </a:r>
            <a:r>
              <a:rPr lang="ru-RU" sz="1600" dirty="0" smtClean="0">
                <a:solidFill>
                  <a:srgbClr val="002060"/>
                </a:solidFill>
              </a:rPr>
              <a:t>широким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>
                <a:solidFill>
                  <a:srgbClr val="002060"/>
                </a:solidFill>
              </a:rPr>
              <a:t>и напряжённым. 2.  Про себя произносить «Д». 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3. </a:t>
            </a:r>
            <a:r>
              <a:rPr lang="ru-RU" sz="1600" dirty="0">
                <a:solidFill>
                  <a:srgbClr val="002060"/>
                </a:solidFill>
              </a:rPr>
              <a:t>Следить, чтобы язык упирался в альвеолы (не очень плотно к зубам). 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4. «Чьи </a:t>
            </a:r>
            <a:r>
              <a:rPr lang="ru-RU" sz="1600" b="1" dirty="0">
                <a:solidFill>
                  <a:srgbClr val="7030A0"/>
                </a:solidFill>
              </a:rPr>
              <a:t>зубы чище</a:t>
            </a:r>
            <a:r>
              <a:rPr lang="ru-RU" sz="1600" b="1" dirty="0">
                <a:solidFill>
                  <a:srgbClr val="002060"/>
                </a:solidFill>
              </a:rPr>
              <a:t>» </a:t>
            </a:r>
            <a:r>
              <a:rPr lang="ru-RU" sz="1600" u="sng" dirty="0" smtClean="0">
                <a:solidFill>
                  <a:srgbClr val="002060"/>
                </a:solidFill>
              </a:rPr>
              <a:t>Цель: </a:t>
            </a:r>
            <a:r>
              <a:rPr lang="ru-RU" sz="1600" dirty="0">
                <a:solidFill>
                  <a:srgbClr val="002060"/>
                </a:solidFill>
              </a:rPr>
              <a:t>Вырабатывать подъем языка вверх и умение владеть языком. </a:t>
            </a:r>
          </a:p>
          <a:p>
            <a:pPr marL="45720" indent="0">
              <a:buNone/>
            </a:pPr>
            <a:r>
              <a:rPr lang="ru-RU" sz="1600" u="sng" dirty="0" smtClean="0">
                <a:solidFill>
                  <a:srgbClr val="FF0000"/>
                </a:solidFill>
              </a:rPr>
              <a:t>Описание</a:t>
            </a:r>
            <a:r>
              <a:rPr lang="ru-RU" sz="1600" dirty="0" smtClean="0">
                <a:solidFill>
                  <a:srgbClr val="FF0000"/>
                </a:solidFill>
              </a:rPr>
              <a:t>: </a:t>
            </a:r>
            <a:r>
              <a:rPr lang="ru-RU" sz="1600" dirty="0">
                <a:solidFill>
                  <a:srgbClr val="002060"/>
                </a:solidFill>
              </a:rPr>
              <a:t>Широко открыть рот и кончиком языка "почистить" верхние зубы с внутренней стороны, делая движения языком из стороны в сторону</a:t>
            </a:r>
          </a:p>
          <a:p>
            <a:pPr marL="45720" indent="0">
              <a:buNone/>
            </a:pPr>
            <a:r>
              <a:rPr lang="ru-RU" sz="1600" u="sng" dirty="0">
                <a:solidFill>
                  <a:srgbClr val="002060"/>
                </a:solidFill>
              </a:rPr>
              <a:t>Внимание! </a:t>
            </a:r>
            <a:r>
              <a:rPr lang="ru-RU" sz="1600" dirty="0">
                <a:solidFill>
                  <a:srgbClr val="002060"/>
                </a:solidFill>
              </a:rPr>
              <a:t>1.Губы в улыбке, верхние и нижние зубы видны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>
                <a:solidFill>
                  <a:srgbClr val="002060"/>
                </a:solidFill>
              </a:rPr>
              <a:t>2.Следить, чтобы кончик языка не высовывался, не загибался </a:t>
            </a:r>
            <a:r>
              <a:rPr lang="ru-RU" sz="1600" dirty="0" smtClean="0">
                <a:solidFill>
                  <a:srgbClr val="002060"/>
                </a:solidFill>
              </a:rPr>
              <a:t>в </a:t>
            </a:r>
            <a:r>
              <a:rPr lang="ru-RU" sz="1600" dirty="0" err="1" smtClean="0">
                <a:solidFill>
                  <a:srgbClr val="002060"/>
                </a:solidFill>
              </a:rPr>
              <a:t>нутрь</a:t>
            </a:r>
            <a:r>
              <a:rPr lang="ru-RU" sz="1600" dirty="0" smtClean="0">
                <a:solidFill>
                  <a:srgbClr val="002060"/>
                </a:solidFill>
              </a:rPr>
              <a:t>, а </a:t>
            </a:r>
            <a:r>
              <a:rPr lang="ru-RU" sz="1600" dirty="0">
                <a:solidFill>
                  <a:srgbClr val="002060"/>
                </a:solidFill>
              </a:rPr>
              <a:t>находился у корней верхних зубов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>
                <a:solidFill>
                  <a:srgbClr val="002060"/>
                </a:solidFill>
              </a:rPr>
              <a:t>3.Нижняя челюсть неподвижна; работает только язык.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567" y="836712"/>
            <a:ext cx="1933575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1128"/>
            <a:ext cx="216217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650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856984" cy="66247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5. «</a:t>
            </a:r>
            <a:r>
              <a:rPr lang="ru-RU" sz="1600" b="1" dirty="0">
                <a:solidFill>
                  <a:srgbClr val="7030A0"/>
                </a:solidFill>
              </a:rPr>
              <a:t>Вкусное варенье</a:t>
            </a:r>
            <a:r>
              <a:rPr lang="ru-RU" sz="1600" b="1" dirty="0">
                <a:solidFill>
                  <a:srgbClr val="002060"/>
                </a:solidFill>
              </a:rPr>
              <a:t>» </a:t>
            </a:r>
            <a:r>
              <a:rPr lang="ru-RU" sz="1600" u="sng" dirty="0" smtClean="0">
                <a:solidFill>
                  <a:srgbClr val="002060"/>
                </a:solidFill>
              </a:rPr>
              <a:t>Цель: </a:t>
            </a:r>
            <a:r>
              <a:rPr lang="ru-RU" sz="1600" dirty="0" smtClean="0">
                <a:solidFill>
                  <a:srgbClr val="002060"/>
                </a:solidFill>
              </a:rPr>
              <a:t>Вырабатывать </a:t>
            </a:r>
            <a:r>
              <a:rPr lang="ru-RU" sz="1600" dirty="0">
                <a:solidFill>
                  <a:srgbClr val="002060"/>
                </a:solidFill>
              </a:rPr>
              <a:t>движение широкой передней части языка вверх и положение языка, близкое к форме чашечки, которое он принимает при произнесении шипящих звуков. </a:t>
            </a:r>
          </a:p>
          <a:p>
            <a:pPr marL="45720" indent="0">
              <a:buNone/>
            </a:pPr>
            <a:r>
              <a:rPr lang="ru-RU" sz="1600" u="sng" dirty="0" smtClean="0">
                <a:solidFill>
                  <a:srgbClr val="FF0000"/>
                </a:solidFill>
              </a:rPr>
              <a:t>Описание:</a:t>
            </a:r>
            <a:r>
              <a:rPr lang="ru-RU" sz="1600" u="sng" dirty="0" smtClean="0">
                <a:solidFill>
                  <a:srgbClr val="002060"/>
                </a:solidFill>
              </a:rPr>
              <a:t>  </a:t>
            </a:r>
            <a:r>
              <a:rPr lang="ru-RU" sz="1600" dirty="0">
                <a:solidFill>
                  <a:srgbClr val="002060"/>
                </a:solidFill>
              </a:rPr>
              <a:t>Слегка приоткрыть рот и широким передним краем языка облизать верхнюю губу, делая движение языком сверху вниз.</a:t>
            </a:r>
          </a:p>
          <a:p>
            <a:pPr marL="45720" indent="0">
              <a:buNone/>
            </a:pPr>
            <a:r>
              <a:rPr lang="ru-RU" sz="1600" u="sng" dirty="0">
                <a:solidFill>
                  <a:srgbClr val="002060"/>
                </a:solidFill>
              </a:rPr>
              <a:t>Внимание! </a:t>
            </a:r>
            <a:r>
              <a:rPr lang="ru-RU" sz="1600" dirty="0">
                <a:solidFill>
                  <a:srgbClr val="002060"/>
                </a:solidFill>
              </a:rPr>
              <a:t>1.Следить, чтобы работал только язык</a:t>
            </a:r>
            <a:r>
              <a:rPr lang="ru-RU" sz="1600" dirty="0" smtClean="0">
                <a:solidFill>
                  <a:srgbClr val="002060"/>
                </a:solidFill>
              </a:rPr>
              <a:t>,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>
                <a:solidFill>
                  <a:srgbClr val="002060"/>
                </a:solidFill>
              </a:rPr>
              <a:t>а нижняя челюсть не помогала</a:t>
            </a:r>
            <a:r>
              <a:rPr lang="ru-RU" sz="1600" dirty="0" smtClean="0">
                <a:solidFill>
                  <a:srgbClr val="002060"/>
                </a:solidFill>
              </a:rPr>
              <a:t>,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>
                <a:solidFill>
                  <a:srgbClr val="002060"/>
                </a:solidFill>
              </a:rPr>
              <a:t>не "подсаживала" язык наверх - она должна быть </a:t>
            </a:r>
            <a:r>
              <a:rPr lang="ru-RU" sz="1600" dirty="0" smtClean="0">
                <a:solidFill>
                  <a:srgbClr val="002060"/>
                </a:solidFill>
              </a:rPr>
              <a:t>неподвижной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>
                <a:solidFill>
                  <a:srgbClr val="002060"/>
                </a:solidFill>
              </a:rPr>
              <a:t>(можно придерживать её пальцем</a:t>
            </a:r>
            <a:r>
              <a:rPr lang="ru-RU" sz="1600" dirty="0" smtClean="0">
                <a:solidFill>
                  <a:srgbClr val="002060"/>
                </a:solidFill>
              </a:rPr>
              <a:t>).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>
                <a:solidFill>
                  <a:srgbClr val="002060"/>
                </a:solidFill>
              </a:rPr>
              <a:t>2.Язык должен </a:t>
            </a:r>
            <a:r>
              <a:rPr lang="ru-RU" sz="1600" dirty="0" smtClean="0">
                <a:solidFill>
                  <a:srgbClr val="002060"/>
                </a:solidFill>
              </a:rPr>
              <a:t>быть </a:t>
            </a:r>
            <a:r>
              <a:rPr lang="ru-RU" sz="1600" dirty="0">
                <a:solidFill>
                  <a:srgbClr val="002060"/>
                </a:solidFill>
              </a:rPr>
              <a:t>широким, боковые края его касаются углов </a:t>
            </a:r>
            <a:r>
              <a:rPr lang="ru-RU" sz="1600" dirty="0" smtClean="0">
                <a:solidFill>
                  <a:srgbClr val="002060"/>
                </a:solidFill>
              </a:rPr>
              <a:t>рта.</a:t>
            </a:r>
          </a:p>
          <a:p>
            <a:pPr marL="45720" indent="0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6. «Чашечка</a:t>
            </a:r>
            <a:r>
              <a:rPr lang="ru-RU" sz="1600" b="1" dirty="0">
                <a:solidFill>
                  <a:srgbClr val="002060"/>
                </a:solidFill>
              </a:rPr>
              <a:t>» </a:t>
            </a:r>
            <a:r>
              <a:rPr lang="ru-RU" sz="1600" u="sng" dirty="0" smtClean="0">
                <a:solidFill>
                  <a:srgbClr val="002060"/>
                </a:solidFill>
              </a:rPr>
              <a:t>Цель: </a:t>
            </a:r>
            <a:r>
              <a:rPr lang="ru-RU" sz="1600" dirty="0">
                <a:solidFill>
                  <a:srgbClr val="002060"/>
                </a:solidFill>
              </a:rPr>
              <a:t>Учиться удерживать язык в определённом верхнем положении с поднятыми краями.</a:t>
            </a:r>
          </a:p>
          <a:p>
            <a:pPr marL="45720" indent="0">
              <a:buNone/>
            </a:pPr>
            <a:r>
              <a:rPr lang="ru-RU" sz="1600" u="sng" dirty="0" smtClean="0">
                <a:solidFill>
                  <a:srgbClr val="FF0000"/>
                </a:solidFill>
              </a:rPr>
              <a:t>Описание:</a:t>
            </a:r>
            <a:r>
              <a:rPr lang="ru-RU" sz="1600" u="sng" dirty="0" smtClean="0">
                <a:solidFill>
                  <a:srgbClr val="002060"/>
                </a:solidFill>
              </a:rPr>
              <a:t> </a:t>
            </a:r>
            <a:r>
              <a:rPr lang="ru-RU" sz="1600" dirty="0">
                <a:solidFill>
                  <a:srgbClr val="002060"/>
                </a:solidFill>
              </a:rPr>
              <a:t>Улыбнуться, широко открыть рот, высунуть широкий язык и придать ему форму "чашечки" (т. е. слегка приподнять кончик языка и боковые края</a:t>
            </a:r>
            <a:r>
              <a:rPr lang="ru-RU" sz="1600" dirty="0" smtClean="0">
                <a:solidFill>
                  <a:srgbClr val="002060"/>
                </a:solidFill>
              </a:rPr>
              <a:t>)</a:t>
            </a:r>
          </a:p>
          <a:p>
            <a:pPr marL="45720" indent="0">
              <a:buNone/>
            </a:pPr>
            <a:endParaRPr lang="ru-RU" sz="1600" dirty="0">
              <a:solidFill>
                <a:srgbClr val="002060"/>
              </a:solidFill>
            </a:endParaRPr>
          </a:p>
          <a:p>
            <a:pPr marL="45720" indent="0">
              <a:buNone/>
            </a:pPr>
            <a:endParaRPr lang="ru-RU" sz="1600" dirty="0" smtClean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1340768"/>
            <a:ext cx="19716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09120"/>
            <a:ext cx="266737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323113"/>
            <a:ext cx="3088307" cy="231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8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6632"/>
            <a:ext cx="8712968" cy="6552728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Мы занимаемся </a:t>
            </a:r>
            <a:r>
              <a:rPr lang="ru-RU" dirty="0"/>
              <a:t>долго и </a:t>
            </a:r>
            <a:r>
              <a:rPr lang="ru-RU" dirty="0" smtClean="0"/>
              <a:t>упорно, </a:t>
            </a:r>
            <a:r>
              <a:rPr lang="ru-RU" dirty="0"/>
              <a:t>дома ежедневно </a:t>
            </a:r>
            <a:r>
              <a:rPr lang="ru-RU" dirty="0" smtClean="0"/>
              <a:t>нам помогают наши </a:t>
            </a:r>
            <a:r>
              <a:rPr lang="ru-RU" dirty="0"/>
              <a:t>любимые </a:t>
            </a:r>
            <a:r>
              <a:rPr lang="ru-RU" dirty="0" smtClean="0"/>
              <a:t>мамы </a:t>
            </a:r>
            <a:r>
              <a:rPr lang="ru-RU" dirty="0"/>
              <a:t>и </a:t>
            </a:r>
            <a:r>
              <a:rPr lang="ru-RU" dirty="0" smtClean="0"/>
              <a:t>папы. </a:t>
            </a:r>
            <a:r>
              <a:rPr lang="ru-RU" dirty="0"/>
              <a:t>Даже когда </a:t>
            </a:r>
            <a:r>
              <a:rPr lang="ru-RU" dirty="0" smtClean="0"/>
              <a:t>нам </a:t>
            </a:r>
            <a:r>
              <a:rPr lang="ru-RU" dirty="0"/>
              <a:t>совсем не </a:t>
            </a:r>
            <a:r>
              <a:rPr lang="ru-RU" dirty="0" smtClean="0"/>
              <a:t>хочется  </a:t>
            </a:r>
            <a:r>
              <a:rPr lang="ru-RU" dirty="0"/>
              <a:t>выполнять упражнения, они </a:t>
            </a:r>
            <a:r>
              <a:rPr lang="ru-RU" dirty="0" smtClean="0"/>
              <a:t>нас поддерживают, помогают, соревнуются с нами. И мы уверены, что совсем скоро у нас все получится. 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6651">
            <a:off x="4631030" y="2119878"/>
            <a:ext cx="3657600" cy="3657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3285">
            <a:off x="519629" y="2294882"/>
            <a:ext cx="4209859" cy="315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14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/>
              <a:t>     </a:t>
            </a:r>
            <a:r>
              <a:rPr lang="ru-RU" sz="4000" dirty="0" smtClean="0">
                <a:solidFill>
                  <a:srgbClr val="0070C0"/>
                </a:solidFill>
              </a:rPr>
              <a:t>Постановка звука </a:t>
            </a:r>
            <a:r>
              <a:rPr lang="en-US" sz="4000" dirty="0" smtClean="0">
                <a:solidFill>
                  <a:srgbClr val="0070C0"/>
                </a:solidFill>
              </a:rPr>
              <a:t>[P</a:t>
            </a:r>
            <a:r>
              <a:rPr lang="en-US" sz="4000" dirty="0">
                <a:solidFill>
                  <a:srgbClr val="0070C0"/>
                </a:solidFill>
              </a:rPr>
              <a:t>]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311796"/>
            <a:ext cx="7848872" cy="52135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600" dirty="0" smtClean="0"/>
              <a:t>Иногда у меня все таки получается этот звук. Родители радуются вместе со мной! Правда, этот коварный звук получается у меня не каждый раз, но я не сдаюсь! Впереди остается самое трудное: научиться говорить так, чтобы звук получался всегда, как-бы сам по себе. </a:t>
            </a:r>
          </a:p>
          <a:p>
            <a:pPr marL="45720" indent="0">
              <a:buNone/>
            </a:pPr>
            <a:r>
              <a:rPr lang="ru-RU" sz="1600" dirty="0" smtClean="0"/>
              <a:t>Пока мы работали </a:t>
            </a:r>
            <a:r>
              <a:rPr lang="ru-RU" sz="1600" dirty="0"/>
              <a:t>над </a:t>
            </a:r>
            <a:r>
              <a:rPr lang="ru-RU" sz="1600" dirty="0" smtClean="0"/>
              <a:t>нашим </a:t>
            </a:r>
            <a:r>
              <a:rPr lang="ru-RU" sz="1600" dirty="0"/>
              <a:t>проектом, </a:t>
            </a:r>
            <a:r>
              <a:rPr lang="ru-RU" sz="1600" dirty="0" smtClean="0"/>
              <a:t>мы </a:t>
            </a:r>
            <a:r>
              <a:rPr lang="ru-RU" sz="1600" dirty="0"/>
              <a:t>много раз </a:t>
            </a:r>
            <a:r>
              <a:rPr lang="ru-RU" sz="1600" dirty="0" smtClean="0"/>
              <a:t>обращались </a:t>
            </a:r>
            <a:r>
              <a:rPr lang="ru-RU" sz="1600" dirty="0"/>
              <a:t>к сети интернет и там </a:t>
            </a:r>
            <a:r>
              <a:rPr lang="ru-RU" sz="1600" dirty="0" smtClean="0"/>
              <a:t>узнали, </a:t>
            </a:r>
            <a:r>
              <a:rPr lang="ru-RU" sz="1600" dirty="0"/>
              <a:t>что не у всех одинаково получается научиться произносить звуки. Оказывается, есть и другие способы постановки звука [Р]. Значит, если кому-то не удаётся научиться говорить </a:t>
            </a:r>
            <a:r>
              <a:rPr lang="ru-RU" sz="1600" dirty="0" smtClean="0"/>
              <a:t>, </a:t>
            </a:r>
            <a:r>
              <a:rPr lang="ru-RU" sz="1600" dirty="0"/>
              <a:t>можно попробовать другой способ.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4036">
            <a:off x="841149" y="3671942"/>
            <a:ext cx="3240360" cy="28279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857">
            <a:off x="4596638" y="3629071"/>
            <a:ext cx="3614659" cy="27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25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4624"/>
            <a:ext cx="8280920" cy="864096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/>
              <a:t>          </a:t>
            </a:r>
            <a:r>
              <a:rPr lang="ru-RU" sz="3600" dirty="0" smtClean="0">
                <a:solidFill>
                  <a:srgbClr val="7030A0"/>
                </a:solidFill>
              </a:rPr>
              <a:t>Интересное о звуке </a:t>
            </a:r>
            <a:r>
              <a:rPr lang="en-US" sz="3600" dirty="0" smtClean="0">
                <a:solidFill>
                  <a:srgbClr val="7030A0"/>
                </a:solidFill>
              </a:rPr>
              <a:t>[P]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908720"/>
            <a:ext cx="8496944" cy="57606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Когда </a:t>
            </a:r>
            <a:r>
              <a:rPr lang="ru-RU" dirty="0" smtClean="0"/>
              <a:t>мы проводили </a:t>
            </a:r>
            <a:r>
              <a:rPr lang="ru-RU" dirty="0"/>
              <a:t>исследование, то </a:t>
            </a:r>
            <a:r>
              <a:rPr lang="ru-RU" dirty="0" smtClean="0"/>
              <a:t>выяснили, </a:t>
            </a:r>
            <a:r>
              <a:rPr lang="ru-RU" dirty="0"/>
              <a:t>что некоторые ребята произносят звук [Р] как-то особенно. Как-будто у них в горле что-то булькает или дрожит. </a:t>
            </a:r>
            <a:r>
              <a:rPr lang="ru-RU" dirty="0" smtClean="0"/>
              <a:t>Мы прочитали дополнительную литературу и выяснили,</a:t>
            </a:r>
            <a:r>
              <a:rPr lang="en-US" dirty="0" smtClean="0"/>
              <a:t> </a:t>
            </a:r>
            <a:r>
              <a:rPr lang="ru-RU" dirty="0" smtClean="0"/>
              <a:t>что </a:t>
            </a:r>
            <a:r>
              <a:rPr lang="ru-RU" dirty="0"/>
              <a:t>этот вариант произношения называется горловой. Он неправильный. Или ещё его называют «Французским». Почему «Французским», а не «Японским» или «Армянским»? – </a:t>
            </a:r>
            <a:r>
              <a:rPr lang="ru-RU" dirty="0" smtClean="0"/>
              <a:t>подумали мы.  </a:t>
            </a:r>
            <a:r>
              <a:rPr lang="ru-RU" dirty="0"/>
              <a:t>И </a:t>
            </a:r>
            <a:r>
              <a:rPr lang="ru-RU" dirty="0" smtClean="0"/>
              <a:t>решили </a:t>
            </a:r>
            <a:r>
              <a:rPr lang="ru-RU" dirty="0"/>
              <a:t>в этом разобраться. Для </a:t>
            </a:r>
            <a:r>
              <a:rPr lang="ru-RU" dirty="0" smtClean="0"/>
              <a:t>этого мы использовали дополнительную литературу.</a:t>
            </a:r>
          </a:p>
          <a:p>
            <a:pPr marL="45720" indent="0">
              <a:buNone/>
            </a:pPr>
            <a:r>
              <a:rPr lang="ru-RU" dirty="0" smtClean="0"/>
              <a:t>Оказывается на разных языках, звук </a:t>
            </a:r>
            <a:r>
              <a:rPr lang="en-US" dirty="0" smtClean="0"/>
              <a:t>[P]</a:t>
            </a:r>
            <a:r>
              <a:rPr lang="ru-RU" dirty="0" smtClean="0"/>
              <a:t> звучит по разному.</a:t>
            </a:r>
          </a:p>
          <a:p>
            <a:pPr marL="45720" indent="0">
              <a:buNone/>
            </a:pPr>
            <a:r>
              <a:rPr lang="ru-RU" dirty="0" smtClean="0"/>
              <a:t> В английском языке звук произносится по-другому, язык неподвижен и не вибрирует как это происходит на русском языке.  </a:t>
            </a:r>
          </a:p>
          <a:p>
            <a:pPr marL="45720" indent="0">
              <a:buNone/>
            </a:pPr>
            <a:r>
              <a:rPr lang="ru-RU" dirty="0" smtClean="0"/>
              <a:t>А на немецком и французском он произносится «картаво». </a:t>
            </a:r>
          </a:p>
          <a:p>
            <a:pPr marL="45720" indent="0">
              <a:buNone/>
            </a:pPr>
            <a:r>
              <a:rPr lang="ru-RU" dirty="0" smtClean="0"/>
              <a:t>А вот на китайском языке звука </a:t>
            </a:r>
            <a:r>
              <a:rPr lang="en-US" dirty="0" smtClean="0"/>
              <a:t>[P]</a:t>
            </a:r>
            <a:r>
              <a:rPr lang="ru-RU" dirty="0" smtClean="0"/>
              <a:t> нет. 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01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6512511" cy="720080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/>
              <a:t>           </a:t>
            </a:r>
            <a:r>
              <a:rPr lang="ru-RU" sz="3600" dirty="0" smtClean="0">
                <a:solidFill>
                  <a:srgbClr val="0070C0"/>
                </a:solidFill>
              </a:rPr>
              <a:t>Заключение 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692696"/>
            <a:ext cx="9036496" cy="5995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600" dirty="0"/>
              <a:t>Человек с хорошо развитой речью легко вступает в общение, он может понятно выражать свои мысли и желания, задавать вопросы. И наоборот, неясная речь  затрудняет отношения с окружающими и даже бывает портит характер человека. С началом обучения в школе у некоторых детей  обнаруживаются затруднения с чтением и письмом. </a:t>
            </a:r>
            <a:r>
              <a:rPr lang="ru-RU" sz="1600" dirty="0" smtClean="0"/>
              <a:t>Правильная</a:t>
            </a:r>
            <a:r>
              <a:rPr lang="ru-RU" sz="1600" dirty="0"/>
              <a:t>, хорошо развитая речь способствует успешному обучению в школе. </a:t>
            </a:r>
            <a:r>
              <a:rPr lang="ru-RU" sz="1600" dirty="0" smtClean="0"/>
              <a:t>Поэтому </a:t>
            </a:r>
            <a:r>
              <a:rPr lang="ru-RU" sz="1600" dirty="0"/>
              <a:t>начинать заботиться о правильности речи надо как можно раньше. </a:t>
            </a:r>
          </a:p>
          <a:p>
            <a:pPr marL="45720" indent="0">
              <a:buNone/>
            </a:pPr>
            <a:r>
              <a:rPr lang="ru-RU" sz="1600" dirty="0" smtClean="0"/>
              <a:t>Вот </a:t>
            </a:r>
            <a:r>
              <a:rPr lang="ru-RU" sz="1600" dirty="0"/>
              <a:t>я </a:t>
            </a:r>
            <a:r>
              <a:rPr lang="ru-RU" sz="1600" dirty="0" smtClean="0"/>
              <a:t>и стараюсь справиться </a:t>
            </a:r>
            <a:r>
              <a:rPr lang="ru-RU" sz="1600" dirty="0"/>
              <a:t>с трудным </a:t>
            </a:r>
            <a:r>
              <a:rPr lang="ru-RU" sz="1600" dirty="0" smtClean="0"/>
              <a:t>звуком, я не расстраиваюсь, а наоборот уверена, что совсем скоро справлюсь с этим коварным звуком. Детям</a:t>
            </a:r>
            <a:r>
              <a:rPr lang="ru-RU" sz="1600" dirty="0"/>
              <a:t>, у которых не всё получается, я хочу дать совет: не расстраивайтесь! Ведь эта </a:t>
            </a:r>
            <a:r>
              <a:rPr lang="ru-RU" sz="1600" dirty="0" smtClean="0"/>
              <a:t>работа </a:t>
            </a:r>
            <a:r>
              <a:rPr lang="ru-RU" sz="1600" dirty="0"/>
              <a:t>со звуками не на один </a:t>
            </a:r>
            <a:r>
              <a:rPr lang="ru-RU" sz="1600" dirty="0" smtClean="0"/>
              <a:t>месяц. </a:t>
            </a:r>
            <a:r>
              <a:rPr lang="ru-RU" sz="1600" dirty="0"/>
              <a:t>Если у вас что-то не получается, вы всегда можете обратиться за помощью к учителю, к логопеду, к родителям. </a:t>
            </a:r>
          </a:p>
          <a:p>
            <a:pPr marL="45720" indent="0">
              <a:buNone/>
            </a:pPr>
            <a:r>
              <a:rPr lang="ru-RU" sz="1600" dirty="0"/>
              <a:t>Родителям детей я хочу посоветовать чутко относиться к своим детям и помогать им во всём. Ваши дети нуждаются в вашей помощи! Желаю успехов всем детям и их родителям</a:t>
            </a:r>
            <a:r>
              <a:rPr lang="ru-RU" sz="1600" dirty="0" smtClean="0"/>
              <a:t>.</a:t>
            </a:r>
          </a:p>
          <a:p>
            <a:pPr marL="45720" indent="0">
              <a:buNone/>
            </a:pPr>
            <a:r>
              <a:rPr lang="ru-RU" sz="1600" dirty="0" smtClean="0"/>
              <a:t>Не нужно стесняться, того, что не получается, а стремиться научиться, я поставила себе цель до конца 1-ого класса научиться выговаривать эту сложную букву. </a:t>
            </a:r>
          </a:p>
          <a:p>
            <a:pPr marL="45720" indent="0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                  </a:t>
            </a:r>
            <a:r>
              <a:rPr lang="ru-RU" sz="1600" b="1" dirty="0" smtClean="0">
                <a:solidFill>
                  <a:srgbClr val="0070C0"/>
                </a:solidFill>
              </a:rPr>
              <a:t>Для </a:t>
            </a:r>
            <a:r>
              <a:rPr lang="ru-RU" sz="1600" b="1" dirty="0">
                <a:solidFill>
                  <a:srgbClr val="0070C0"/>
                </a:solidFill>
              </a:rPr>
              <a:t>кого </a:t>
            </a:r>
            <a:r>
              <a:rPr lang="ru-RU" sz="1600" b="1" dirty="0" smtClean="0">
                <a:solidFill>
                  <a:srgbClr val="0070C0"/>
                </a:solidFill>
              </a:rPr>
              <a:t>наша </a:t>
            </a:r>
            <a:r>
              <a:rPr lang="ru-RU" sz="1600" b="1" dirty="0">
                <a:solidFill>
                  <a:srgbClr val="0070C0"/>
                </a:solidFill>
              </a:rPr>
              <a:t>работа может принести пользу и какую?</a:t>
            </a:r>
          </a:p>
          <a:p>
            <a:pPr marL="45720" indent="0">
              <a:buNone/>
            </a:pPr>
            <a:r>
              <a:rPr lang="ru-RU" sz="1600" dirty="0" smtClean="0"/>
              <a:t>Мы  думаем, наша </a:t>
            </a:r>
            <a:r>
              <a:rPr lang="ru-RU" sz="1600" dirty="0"/>
              <a:t>работа интересна будет таким же мальчикам и девочкам как я, потому что это очень важно чётко и ясно выражать свои мысли и когда тебя понимают.</a:t>
            </a:r>
          </a:p>
          <a:p>
            <a:pPr marL="45720" indent="0">
              <a:buNone/>
            </a:pPr>
            <a:endParaRPr lang="ru-RU" sz="1600" dirty="0"/>
          </a:p>
          <a:p>
            <a:pPr marL="4572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9763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728535" cy="720080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/>
              <a:t>               </a:t>
            </a:r>
            <a:r>
              <a:rPr lang="ru-RU" sz="3600" dirty="0" smtClean="0">
                <a:solidFill>
                  <a:srgbClr val="7030A0"/>
                </a:solidFill>
              </a:rPr>
              <a:t>Введение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052736"/>
            <a:ext cx="8856984" cy="568863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600" dirty="0" smtClean="0"/>
              <a:t>Маленькие дети часто говорят непонятно. Но со временем они могут говорить так, что их понимают окружающие. Но так получается не у всех. Я хочу рассказать о себе…</a:t>
            </a:r>
          </a:p>
          <a:p>
            <a:pPr marL="45720" indent="0">
              <a:buNone/>
            </a:pPr>
            <a:r>
              <a:rPr lang="ru-RU" sz="1600" dirty="0" smtClean="0"/>
              <a:t>Когда я была маленькой многие звуки не произносила, поэтому мою речь не всегда понимали дети и взрослые. Чтобы справиться с этой проблемой мы обратились к логопеду. Мне было очень трудно, не всегда все получалось и не всегда хотелось. Но у меня было большое желание говорить четко и ясно. Когда пришло время идти в школу моя речь стала лучше и понятнее. </a:t>
            </a:r>
          </a:p>
          <a:p>
            <a:pPr marL="45720" indent="0">
              <a:buNone/>
            </a:pPr>
            <a:r>
              <a:rPr lang="ru-RU" sz="1600" dirty="0" smtClean="0"/>
              <a:t>Но остался один самый сложный звук </a:t>
            </a:r>
            <a:r>
              <a:rPr lang="en-US" sz="1600" dirty="0" smtClean="0"/>
              <a:t>[P]</a:t>
            </a:r>
            <a:r>
              <a:rPr lang="ru-RU" sz="1600" dirty="0" smtClean="0"/>
              <a:t>. Этот звук мне ну никак не удается. Как в общем и многим другим детям. Ведь он самый сложный. Этот звук часто нарушается у детей. Этот недостаток хорошо заметен для окружающих и самого ребенка. Поэтому мы продолжаем с мамой заниматься дома. </a:t>
            </a:r>
            <a:endParaRPr lang="ru-RU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983360"/>
            <a:ext cx="3398507" cy="25488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717032"/>
            <a:ext cx="2926080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85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56784" cy="11430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3600" dirty="0" smtClean="0"/>
              <a:t>         </a:t>
            </a:r>
            <a:r>
              <a:rPr lang="ru-RU" sz="3600" dirty="0" smtClean="0">
                <a:solidFill>
                  <a:srgbClr val="0070C0"/>
                </a:solidFill>
              </a:rPr>
              <a:t>Цель нашей работы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908720"/>
            <a:ext cx="9108504" cy="56166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600" dirty="0" smtClean="0"/>
              <a:t>Рассказать о том, как мы учимся правильно произносить звук </a:t>
            </a:r>
            <a:r>
              <a:rPr lang="en-US" sz="1600" dirty="0" smtClean="0"/>
              <a:t>[P]</a:t>
            </a:r>
            <a:r>
              <a:rPr lang="ru-RU" sz="1600" dirty="0" smtClean="0"/>
              <a:t>, и для чего нам это нужно.</a:t>
            </a:r>
          </a:p>
          <a:p>
            <a:pPr marL="45720" indent="0">
              <a:buNone/>
            </a:pPr>
            <a:r>
              <a:rPr lang="ru-RU" sz="1600" dirty="0" smtClean="0"/>
              <a:t>                              </a:t>
            </a:r>
            <a:r>
              <a:rPr lang="ru-RU" sz="3600" b="1" dirty="0" smtClean="0">
                <a:solidFill>
                  <a:srgbClr val="0070C0"/>
                </a:solidFill>
              </a:rPr>
              <a:t>Задачи нашей работы: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1. Провести </a:t>
            </a:r>
            <a:r>
              <a:rPr lang="ru-RU" sz="1600" dirty="0">
                <a:solidFill>
                  <a:schemeClr val="tx1"/>
                </a:solidFill>
              </a:rPr>
              <a:t>исследование о том, сколько детей не правильно произносят звук [P] . </a:t>
            </a:r>
            <a:r>
              <a:rPr lang="ru-RU" sz="1600" dirty="0" smtClean="0">
                <a:solidFill>
                  <a:schemeClr val="tx1"/>
                </a:solidFill>
              </a:rPr>
              <a:t>               2. Познакомиться с упражнениями тренировки звука </a:t>
            </a:r>
            <a:r>
              <a:rPr lang="en-US" sz="1600" dirty="0" smtClean="0">
                <a:solidFill>
                  <a:schemeClr val="tx1"/>
                </a:solidFill>
              </a:rPr>
              <a:t>[P]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3. Изготовить буклеты с рекомендациями упражнений тренировки звука </a:t>
            </a:r>
            <a:r>
              <a:rPr lang="en-US" sz="1600" dirty="0" smtClean="0">
                <a:solidFill>
                  <a:schemeClr val="tx1"/>
                </a:solidFill>
              </a:rPr>
              <a:t>[P]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</a:p>
          <a:p>
            <a:pPr marL="45720" indent="0">
              <a:buNone/>
            </a:pPr>
            <a:r>
              <a:rPr lang="ru-RU" sz="1600" dirty="0">
                <a:solidFill>
                  <a:schemeClr val="tx1"/>
                </a:solidFill>
              </a:rPr>
              <a:t>4</a:t>
            </a:r>
            <a:r>
              <a:rPr lang="ru-RU" sz="1600" dirty="0" smtClean="0">
                <a:solidFill>
                  <a:schemeClr val="tx1"/>
                </a:solidFill>
              </a:rPr>
              <a:t>. Выступить с защитой работы.</a:t>
            </a:r>
          </a:p>
          <a:p>
            <a:pPr marL="45720" indent="0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                     </a:t>
            </a:r>
            <a:r>
              <a:rPr lang="ru-RU" sz="3600" b="1" dirty="0" smtClean="0">
                <a:solidFill>
                  <a:srgbClr val="0070C0"/>
                </a:solidFill>
              </a:rPr>
              <a:t>Гипотеза: 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Если я буду выполнять все рекомендации логопеда по тренировки звука  </a:t>
            </a:r>
            <a:r>
              <a:rPr lang="en-US" sz="1600" dirty="0" smtClean="0">
                <a:solidFill>
                  <a:srgbClr val="002060"/>
                </a:solidFill>
              </a:rPr>
              <a:t>[P]</a:t>
            </a:r>
            <a:r>
              <a:rPr lang="ru-RU" sz="1600" dirty="0" smtClean="0">
                <a:solidFill>
                  <a:srgbClr val="002060"/>
                </a:solidFill>
              </a:rPr>
              <a:t> самостоятельно, то у меня получится правильное </a:t>
            </a:r>
            <a:r>
              <a:rPr lang="ru-RU" sz="1600" dirty="0" err="1" smtClean="0">
                <a:solidFill>
                  <a:srgbClr val="002060"/>
                </a:solidFill>
              </a:rPr>
              <a:t>выговаривание</a:t>
            </a:r>
            <a:r>
              <a:rPr lang="ru-RU" sz="1600" dirty="0" smtClean="0">
                <a:solidFill>
                  <a:srgbClr val="002060"/>
                </a:solidFill>
              </a:rPr>
              <a:t> данного звука 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635051"/>
            <a:ext cx="2952328" cy="189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18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512511" cy="864096"/>
          </a:xfrm>
        </p:spPr>
        <p:txBody>
          <a:bodyPr/>
          <a:lstStyle/>
          <a:p>
            <a:pPr marL="0" indent="0" algn="l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       </a:t>
            </a:r>
            <a:r>
              <a:rPr lang="ru-RU" sz="3600" dirty="0" smtClean="0">
                <a:solidFill>
                  <a:srgbClr val="0070C0"/>
                </a:solidFill>
              </a:rPr>
              <a:t>Описание звука </a:t>
            </a:r>
            <a:r>
              <a:rPr lang="en-US" sz="3600" dirty="0" smtClean="0">
                <a:solidFill>
                  <a:srgbClr val="0070C0"/>
                </a:solidFill>
              </a:rPr>
              <a:t>[P]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24744"/>
            <a:ext cx="9036495" cy="55446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600" dirty="0" smtClean="0"/>
              <a:t>Прежде чем научиться говорить правильно любой звук, надо узнать, как его правильно произносить. Вот что я узнала. </a:t>
            </a:r>
          </a:p>
          <a:p>
            <a:pPr marL="45720" indent="0">
              <a:buNone/>
            </a:pPr>
            <a:r>
              <a:rPr lang="ru-RU" sz="1600" dirty="0" smtClean="0"/>
              <a:t>Правильное произношение звука заключается в следующем: </a:t>
            </a:r>
          </a:p>
          <a:p>
            <a:pPr marL="45720" indent="0">
              <a:buNone/>
            </a:pPr>
            <a:r>
              <a:rPr lang="ru-RU" sz="1600" dirty="0" smtClean="0"/>
              <a:t>*Губы – полураскрыты</a:t>
            </a:r>
          </a:p>
          <a:p>
            <a:pPr marL="45720" indent="0">
              <a:buNone/>
            </a:pPr>
            <a:r>
              <a:rPr lang="ru-RU" sz="1600" dirty="0" smtClean="0"/>
              <a:t>*Зубы – разомкнуты</a:t>
            </a:r>
          </a:p>
          <a:p>
            <a:pPr marL="45720" indent="0">
              <a:buNone/>
            </a:pPr>
            <a:r>
              <a:rPr lang="ru-RU" sz="1600" dirty="0" smtClean="0"/>
              <a:t>*Язык – широкий кончик языка поднят вверх к бугоркам за губами(альвеолам), напряжен, </a:t>
            </a:r>
            <a:r>
              <a:rPr lang="ru-RU" sz="1600" dirty="0"/>
              <a:t>с</a:t>
            </a:r>
            <a:r>
              <a:rPr lang="ru-RU" sz="1600" dirty="0" smtClean="0"/>
              <a:t>пинка языка приподнята. </a:t>
            </a:r>
          </a:p>
          <a:p>
            <a:pPr marL="45720" indent="0">
              <a:buNone/>
            </a:pPr>
            <a:r>
              <a:rPr lang="ru-RU" sz="1600" dirty="0" smtClean="0"/>
              <a:t> *Голосовые связки – вибрируют, давая голос. </a:t>
            </a:r>
          </a:p>
          <a:p>
            <a:pPr marL="45720" indent="0">
              <a:buNone/>
            </a:pPr>
            <a:r>
              <a:rPr lang="ru-RU" sz="1600" dirty="0" smtClean="0"/>
              <a:t>*Воздушная струя – очень мощная, можно почувствовать ладонью, поднесенной ко рту. </a:t>
            </a:r>
          </a:p>
          <a:p>
            <a:pPr marL="45720" indent="0">
              <a:buNone/>
            </a:pPr>
            <a:r>
              <a:rPr lang="ru-RU" sz="1600" dirty="0" smtClean="0"/>
              <a:t>Если этот звук произносить перед зеркалом, что обязательно! То можно видеть ,что язык находится за верхними зубами и дрожит. Рукой чувствуется прерывистая струя. Отличие от всех других звуков русского языка – наличие рокочущего звука. 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011" y="4725144"/>
            <a:ext cx="281940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54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/>
              <a:t>           </a:t>
            </a:r>
            <a:r>
              <a:rPr lang="ru-RU" sz="3600" dirty="0" smtClean="0">
                <a:solidFill>
                  <a:srgbClr val="7030A0"/>
                </a:solidFill>
              </a:rPr>
              <a:t>Исследование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24744"/>
            <a:ext cx="8928992" cy="56166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600" dirty="0" smtClean="0"/>
              <a:t>Звук </a:t>
            </a:r>
            <a:r>
              <a:rPr lang="en-US" sz="1600" dirty="0" smtClean="0"/>
              <a:t>[P]</a:t>
            </a:r>
            <a:r>
              <a:rPr lang="ru-RU" sz="1600" dirty="0" smtClean="0"/>
              <a:t> один из самых трудных звуков для произношения. С такой проблемой столкнулись не только мы, но и множество других детей. Чтобы исследовать эту проблему мы обратились к нашему учителю Лидии Николаевне. Мы проанализировали сколько детей, приходя в 1 класс в школу № 1 не могли правильно произносить этот сложный звук. </a:t>
            </a:r>
          </a:p>
          <a:p>
            <a:pPr marL="45720" indent="0">
              <a:buNone/>
            </a:pPr>
            <a:endParaRPr lang="ru-RU" sz="1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303523"/>
              </p:ext>
            </p:extLst>
          </p:nvPr>
        </p:nvGraphicFramePr>
        <p:xfrm>
          <a:off x="611560" y="2564904"/>
          <a:ext cx="7272807" cy="378510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24269"/>
                <a:gridCol w="2424269"/>
                <a:gridCol w="2424269"/>
              </a:tblGrid>
              <a:tr h="810090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Учебный год</a:t>
                      </a:r>
                      <a:endParaRPr lang="ru-RU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Количество первоклассников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Количество первоклассников неверно произносящих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[</a:t>
                      </a:r>
                      <a:r>
                        <a:rPr lang="ru-RU" sz="1600" baseline="0" dirty="0" smtClean="0"/>
                        <a:t>Р</a:t>
                      </a:r>
                      <a:r>
                        <a:rPr lang="en-US" sz="1600" baseline="0" dirty="0" smtClean="0"/>
                        <a:t>]</a:t>
                      </a:r>
                      <a:endParaRPr lang="ru-RU" sz="1600" dirty="0"/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2014-2015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2015-2016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8122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2016-2017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266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9573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600" dirty="0" smtClean="0"/>
              <a:t>На основе результатов исследования мы узнали, что за последние 3 года в нашу школу пришли      ребенка, которые не правильно произносили звук </a:t>
            </a:r>
            <a:r>
              <a:rPr lang="en-US" sz="1600" dirty="0" smtClean="0"/>
              <a:t>[P]</a:t>
            </a:r>
            <a:r>
              <a:rPr lang="ru-RU" sz="1600" dirty="0" smtClean="0"/>
              <a:t>. Результаты показаны на диаграмме.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chemeClr val="accent1"/>
                </a:solidFill>
              </a:rPr>
              <a:t>              Исследование в первых классах в школе №1 </a:t>
            </a:r>
          </a:p>
          <a:p>
            <a:pPr marL="45720" indent="0">
              <a:buNone/>
            </a:pPr>
            <a:r>
              <a:rPr lang="ru-RU" sz="2400" dirty="0">
                <a:solidFill>
                  <a:schemeClr val="accent1"/>
                </a:solidFill>
              </a:rPr>
              <a:t> </a:t>
            </a:r>
            <a:r>
              <a:rPr lang="ru-RU" sz="2400" dirty="0" smtClean="0">
                <a:solidFill>
                  <a:schemeClr val="accent1"/>
                </a:solidFill>
              </a:rPr>
              <a:t>                             за последние 3 года </a:t>
            </a:r>
          </a:p>
          <a:p>
            <a:pPr marL="45720" indent="0">
              <a:buNone/>
            </a:pP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22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967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600" dirty="0" smtClean="0"/>
              <a:t>Мы провели исследование среди своих сверстников, опросили детей во 2-м классе своей школы и вот что узнали</a:t>
            </a:r>
          </a:p>
          <a:p>
            <a:pPr marL="45720" indent="0">
              <a:buNone/>
            </a:pPr>
            <a:endParaRPr lang="ru-RU" sz="1600" dirty="0"/>
          </a:p>
          <a:p>
            <a:pPr marL="45720" indent="0">
              <a:buNone/>
            </a:pPr>
            <a:endParaRPr lang="ru-RU" sz="1600" dirty="0" smtClean="0"/>
          </a:p>
          <a:p>
            <a:pPr marL="45720" indent="0">
              <a:buNone/>
            </a:pPr>
            <a:endParaRPr lang="ru-RU" sz="1600" dirty="0"/>
          </a:p>
          <a:p>
            <a:pPr marL="45720" indent="0">
              <a:buNone/>
            </a:pPr>
            <a:endParaRPr lang="ru-RU" sz="1600" dirty="0" smtClean="0"/>
          </a:p>
          <a:p>
            <a:pPr marL="45720" indent="0">
              <a:buNone/>
            </a:pPr>
            <a:endParaRPr lang="ru-RU" sz="1600" dirty="0"/>
          </a:p>
          <a:p>
            <a:pPr marL="45720" indent="0">
              <a:buNone/>
            </a:pPr>
            <a:endParaRPr lang="ru-RU" sz="1600" dirty="0" smtClean="0"/>
          </a:p>
          <a:p>
            <a:pPr marL="45720" indent="0">
              <a:buNone/>
            </a:pPr>
            <a:endParaRPr lang="ru-RU" sz="1600" dirty="0"/>
          </a:p>
          <a:p>
            <a:pPr marL="45720" indent="0">
              <a:buNone/>
            </a:pPr>
            <a:r>
              <a:rPr lang="ru-RU" sz="1600" dirty="0" smtClean="0"/>
              <a:t>                            Исследование во 2-м классе средней школы №1</a:t>
            </a:r>
          </a:p>
          <a:p>
            <a:pPr marL="45720" indent="0">
              <a:buNone/>
            </a:pPr>
            <a:r>
              <a:rPr lang="ru-RU" sz="1600" dirty="0" smtClean="0"/>
              <a:t> </a:t>
            </a:r>
          </a:p>
          <a:p>
            <a:pPr marL="45720" indent="0">
              <a:buNone/>
            </a:pPr>
            <a:endParaRPr lang="ru-RU" sz="1600" dirty="0"/>
          </a:p>
          <a:p>
            <a:pPr marL="45720" indent="0">
              <a:buNone/>
            </a:pPr>
            <a:endParaRPr lang="ru-RU" sz="1600" dirty="0" smtClean="0"/>
          </a:p>
          <a:p>
            <a:pPr marL="45720" indent="0">
              <a:buNone/>
            </a:pPr>
            <a:endParaRPr lang="ru-RU" sz="1600" dirty="0"/>
          </a:p>
          <a:p>
            <a:pPr marL="45720" indent="0">
              <a:buNone/>
            </a:pPr>
            <a:endParaRPr lang="ru-RU" sz="1600" dirty="0" smtClean="0"/>
          </a:p>
          <a:p>
            <a:pPr marL="45720" indent="0">
              <a:buNone/>
            </a:pPr>
            <a:endParaRPr lang="ru-RU" sz="1600" dirty="0"/>
          </a:p>
          <a:p>
            <a:pPr marL="45720" indent="0">
              <a:buNone/>
            </a:pPr>
            <a:endParaRPr lang="ru-RU" sz="1600" dirty="0" smtClean="0"/>
          </a:p>
          <a:p>
            <a:pPr marL="45720" indent="0">
              <a:buNone/>
            </a:pPr>
            <a:r>
              <a:rPr lang="ru-RU" sz="1600" dirty="0" smtClean="0"/>
              <a:t>Мы сделали вывод, что благодаря старанию и упорству также помощи логопеда наши  ровесники учатся произносить этот коварный звук, а многие за год уже научились.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353057"/>
              </p:ext>
            </p:extLst>
          </p:nvPr>
        </p:nvGraphicFramePr>
        <p:xfrm>
          <a:off x="1331640" y="836712"/>
          <a:ext cx="6192687" cy="173506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064229"/>
                <a:gridCol w="2064229"/>
                <a:gridCol w="2064229"/>
              </a:tblGrid>
              <a:tr h="45605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Классы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детей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Количество детей неверно произносящих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[P]</a:t>
                      </a:r>
                      <a:endParaRPr lang="ru-RU" sz="1600" dirty="0"/>
                    </a:p>
                  </a:txBody>
                  <a:tcPr/>
                </a:tc>
              </a:tr>
              <a:tr h="456051">
                <a:tc>
                  <a:txBody>
                    <a:bodyPr/>
                    <a:lstStyle/>
                    <a:p>
                      <a:r>
                        <a:rPr lang="ru-RU" dirty="0" smtClean="0"/>
                        <a:t>2015-2016(2кл)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6051">
                <a:tc>
                  <a:txBody>
                    <a:bodyPr/>
                    <a:lstStyle/>
                    <a:p>
                      <a:r>
                        <a:rPr lang="ru-RU" dirty="0" smtClean="0"/>
                        <a:t>2016-2017(1кл)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44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0"/>
            <a:ext cx="8928992" cy="1196752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      Как мы учимся произносить звук </a:t>
            </a:r>
            <a:r>
              <a:rPr lang="en-US" sz="3600" dirty="0" smtClean="0">
                <a:solidFill>
                  <a:srgbClr val="0070C0"/>
                </a:solidFill>
              </a:rPr>
              <a:t>[P]</a:t>
            </a:r>
            <a:r>
              <a:rPr lang="ru-RU" sz="3600" dirty="0" smtClean="0">
                <a:solidFill>
                  <a:srgbClr val="0070C0"/>
                </a:solidFill>
              </a:rPr>
              <a:t>  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               </a:t>
            </a:r>
            <a:r>
              <a:rPr lang="ru-RU" sz="3100" dirty="0" smtClean="0">
                <a:solidFill>
                  <a:srgbClr val="0070C0"/>
                </a:solidFill>
              </a:rPr>
              <a:t>Выработка воздушной струи</a:t>
            </a:r>
            <a:r>
              <a:rPr lang="ru-RU" sz="3600" dirty="0" smtClean="0">
                <a:solidFill>
                  <a:srgbClr val="0070C0"/>
                </a:solidFill>
              </a:rPr>
              <a:t/>
            </a:r>
            <a:br>
              <a:rPr lang="ru-RU" sz="3600" dirty="0" smtClean="0">
                <a:solidFill>
                  <a:srgbClr val="0070C0"/>
                </a:solidFill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340768"/>
            <a:ext cx="8496944" cy="5517232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2000" dirty="0" smtClean="0"/>
              <a:t>          Упражнения для формирования напора выдыхаемой струи.</a:t>
            </a:r>
          </a:p>
          <a:p>
            <a:pPr marL="45720" indent="0">
              <a:buNone/>
            </a:pPr>
            <a:r>
              <a:rPr lang="ru-RU" sz="1600" dirty="0" smtClean="0"/>
              <a:t>1. </a:t>
            </a:r>
            <a:r>
              <a:rPr lang="ru-RU" sz="1600" b="1" dirty="0" smtClean="0">
                <a:solidFill>
                  <a:srgbClr val="0070C0"/>
                </a:solidFill>
              </a:rPr>
              <a:t>«Сигнал». </a:t>
            </a:r>
            <a:r>
              <a:rPr lang="ru-RU" sz="1600" u="sng" dirty="0" smtClean="0">
                <a:solidFill>
                  <a:schemeClr val="tx1"/>
                </a:solidFill>
              </a:rPr>
              <a:t>Цель: </a:t>
            </a:r>
            <a:r>
              <a:rPr lang="ru-RU" sz="1600" dirty="0" smtClean="0">
                <a:solidFill>
                  <a:schemeClr val="tx1"/>
                </a:solidFill>
              </a:rPr>
              <a:t>вырабатывать длительную, непрерывную воздушную струю. А также учиться чувствовать вибрацию губ. </a:t>
            </a:r>
          </a:p>
          <a:p>
            <a:pPr marL="45720" indent="0">
              <a:buNone/>
            </a:pPr>
            <a:r>
              <a:rPr lang="ru-RU" sz="1600" u="sng" dirty="0" smtClean="0">
                <a:solidFill>
                  <a:srgbClr val="FF0000"/>
                </a:solidFill>
              </a:rPr>
              <a:t>Описание: </a:t>
            </a:r>
            <a:r>
              <a:rPr lang="ru-RU" sz="1600" dirty="0" smtClean="0">
                <a:solidFill>
                  <a:schemeClr val="tx1"/>
                </a:solidFill>
              </a:rPr>
              <a:t>набрать в легкие воздух. С силой дуть сквозь губы, заставляя их при этом вибрировать. Можно произносить звуки(</a:t>
            </a:r>
            <a:r>
              <a:rPr lang="ru-RU" sz="1600" dirty="0" err="1" smtClean="0">
                <a:solidFill>
                  <a:schemeClr val="tx1"/>
                </a:solidFill>
              </a:rPr>
              <a:t>прррр</a:t>
            </a:r>
            <a:r>
              <a:rPr lang="ru-RU" sz="1600" dirty="0" smtClean="0">
                <a:solidFill>
                  <a:schemeClr val="tx1"/>
                </a:solidFill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</a:rPr>
              <a:t>брррр</a:t>
            </a:r>
            <a:r>
              <a:rPr lang="ru-RU" sz="1600" dirty="0" smtClean="0">
                <a:solidFill>
                  <a:schemeClr val="tx1"/>
                </a:solidFill>
              </a:rPr>
              <a:t> и </a:t>
            </a:r>
            <a:r>
              <a:rPr lang="ru-RU" sz="1600" dirty="0" err="1" smtClean="0">
                <a:solidFill>
                  <a:schemeClr val="tx1"/>
                </a:solidFill>
              </a:rPr>
              <a:t>тд</a:t>
            </a:r>
            <a:r>
              <a:rPr lang="ru-RU" sz="1600" dirty="0" smtClean="0">
                <a:solidFill>
                  <a:schemeClr val="tx1"/>
                </a:solidFill>
              </a:rPr>
              <a:t>)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2. </a:t>
            </a:r>
            <a:r>
              <a:rPr lang="ru-RU" sz="1600" b="1" dirty="0" smtClean="0">
                <a:solidFill>
                  <a:srgbClr val="0070C0"/>
                </a:solidFill>
              </a:rPr>
              <a:t>«Загони мяч в ворота». </a:t>
            </a:r>
            <a:r>
              <a:rPr lang="ru-RU" sz="1600" u="sng" dirty="0" smtClean="0">
                <a:solidFill>
                  <a:schemeClr val="tx1"/>
                </a:solidFill>
              </a:rPr>
              <a:t>Цель: </a:t>
            </a:r>
            <a:r>
              <a:rPr lang="ru-RU" sz="1600" dirty="0" smtClean="0">
                <a:solidFill>
                  <a:schemeClr val="tx1"/>
                </a:solidFill>
              </a:rPr>
              <a:t>вырабатывать плавную, длительную, непрерывную, направленную воздушную струю, идущую посередине языка. </a:t>
            </a:r>
          </a:p>
          <a:p>
            <a:pPr marL="45720" indent="0">
              <a:buNone/>
            </a:pPr>
            <a:r>
              <a:rPr lang="ru-RU" sz="1600" u="sng" dirty="0" smtClean="0">
                <a:solidFill>
                  <a:srgbClr val="FF0000"/>
                </a:solidFill>
              </a:rPr>
              <a:t>Описание:</a:t>
            </a:r>
            <a:r>
              <a:rPr lang="ru-RU" sz="1600" u="sng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поставить ворота. Улыбнуться, положить широкий передний край языка на нижнюю губу и, как бы произнося длительно звук ф, сдуть ватку так, чтобы она попала в ворота. Ворота можно ставить ближе или дальше, делать их уже или шире. </a:t>
            </a:r>
          </a:p>
          <a:p>
            <a:pPr marL="45720" indent="0">
              <a:buNone/>
            </a:pPr>
            <a:r>
              <a:rPr lang="ru-RU" sz="1600" u="sng" dirty="0" smtClean="0">
                <a:solidFill>
                  <a:schemeClr val="tx1"/>
                </a:solidFill>
              </a:rPr>
              <a:t>   </a:t>
            </a:r>
          </a:p>
          <a:p>
            <a:pPr marL="45720" indent="0">
              <a:buNone/>
            </a:pPr>
            <a:endParaRPr lang="ru-RU" sz="1600" u="sng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1600" u="sng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1600" u="sng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1600" u="sng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1600" u="sng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600" u="sng" dirty="0" smtClean="0">
                <a:solidFill>
                  <a:schemeClr val="tx1"/>
                </a:solidFill>
              </a:rPr>
              <a:t>Внимание!</a:t>
            </a:r>
            <a:r>
              <a:rPr lang="ru-RU" sz="1600" dirty="0" smtClean="0">
                <a:solidFill>
                  <a:schemeClr val="tx1"/>
                </a:solidFill>
              </a:rPr>
              <a:t> 1. нижняя   губа не должна натягиваться на нижние зубы. 2.Нельзя надувать щеки. 3. следить, чтобы звучал звук ф, а не звук х, т.е. чтобы воздушная струя была узкой, а не рассеянной. Набрав в легкие воздух, с силой дуть через вытянутые вперед трубочкой губы на ватку  лежащую на листе(столе, ладони). </a:t>
            </a:r>
            <a:r>
              <a:rPr lang="ru-RU" sz="1600" u="sng" dirty="0" smtClean="0">
                <a:solidFill>
                  <a:schemeClr val="tx1"/>
                </a:solidFill>
              </a:rPr>
              <a:t>                                      </a:t>
            </a:r>
            <a:endParaRPr lang="ru-RU" sz="1600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356" y="3962726"/>
            <a:ext cx="2088233" cy="1756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930356"/>
            <a:ext cx="2232248" cy="166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05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6632"/>
            <a:ext cx="8784976" cy="66247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600" dirty="0" smtClean="0">
                <a:solidFill>
                  <a:srgbClr val="0070C0"/>
                </a:solidFill>
              </a:rPr>
              <a:t>3. «</a:t>
            </a:r>
            <a:r>
              <a:rPr lang="ru-RU" sz="1600" b="1" dirty="0" err="1" smtClean="0">
                <a:solidFill>
                  <a:srgbClr val="0070C0"/>
                </a:solidFill>
              </a:rPr>
              <a:t>Парашютик</a:t>
            </a:r>
            <a:r>
              <a:rPr lang="ru-RU" sz="1600" b="1" dirty="0" smtClean="0">
                <a:solidFill>
                  <a:srgbClr val="0070C0"/>
                </a:solidFill>
              </a:rPr>
              <a:t>»</a:t>
            </a:r>
            <a:r>
              <a:rPr lang="ru-RU" sz="1600" dirty="0" smtClean="0">
                <a:solidFill>
                  <a:srgbClr val="0070C0"/>
                </a:solidFill>
              </a:rPr>
              <a:t>. </a:t>
            </a:r>
            <a:r>
              <a:rPr lang="ru-RU" sz="1600" u="sng" dirty="0" smtClean="0">
                <a:solidFill>
                  <a:schemeClr val="tx1"/>
                </a:solidFill>
              </a:rPr>
              <a:t>Цель: </a:t>
            </a:r>
            <a:r>
              <a:rPr lang="ru-RU" sz="1600" dirty="0" smtClean="0">
                <a:solidFill>
                  <a:schemeClr val="tx1"/>
                </a:solidFill>
              </a:rPr>
              <a:t>вырабатывать сильную, направленную воздушную струю, идущую посередине языка. </a:t>
            </a:r>
          </a:p>
          <a:p>
            <a:pPr marL="45720" indent="0">
              <a:buNone/>
            </a:pPr>
            <a:r>
              <a:rPr lang="ru-RU" sz="1600" u="sng" dirty="0" smtClean="0">
                <a:solidFill>
                  <a:srgbClr val="FF0000"/>
                </a:solidFill>
              </a:rPr>
              <a:t>Описание:</a:t>
            </a:r>
            <a:r>
              <a:rPr lang="ru-RU" sz="1600" u="sng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на кончик носа положить ватку, затем широким языком в форме «чашечки», прижатым к верхней губе, сдуть ватку с носа вверх как можно выше. </a:t>
            </a:r>
          </a:p>
          <a:p>
            <a:pPr marL="45720" indent="0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  </a:t>
            </a:r>
            <a:r>
              <a:rPr lang="ru-RU" sz="1600" u="sng" dirty="0" smtClean="0">
                <a:solidFill>
                  <a:srgbClr val="0070C0"/>
                </a:solidFill>
              </a:rPr>
              <a:t>  </a:t>
            </a:r>
            <a:endParaRPr lang="ru-RU" sz="1600" u="sng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3456384" cy="275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60020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18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541</TotalTime>
  <Words>1905</Words>
  <Application>Microsoft Office PowerPoint</Application>
  <PresentationFormat>Экран (4:3)</PresentationFormat>
  <Paragraphs>138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             Конкурс исследовательских работ                            «Малая академия»</vt:lpstr>
      <vt:lpstr>               Введение</vt:lpstr>
      <vt:lpstr>         Цель нашей работы</vt:lpstr>
      <vt:lpstr>       Описание звука [P]</vt:lpstr>
      <vt:lpstr>           Исследование </vt:lpstr>
      <vt:lpstr>Презентация PowerPoint</vt:lpstr>
      <vt:lpstr>Презентация PowerPoint</vt:lpstr>
      <vt:lpstr>      Как мы учимся произносить звук [P]                   Выработка воздушной струи </vt:lpstr>
      <vt:lpstr>Презентация PowerPoint</vt:lpstr>
      <vt:lpstr>      Артикуляционные упражнения</vt:lpstr>
      <vt:lpstr>Презентация PowerPoint</vt:lpstr>
      <vt:lpstr>Презентация PowerPoint</vt:lpstr>
      <vt:lpstr>Презентация PowerPoint</vt:lpstr>
      <vt:lpstr>     Постановка звука [P]</vt:lpstr>
      <vt:lpstr>          Интересное о звуке [P]</vt:lpstr>
      <vt:lpstr>           Заключение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исследовательских работ                            «Малая академия»</dc:title>
  <dc:creator>user</dc:creator>
  <cp:lastModifiedBy>ДМИТРИЙ</cp:lastModifiedBy>
  <cp:revision>47</cp:revision>
  <dcterms:created xsi:type="dcterms:W3CDTF">2017-01-20T16:58:02Z</dcterms:created>
  <dcterms:modified xsi:type="dcterms:W3CDTF">2017-01-25T05:34:19Z</dcterms:modified>
</cp:coreProperties>
</file>