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434" autoAdjust="0"/>
  </p:normalViewPr>
  <p:slideViewPr>
    <p:cSldViewPr snapToGrid="0">
      <p:cViewPr varScale="1">
        <p:scale>
          <a:sx n="63" d="100"/>
          <a:sy n="63" d="100"/>
        </p:scale>
        <p:origin x="96" y="22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57759-22BD-416F-BA87-746AB6BB48EC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BCC58-F180-4223-BD3B-5335FE9D31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62134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57759-22BD-416F-BA87-746AB6BB48EC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BCC58-F180-4223-BD3B-5335FE9D31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08296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57759-22BD-416F-BA87-746AB6BB48EC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BCC58-F180-4223-BD3B-5335FE9D31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48440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57759-22BD-416F-BA87-746AB6BB48EC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BCC58-F180-4223-BD3B-5335FE9D31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52751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57759-22BD-416F-BA87-746AB6BB48EC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BCC58-F180-4223-BD3B-5335FE9D31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88867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57759-22BD-416F-BA87-746AB6BB48EC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BCC58-F180-4223-BD3B-5335FE9D31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00732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57759-22BD-416F-BA87-746AB6BB48EC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BCC58-F180-4223-BD3B-5335FE9D31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96093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57759-22BD-416F-BA87-746AB6BB48EC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BCC58-F180-4223-BD3B-5335FE9D31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53948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57759-22BD-416F-BA87-746AB6BB48EC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BCC58-F180-4223-BD3B-5335FE9D31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4766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57759-22BD-416F-BA87-746AB6BB48EC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BCC58-F180-4223-BD3B-5335FE9D31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52851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57759-22BD-416F-BA87-746AB6BB48EC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BCC58-F180-4223-BD3B-5335FE9D31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07636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C57759-22BD-416F-BA87-746AB6BB48EC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1BCC58-F180-4223-BD3B-5335FE9D31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5665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wdUpDiag">
          <a:fgClr>
            <a:srgbClr val="00B0F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04210" y="1433014"/>
            <a:ext cx="7020000" cy="3852000"/>
          </a:xfrm>
          <a:prstGeom prst="rect">
            <a:avLst/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13457" y="2697294"/>
            <a:ext cx="5310753" cy="1938992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Методы технологии</a:t>
            </a:r>
          </a:p>
          <a:p>
            <a:r>
              <a:rPr lang="ru-RU" sz="4000" b="1" i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к</a:t>
            </a:r>
            <a:r>
              <a:rPr lang="ru-RU" sz="4000" b="1" i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ритического</a:t>
            </a:r>
            <a:r>
              <a:rPr lang="ru-RU" sz="40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4000" b="1" i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мышления</a:t>
            </a:r>
            <a:endParaRPr lang="ru-RU" sz="4000" b="1" i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" name="Фигура, имеющая форму буквы L 6"/>
          <p:cNvSpPr/>
          <p:nvPr/>
        </p:nvSpPr>
        <p:spPr>
          <a:xfrm>
            <a:off x="213360" y="189093"/>
            <a:ext cx="3230880" cy="2797947"/>
          </a:xfrm>
          <a:prstGeom prst="corner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perspectiveHeroicExtremeRightFacing"/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Презентация на тему: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8693653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Tm="11000">
        <p:cut/>
      </p:transition>
    </mc:Choice>
    <mc:Fallback>
      <p:transition spd="slow" advTm="1100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274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6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r>
              <a:rPr lang="ru-RU" dirty="0" err="1" smtClean="0"/>
              <a:t>Инсерт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2"/>
            <a:ext cx="5157787" cy="1564957"/>
          </a:xfrm>
        </p:spPr>
        <p:txBody>
          <a:bodyPr/>
          <a:lstStyle/>
          <a:p>
            <a:r>
              <a:rPr lang="ru-RU" dirty="0" smtClean="0"/>
              <a:t>Индивидуальная работа, самостоятельное чтение статьи. 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solidFill>
            <a:srgbClr val="FFC00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Учитель </a:t>
            </a:r>
            <a:r>
              <a:rPr lang="ru-RU" dirty="0"/>
              <a:t>обращается с просьбой по ходу чтения статьи делать в тексте </a:t>
            </a:r>
            <a:r>
              <a:rPr lang="ru-RU" dirty="0" smtClean="0"/>
              <a:t>пометки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798320"/>
            <a:ext cx="5183188" cy="706755"/>
          </a:xfrm>
          <a:solidFill>
            <a:srgbClr val="00B05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r>
              <a:rPr lang="ru-RU" dirty="0" smtClean="0"/>
              <a:t>Ученик ставит пометки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804159"/>
            <a:ext cx="5183188" cy="3385503"/>
          </a:xfrm>
          <a:solidFill>
            <a:srgbClr val="92D05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4000" dirty="0" smtClean="0">
                <a:solidFill>
                  <a:srgbClr val="FF0000"/>
                </a:solidFill>
              </a:rPr>
              <a:t> </a:t>
            </a:r>
            <a:r>
              <a:rPr lang="ru-RU" sz="4400" dirty="0" smtClean="0">
                <a:solidFill>
                  <a:srgbClr val="FF0000"/>
                </a:solidFill>
              </a:rPr>
              <a:t>+ </a:t>
            </a:r>
            <a:r>
              <a:rPr lang="ru-RU" sz="4000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это новая для меня информация.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rgbClr val="FF0000"/>
                </a:solidFill>
              </a:rPr>
              <a:t>?</a:t>
            </a:r>
            <a:r>
              <a:rPr lang="ru-RU" dirty="0" smtClean="0"/>
              <a:t> эта информация мне непонятна, у меня появились вопросы. </a:t>
            </a:r>
          </a:p>
          <a:p>
            <a:pPr marL="0" indent="0">
              <a:buNone/>
            </a:pPr>
            <a:r>
              <a:rPr lang="ru-RU" sz="3200" dirty="0" smtClean="0">
                <a:solidFill>
                  <a:srgbClr val="FF0000"/>
                </a:solidFill>
              </a:rPr>
              <a:t>V</a:t>
            </a:r>
            <a:r>
              <a:rPr lang="ru-RU" dirty="0" smtClean="0"/>
              <a:t> эту информацию знал, знаю, вспомнил;</a:t>
            </a:r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523337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openDmnd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8532415"/>
              </p:ext>
            </p:extLst>
          </p:nvPr>
        </p:nvGraphicFramePr>
        <p:xfrm>
          <a:off x="1767839" y="2316479"/>
          <a:ext cx="8392158" cy="30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97386"/>
                <a:gridCol w="2797386"/>
                <a:gridCol w="2797386"/>
              </a:tblGrid>
              <a:tr h="1016000"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плюс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минус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интересно</a:t>
                      </a:r>
                      <a:endParaRPr lang="ru-RU" sz="3600" dirty="0"/>
                    </a:p>
                  </a:txBody>
                  <a:tcPr/>
                </a:tc>
              </a:tr>
              <a:tr h="1016000">
                <a:tc>
                  <a:txBody>
                    <a:bodyPr/>
                    <a:lstStyle/>
                    <a:p>
                      <a:r>
                        <a:rPr lang="ru-RU" dirty="0" smtClean="0"/>
                        <a:t>Поливает землю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наводнение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Почему</a:t>
                      </a:r>
                      <a:r>
                        <a:rPr lang="ru-RU" baseline="0" dirty="0" smtClean="0"/>
                        <a:t> не снизу вверх??</a:t>
                      </a:r>
                      <a:endParaRPr lang="ru-RU" dirty="0"/>
                    </a:p>
                  </a:txBody>
                  <a:tcPr/>
                </a:tc>
              </a:tr>
              <a:tr h="1016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767839" y="533400"/>
            <a:ext cx="8392158" cy="7467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FF00"/>
                </a:solidFill>
              </a:rPr>
              <a:t>Таблица «Плюс, минус, интересно»</a:t>
            </a:r>
            <a:endParaRPr lang="ru-RU" sz="3200" dirty="0">
              <a:solidFill>
                <a:srgbClr val="FFFF00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4572000" y="1554480"/>
            <a:ext cx="3246120" cy="5791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ДОЖДЬ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7817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ashUpDiag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113155"/>
          </a:xfrm>
          <a:solidFill>
            <a:srgbClr val="FF000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algn="ctr"/>
            <a:r>
              <a:rPr lang="ru-RU" dirty="0" smtClean="0"/>
              <a:t>Толстые и тонкие вопросы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665797"/>
          </a:xfr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algn="ctr"/>
            <a:r>
              <a:rPr lang="ru-RU" dirty="0" smtClean="0"/>
              <a:t>Тонкие вопросы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910965"/>
          </a:xfr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>
            <a:normAutofit lnSpcReduction="10000"/>
          </a:bodyPr>
          <a:lstStyle/>
          <a:p>
            <a:r>
              <a:rPr lang="ru-RU" dirty="0" smtClean="0"/>
              <a:t>Кто?</a:t>
            </a:r>
          </a:p>
          <a:p>
            <a:r>
              <a:rPr lang="ru-RU" dirty="0" smtClean="0"/>
              <a:t>Что?</a:t>
            </a:r>
          </a:p>
          <a:p>
            <a:r>
              <a:rPr lang="ru-RU" dirty="0" smtClean="0"/>
              <a:t>Где?</a:t>
            </a:r>
          </a:p>
          <a:p>
            <a:r>
              <a:rPr lang="ru-RU" dirty="0" smtClean="0"/>
              <a:t>Когда?</a:t>
            </a:r>
          </a:p>
          <a:p>
            <a:r>
              <a:rPr lang="ru-RU" dirty="0" smtClean="0"/>
              <a:t>Верно ли?</a:t>
            </a:r>
          </a:p>
          <a:p>
            <a:r>
              <a:rPr lang="ru-RU" dirty="0" smtClean="0"/>
              <a:t>Как называется?</a:t>
            </a:r>
          </a:p>
          <a:p>
            <a:r>
              <a:rPr lang="ru-RU" dirty="0" smtClean="0"/>
              <a:t>Как зовут?</a:t>
            </a:r>
          </a:p>
          <a:p>
            <a:r>
              <a:rPr lang="ru-RU" dirty="0" smtClean="0"/>
              <a:t>Было ли?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665797"/>
          </a:xfrm>
          <a:solidFill>
            <a:schemeClr val="accent2">
              <a:lumMod val="7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algn="ctr"/>
            <a:r>
              <a:rPr lang="ru-RU" dirty="0" smtClean="0"/>
              <a:t>Толстые вопросы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4"/>
            <a:ext cx="5183188" cy="3910965"/>
          </a:xfrm>
          <a:solidFill>
            <a:srgbClr val="0070C0"/>
          </a:solidFill>
        </p:spPr>
        <p:txBody>
          <a:bodyPr>
            <a:normAutofit fontScale="92500"/>
          </a:bodyPr>
          <a:lstStyle/>
          <a:p>
            <a:r>
              <a:rPr lang="ru-RU" dirty="0" smtClean="0"/>
              <a:t>Почему?</a:t>
            </a:r>
          </a:p>
          <a:p>
            <a:r>
              <a:rPr lang="ru-RU" dirty="0" smtClean="0"/>
              <a:t>Почему вы думаете?</a:t>
            </a:r>
          </a:p>
          <a:p>
            <a:r>
              <a:rPr lang="ru-RU" dirty="0" smtClean="0"/>
              <a:t>В чем сходство?</a:t>
            </a:r>
          </a:p>
          <a:p>
            <a:r>
              <a:rPr lang="ru-RU" dirty="0" smtClean="0"/>
              <a:t>В чем различие?</a:t>
            </a:r>
          </a:p>
          <a:p>
            <a:r>
              <a:rPr lang="ru-RU" dirty="0" smtClean="0"/>
              <a:t>Предположите, что будет, если?</a:t>
            </a:r>
          </a:p>
          <a:p>
            <a:r>
              <a:rPr lang="ru-RU" dirty="0" smtClean="0"/>
              <a:t>Как?</a:t>
            </a:r>
          </a:p>
          <a:p>
            <a:r>
              <a:rPr lang="ru-RU" dirty="0" smtClean="0"/>
              <a:t>Как взаимосвязаны?</a:t>
            </a:r>
          </a:p>
          <a:p>
            <a:r>
              <a:rPr lang="ru-RU" dirty="0" smtClean="0"/>
              <a:t>Дайте определение?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6563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224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224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224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324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324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324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324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324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324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324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324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324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  <p:bldP spid="4" grpId="0" build="p" animBg="1"/>
      <p:bldP spid="5" grpId="0" build="p" animBg="1"/>
      <p:bldP spid="6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502920"/>
            <a:ext cx="3932237" cy="1600200"/>
          </a:xfrm>
        </p:spPr>
        <p:txBody>
          <a:bodyPr/>
          <a:lstStyle/>
          <a:p>
            <a:r>
              <a:rPr lang="ru-RU" dirty="0" smtClean="0"/>
              <a:t>Вот как-то так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Если кратко</a:t>
            </a:r>
          </a:p>
          <a:p>
            <a:endParaRPr lang="ru-RU" sz="4800" dirty="0"/>
          </a:p>
          <a:p>
            <a:r>
              <a:rPr lang="ru-RU" sz="4800" dirty="0" smtClean="0"/>
              <a:t>:-)))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4006196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iagBrick">
          <a:fgClr>
            <a:srgbClr val="00B0F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0" y="500062"/>
            <a:ext cx="10515600" cy="1325563"/>
          </a:xfrm>
          <a:solidFill>
            <a:srgbClr val="FFFF00"/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200" b="1" i="1" dirty="0" smtClean="0"/>
              <a:t>Критическое </a:t>
            </a:r>
            <a:r>
              <a:rPr lang="ru-RU" sz="2200" b="1" i="1" dirty="0"/>
              <a:t>мышление</a:t>
            </a:r>
            <a:r>
              <a:rPr lang="ru-RU" sz="2200" dirty="0"/>
              <a:t> – тот тип мышления, который помогает критически относится к любым утверждениям, не принимать ничего на веру без доказательств, но быть при этом открытым новым идеям, методам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06880" y="2469356"/>
            <a:ext cx="5181600" cy="4351338"/>
          </a:xfrm>
          <a:solidFill>
            <a:srgbClr val="92D050"/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>
            <a:noAutofit/>
          </a:bodyPr>
          <a:lstStyle/>
          <a:p>
            <a:r>
              <a:rPr lang="ru-RU" sz="3600" dirty="0"/>
              <a:t>Критическое мышление – необходимое условие свободы выбора, качества прогноза, ответственности за собственные решения.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solidFill>
            <a:srgbClr val="00B050"/>
          </a:solidFill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txBody>
          <a:bodyPr/>
          <a:lstStyle/>
          <a:p>
            <a:r>
              <a:rPr lang="ru-RU" dirty="0"/>
              <a:t>Критическое мышление, таким образом, по сути – некоторая тавтология, синоним качественного мышления. Это скорее Имя, чем понятие, но именно под этим именем с рядом международных проектов в нашу жизнь пришли те технологические приемы, </a:t>
            </a:r>
            <a:r>
              <a:rPr lang="ru-RU" dirty="0" smtClean="0"/>
              <a:t>которые мы используем.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506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  <p:bldP spid="4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kHorz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10331132" cy="1600200"/>
          </a:xfr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/>
          </a:bodyPr>
          <a:lstStyle/>
          <a:p>
            <a:r>
              <a:rPr lang="ru-RU" dirty="0" smtClean="0"/>
              <a:t>Конструктивную </a:t>
            </a:r>
            <a:r>
              <a:rPr lang="ru-RU" dirty="0"/>
              <a:t>основу «технологии критического мышления» составляет базовая модель трех стадий организации учебного </a:t>
            </a:r>
            <a:r>
              <a:rPr lang="ru-RU" dirty="0" smtClean="0"/>
              <a:t>процесса</a:t>
            </a:r>
            <a:r>
              <a:rPr lang="ru-RU" sz="2000" dirty="0" smtClean="0"/>
              <a:t>: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74480" y="457200"/>
            <a:ext cx="2180908" cy="45719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dirty="0"/>
              <a:t> 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423160"/>
            <a:ext cx="10331132" cy="3453130"/>
          </a:xfr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endParaRPr lang="ru-RU" dirty="0"/>
          </a:p>
          <a:p>
            <a:endParaRPr lang="ru-RU" dirty="0" smtClean="0"/>
          </a:p>
          <a:p>
            <a:r>
              <a:rPr lang="ru-RU" sz="3200" dirty="0" smtClean="0"/>
              <a:t>Стадия вызова</a:t>
            </a:r>
          </a:p>
          <a:p>
            <a:r>
              <a:rPr lang="ru-RU" sz="3200" dirty="0" smtClean="0"/>
              <a:t>Стадия рефлексии</a:t>
            </a:r>
          </a:p>
          <a:p>
            <a:r>
              <a:rPr lang="ru-RU" sz="3200" dirty="0" smtClean="0"/>
              <a:t>Стадия осмысления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281256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Confetti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8720" y="640081"/>
            <a:ext cx="10515600" cy="1630680"/>
          </a:xfr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 fontScale="90000"/>
          </a:bodyPr>
          <a:lstStyle/>
          <a:p>
            <a:r>
              <a:rPr lang="ru-RU" sz="2800" dirty="0" smtClean="0"/>
              <a:t>Вызов.</a:t>
            </a:r>
            <a:br>
              <a:rPr lang="ru-RU" sz="2800" dirty="0" smtClean="0"/>
            </a:br>
            <a:r>
              <a:rPr lang="ru-RU" sz="2800" dirty="0" smtClean="0"/>
              <a:t>На этапе </a:t>
            </a:r>
            <a:r>
              <a:rPr lang="ru-RU" sz="2800" b="1" i="1" dirty="0" smtClean="0"/>
              <a:t>вызова</a:t>
            </a:r>
            <a:r>
              <a:rPr lang="ru-RU" sz="2800" dirty="0" smtClean="0"/>
              <a:t> из памяти «вызываются», актуализируются имеющиеся знания и представления об изучаемом, формируется личный интерес, определяются цели рассмотрения той или иной темы. </a:t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92680" y="2667000"/>
            <a:ext cx="9997440" cy="2869882"/>
          </a:xfrm>
          <a:solidFill>
            <a:srgbClr val="FFC000"/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>Фазы вызова</a:t>
            </a:r>
          </a:p>
          <a:p>
            <a:pPr marL="0" indent="0">
              <a:buNone/>
            </a:pPr>
            <a:r>
              <a:rPr lang="ru-RU" b="1" dirty="0"/>
              <a:t>Мотивационная</a:t>
            </a:r>
            <a:r>
              <a:rPr lang="ru-RU" dirty="0"/>
              <a:t>      (побуждение к работе с новой информацией, пробуждение интереса к теме)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Информационная</a:t>
            </a:r>
            <a:r>
              <a:rPr lang="ru-RU" b="1" dirty="0"/>
              <a:t> </a:t>
            </a:r>
            <a:r>
              <a:rPr lang="ru-RU" dirty="0"/>
              <a:t>(вызов «на поверхность» имеющихся знании по теме)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Коммуникационная</a:t>
            </a:r>
            <a:r>
              <a:rPr lang="ru-RU" b="1" dirty="0"/>
              <a:t/>
            </a:r>
            <a:br>
              <a:rPr lang="ru-RU" b="1" dirty="0"/>
            </a:br>
            <a:r>
              <a:rPr lang="ru-RU" dirty="0"/>
              <a:t>(бесконфликтный обмен мнениями) </a:t>
            </a:r>
          </a:p>
        </p:txBody>
      </p:sp>
    </p:spTree>
    <p:extLst>
      <p:ext uri="{BB962C8B-B14F-4D97-AF65-F5344CB8AC3E}">
        <p14:creationId xmlns:p14="http://schemas.microsoft.com/office/powerpoint/2010/main" val="8266417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tVert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2480" y="213360"/>
            <a:ext cx="10561320" cy="3352800"/>
          </a:xfrm>
          <a:solidFill>
            <a:srgbClr val="00B05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Осмысление.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На стадии </a:t>
            </a:r>
            <a:r>
              <a:rPr lang="ru-RU" sz="28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осмысления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 , как правило, обучающийся  вступает в контакт с новой информацией. Происходит ее систематизация. Ученик получает возможность задуматься о природе изучаемого объекта, учится формулировать вопросы по мере соотнесения старой и новой информации. Происходит формирование собственной позиции. Очень важно, что уже на этом этапе с помощью ряда приемов уже можно самостоятельно отслеживать процесс понимания материала.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92480" y="3870960"/>
            <a:ext cx="10561320" cy="2306002"/>
          </a:xfrm>
          <a:solidFill>
            <a:srgbClr val="92D05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perspectiveAbove"/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r>
              <a:rPr lang="ru-RU" b="1" dirty="0" smtClean="0"/>
              <a:t>Фазы осмысления</a:t>
            </a:r>
          </a:p>
          <a:p>
            <a:pPr marL="0" indent="0">
              <a:buNone/>
            </a:pPr>
            <a:r>
              <a:rPr lang="ru-RU" b="1" dirty="0" smtClean="0"/>
              <a:t>Информационная</a:t>
            </a:r>
            <a:r>
              <a:rPr lang="ru-RU" dirty="0" smtClean="0"/>
              <a:t>(получение </a:t>
            </a:r>
            <a:r>
              <a:rPr lang="ru-RU" dirty="0"/>
              <a:t>новой информации по теме)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b="1" dirty="0" smtClean="0"/>
          </a:p>
          <a:p>
            <a:pPr marL="0" indent="0">
              <a:buNone/>
            </a:pPr>
            <a:r>
              <a:rPr lang="ru-RU" b="1" dirty="0" err="1" smtClean="0"/>
              <a:t>Систематизационная</a:t>
            </a:r>
            <a:r>
              <a:rPr lang="ru-RU" dirty="0" smtClean="0"/>
              <a:t>(классификация </a:t>
            </a:r>
            <a:r>
              <a:rPr lang="ru-RU" dirty="0"/>
              <a:t>полученной информации по категориям знания) </a:t>
            </a:r>
          </a:p>
        </p:txBody>
      </p:sp>
    </p:spTree>
    <p:extLst>
      <p:ext uri="{BB962C8B-B14F-4D97-AF65-F5344CB8AC3E}">
        <p14:creationId xmlns:p14="http://schemas.microsoft.com/office/powerpoint/2010/main" val="1817125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olidDmnd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502285"/>
            <a:ext cx="10515600" cy="2027555"/>
          </a:xfrm>
          <a:solidFill>
            <a:srgbClr val="00B0F0"/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>
            <a:normAutofit/>
          </a:bodyPr>
          <a:lstStyle/>
          <a:p>
            <a:r>
              <a:rPr lang="ru-RU" sz="2400" dirty="0" smtClean="0"/>
              <a:t>Размышление.</a:t>
            </a:r>
            <a:br>
              <a:rPr lang="ru-RU" sz="2400" dirty="0" smtClean="0"/>
            </a:br>
            <a:r>
              <a:rPr lang="ru-RU" sz="2400" dirty="0" smtClean="0"/>
              <a:t>Этап </a:t>
            </a:r>
            <a:r>
              <a:rPr lang="ru-RU" sz="2400" b="1" i="1" dirty="0" smtClean="0"/>
              <a:t>размышления</a:t>
            </a:r>
            <a:r>
              <a:rPr lang="ru-RU" sz="2400" dirty="0" smtClean="0"/>
              <a:t> (рефлексии) характеризуется тем, что учащиеся закрепляют новые знания и активно перестраивают собственные первичные представления с тем, чтобы включить в них новые понятия. </a:t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727960"/>
            <a:ext cx="10515600" cy="4008120"/>
          </a:xfrm>
          <a:solidFill>
            <a:srgbClr val="7030A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perspectiveRelaxedModerately"/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b="1" dirty="0" smtClean="0"/>
              <a:t>Фазы этапа:</a:t>
            </a:r>
          </a:p>
          <a:p>
            <a:pPr marL="0" indent="0">
              <a:buNone/>
            </a:pPr>
            <a:r>
              <a:rPr lang="ru-RU" sz="2400" b="1" dirty="0" smtClean="0"/>
              <a:t>Коммуникационная</a:t>
            </a:r>
            <a:r>
              <a:rPr lang="ru-RU" sz="2400" dirty="0"/>
              <a:t> (обмен мнениями о новой информации) 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/>
              <a:t>Информационная</a:t>
            </a:r>
            <a:r>
              <a:rPr lang="ru-RU" sz="2400" dirty="0" smtClean="0"/>
              <a:t>(приобретение </a:t>
            </a:r>
            <a:r>
              <a:rPr lang="ru-RU" sz="2400" dirty="0"/>
              <a:t>нового знания) 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/>
              <a:t>Мотивационная</a:t>
            </a:r>
            <a:r>
              <a:rPr lang="ru-RU" sz="2400" dirty="0" smtClean="0"/>
              <a:t>(побуждение </a:t>
            </a:r>
            <a:r>
              <a:rPr lang="ru-RU" sz="2400" dirty="0"/>
              <a:t>к дальнейшему расширению информационного поля) 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/>
              <a:t>Оценочная</a:t>
            </a:r>
            <a:r>
              <a:rPr lang="ru-RU" sz="2400" dirty="0"/>
              <a:t> (соотнесение новой информации и имеющихся знаний, выработка собственной позиции,  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>оценка процесса)</a:t>
            </a:r>
          </a:p>
        </p:txBody>
      </p:sp>
    </p:spTree>
    <p:extLst>
      <p:ext uri="{BB962C8B-B14F-4D97-AF65-F5344CB8AC3E}">
        <p14:creationId xmlns:p14="http://schemas.microsoft.com/office/powerpoint/2010/main" val="2173837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2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2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2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2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wave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5194" y="440373"/>
            <a:ext cx="3932237" cy="1600200"/>
          </a:xfr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/>
          </a:bodyPr>
          <a:lstStyle/>
          <a:p>
            <a:r>
              <a:rPr lang="ru-RU" sz="4400" dirty="0"/>
              <a:t>«Составление </a:t>
            </a:r>
            <a:r>
              <a:rPr lang="ru-RU" sz="4400" dirty="0" smtClean="0"/>
              <a:t>кластера»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91748" y="900747"/>
            <a:ext cx="6172200" cy="4873625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383473"/>
            <a:ext cx="3932237" cy="3485514"/>
          </a:xfrm>
          <a:solidFill>
            <a:schemeClr val="accent2">
              <a:lumMod val="7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rmAutofit lnSpcReduction="10000"/>
          </a:bodyPr>
          <a:lstStyle/>
          <a:p>
            <a:r>
              <a:rPr lang="ru-RU" sz="2400" dirty="0"/>
              <a:t>Это способ графической организации материала, позволяющий сделать наглядными те мыслительные процессы, которые происходят при погружении в ту или иную тему. Кластер является отражением нелинейной формы мышления.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6720840" y="2116773"/>
            <a:ext cx="2607628" cy="1158240"/>
          </a:xfrm>
          <a:prstGeom prst="triangle">
            <a:avLst>
              <a:gd name="adj" fmla="val 50806"/>
            </a:avLst>
          </a:prstGeom>
          <a:blipFill>
            <a:blip r:embed="rId2">
              <a:alphaModFix amt="90000"/>
            </a:blip>
            <a:tile tx="0" ty="0" sx="100000" sy="100000" flip="none" algn="tl"/>
          </a:blip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Треу</a:t>
            </a:r>
            <a:endParaRPr lang="ru-RU" dirty="0" smtClean="0"/>
          </a:p>
          <a:p>
            <a:pPr algn="ctr"/>
            <a:r>
              <a:rPr lang="ru-RU" dirty="0" err="1" smtClean="0"/>
              <a:t>гольник</a:t>
            </a:r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5562759" y="1240473"/>
            <a:ext cx="1905000" cy="1143000"/>
          </a:xfrm>
          <a:prstGeom prst="ellipse">
            <a:avLst/>
          </a:prstGeom>
          <a:blipFill dpi="0" rotWithShape="1">
            <a:blip r:embed="rId3">
              <a:alphaModFix amt="90000"/>
            </a:blip>
            <a:srcRect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Вершины,</a:t>
            </a:r>
          </a:p>
          <a:p>
            <a:pPr algn="ctr"/>
            <a:r>
              <a:rPr lang="ru-RU" dirty="0" smtClean="0"/>
              <a:t>точки</a:t>
            </a: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5555933" y="3720147"/>
            <a:ext cx="1844040" cy="1112520"/>
          </a:xfrm>
          <a:prstGeom prst="ellipse">
            <a:avLst/>
          </a:prstGeom>
          <a:blipFill>
            <a:blip r:embed="rId3">
              <a:alphaModFix amt="90000"/>
            </a:blip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Отрезки,</a:t>
            </a:r>
          </a:p>
          <a:p>
            <a:pPr algn="ctr"/>
            <a:r>
              <a:rPr lang="ru-RU" dirty="0" smtClean="0"/>
              <a:t>стороны</a:t>
            </a:r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9328468" y="1811973"/>
            <a:ext cx="1705292" cy="946467"/>
          </a:xfrm>
          <a:prstGeom prst="ellipse">
            <a:avLst/>
          </a:prstGeom>
          <a:blipFill>
            <a:blip r:embed="rId3">
              <a:alphaModFix amt="90000"/>
            </a:blip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имя</a:t>
            </a:r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9220200" y="4541520"/>
            <a:ext cx="1584960" cy="914400"/>
          </a:xfrm>
          <a:prstGeom prst="ellipse">
            <a:avLst/>
          </a:prstGeom>
          <a:blipFill>
            <a:blip r:embed="rId3">
              <a:alphaModFix amt="90000"/>
            </a:blip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углы</a:t>
            </a:r>
            <a:endParaRPr lang="ru-RU" dirty="0"/>
          </a:p>
        </p:txBody>
      </p:sp>
      <p:cxnSp>
        <p:nvCxnSpPr>
          <p:cNvPr id="11" name="Прямая соединительная линия 10"/>
          <p:cNvCxnSpPr>
            <a:stCxn id="6" idx="6"/>
          </p:cNvCxnSpPr>
          <p:nvPr/>
        </p:nvCxnSpPr>
        <p:spPr>
          <a:xfrm>
            <a:off x="7467759" y="1811973"/>
            <a:ext cx="258921" cy="7483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>
            <a:stCxn id="8" idx="3"/>
          </p:cNvCxnSpPr>
          <p:nvPr/>
        </p:nvCxnSpPr>
        <p:spPr>
          <a:xfrm flipH="1">
            <a:off x="8839200" y="2619833"/>
            <a:ext cx="739002" cy="35196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H="1">
            <a:off x="7094300" y="3312319"/>
            <a:ext cx="502919" cy="6508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8839200" y="3307715"/>
            <a:ext cx="1173480" cy="15249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Прямоугольник 17"/>
          <p:cNvSpPr/>
          <p:nvPr/>
        </p:nvSpPr>
        <p:spPr>
          <a:xfrm>
            <a:off x="4934883" y="2778442"/>
            <a:ext cx="1143000" cy="748347"/>
          </a:xfrm>
          <a:prstGeom prst="rect">
            <a:avLst/>
          </a:prstGeom>
          <a:gradFill>
            <a:gsLst>
              <a:gs pos="0">
                <a:schemeClr val="accent4">
                  <a:satMod val="103000"/>
                  <a:lumMod val="102000"/>
                  <a:tint val="94000"/>
                </a:schemeClr>
              </a:gs>
              <a:gs pos="50000">
                <a:schemeClr val="accent4">
                  <a:satMod val="110000"/>
                  <a:lumMod val="100000"/>
                  <a:shade val="100000"/>
                </a:schemeClr>
              </a:gs>
              <a:gs pos="100000">
                <a:schemeClr val="accent4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разные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6515259" y="4998720"/>
            <a:ext cx="952500" cy="775652"/>
          </a:xfrm>
          <a:prstGeom prst="rect">
            <a:avLst/>
          </a:prstGeom>
          <a:gradFill>
            <a:gsLst>
              <a:gs pos="0">
                <a:schemeClr val="accent4">
                  <a:satMod val="103000"/>
                  <a:lumMod val="102000"/>
                  <a:tint val="94000"/>
                </a:schemeClr>
              </a:gs>
              <a:gs pos="50000">
                <a:schemeClr val="accent4">
                  <a:satMod val="110000"/>
                  <a:lumMod val="100000"/>
                  <a:shade val="100000"/>
                </a:schemeClr>
              </a:gs>
              <a:gs pos="100000">
                <a:schemeClr val="accent4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равные</a:t>
            </a: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7567454" y="342900"/>
            <a:ext cx="914400" cy="914400"/>
          </a:xfrm>
          <a:prstGeom prst="rect">
            <a:avLst/>
          </a:prstGeom>
          <a:gradFill>
            <a:gsLst>
              <a:gs pos="0">
                <a:schemeClr val="accent4">
                  <a:satMod val="103000"/>
                  <a:lumMod val="102000"/>
                  <a:tint val="94000"/>
                </a:schemeClr>
              </a:gs>
              <a:gs pos="50000">
                <a:schemeClr val="accent4">
                  <a:satMod val="110000"/>
                  <a:lumMod val="100000"/>
                  <a:shade val="100000"/>
                </a:schemeClr>
              </a:gs>
              <a:gs pos="100000">
                <a:schemeClr val="accent4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три</a:t>
            </a: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10288430" y="684213"/>
            <a:ext cx="914400" cy="914400"/>
          </a:xfrm>
          <a:prstGeom prst="rect">
            <a:avLst/>
          </a:prstGeom>
          <a:gradFill>
            <a:gsLst>
              <a:gs pos="0">
                <a:schemeClr val="accent4">
                  <a:satMod val="103000"/>
                  <a:lumMod val="102000"/>
                  <a:tint val="94000"/>
                </a:schemeClr>
              </a:gs>
              <a:gs pos="50000">
                <a:schemeClr val="accent4">
                  <a:satMod val="110000"/>
                  <a:lumMod val="100000"/>
                  <a:shade val="100000"/>
                </a:schemeClr>
              </a:gs>
              <a:gs pos="100000">
                <a:schemeClr val="accent4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АБС</a:t>
            </a:r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8891270" y="5638800"/>
            <a:ext cx="1121410" cy="753586"/>
          </a:xfrm>
          <a:prstGeom prst="rect">
            <a:avLst/>
          </a:prstGeom>
          <a:gradFill>
            <a:gsLst>
              <a:gs pos="0">
                <a:schemeClr val="accent4">
                  <a:satMod val="103000"/>
                  <a:lumMod val="102000"/>
                  <a:tint val="94000"/>
                </a:schemeClr>
              </a:gs>
              <a:gs pos="50000">
                <a:schemeClr val="accent4">
                  <a:satMod val="110000"/>
                  <a:lumMod val="100000"/>
                  <a:shade val="100000"/>
                </a:schemeClr>
              </a:gs>
              <a:gs pos="100000">
                <a:schemeClr val="accent4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острый</a:t>
            </a:r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10281127" y="3605054"/>
            <a:ext cx="1063544" cy="753586"/>
          </a:xfrm>
          <a:prstGeom prst="rect">
            <a:avLst/>
          </a:prstGeom>
          <a:gradFill>
            <a:gsLst>
              <a:gs pos="0">
                <a:schemeClr val="accent4">
                  <a:satMod val="103000"/>
                  <a:lumMod val="102000"/>
                  <a:tint val="94000"/>
                </a:schemeClr>
              </a:gs>
              <a:gs pos="50000">
                <a:schemeClr val="accent4">
                  <a:satMod val="110000"/>
                  <a:lumMod val="100000"/>
                  <a:shade val="100000"/>
                </a:schemeClr>
              </a:gs>
              <a:gs pos="100000">
                <a:schemeClr val="accent4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тупой</a:t>
            </a:r>
            <a:endParaRPr lang="ru-RU" dirty="0"/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 flipV="1">
            <a:off x="6934200" y="684213"/>
            <a:ext cx="792480" cy="5562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>
            <a:stCxn id="18" idx="3"/>
          </p:cNvCxnSpPr>
          <p:nvPr/>
        </p:nvCxnSpPr>
        <p:spPr>
          <a:xfrm>
            <a:off x="6077883" y="3152616"/>
            <a:ext cx="451247" cy="4451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>
            <a:stCxn id="7" idx="5"/>
          </p:cNvCxnSpPr>
          <p:nvPr/>
        </p:nvCxnSpPr>
        <p:spPr>
          <a:xfrm flipH="1">
            <a:off x="6975356" y="4669742"/>
            <a:ext cx="154564" cy="6032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>
            <a:stCxn id="9" idx="0"/>
          </p:cNvCxnSpPr>
          <p:nvPr/>
        </p:nvCxnSpPr>
        <p:spPr>
          <a:xfrm flipV="1">
            <a:off x="10012680" y="4082873"/>
            <a:ext cx="396240" cy="4586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>
            <a:endCxn id="22" idx="0"/>
          </p:cNvCxnSpPr>
          <p:nvPr/>
        </p:nvCxnSpPr>
        <p:spPr>
          <a:xfrm flipH="1">
            <a:off x="9451975" y="5381942"/>
            <a:ext cx="126227" cy="2568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flipV="1">
            <a:off x="10012680" y="1402080"/>
            <a:ext cx="268447" cy="3962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655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2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2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2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build="p" animBg="1"/>
      <p:bldP spid="5" grpId="0" animBg="1"/>
      <p:bldP spid="6" grpId="0" animBg="1"/>
      <p:bldP spid="7" grpId="0" animBg="1"/>
      <p:bldP spid="8" grpId="0" animBg="1"/>
      <p:bldP spid="9" grpId="0" animBg="1"/>
      <p:bldP spid="18" grpId="0" animBg="1"/>
      <p:bldP spid="19" grpId="0" animBg="1"/>
      <p:bldP spid="20" grpId="0" animBg="1"/>
      <p:bldP spid="21" grpId="0" animBg="1"/>
      <p:bldP spid="2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horzBrick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0120" y="365125"/>
            <a:ext cx="10395268" cy="869315"/>
          </a:xfrm>
          <a:solidFill>
            <a:srgbClr val="FFFF0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perspectiveAbove"/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rmAutofit fontScale="90000"/>
          </a:bodyPr>
          <a:lstStyle/>
          <a:p>
            <a:r>
              <a:rPr lang="ru-RU" dirty="0" smtClean="0"/>
              <a:t>Последовательность действий при составлении кластера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94360" y="1432560"/>
            <a:ext cx="5403215" cy="1706879"/>
          </a:xfrm>
          <a:solidFill>
            <a:srgbClr val="92D05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rmAutofit fontScale="85000" lnSpcReduction="10000"/>
          </a:bodyPr>
          <a:lstStyle/>
          <a:p>
            <a:r>
              <a:rPr lang="ru-RU" sz="2900" b="0" dirty="0"/>
              <a:t>1. Посередине чистого листа (классной доски) написать ключевое слово или предложение, которое является «сердцем» идеи, </a:t>
            </a:r>
            <a:r>
              <a:rPr lang="ru-RU" sz="2900" b="0" dirty="0" smtClean="0"/>
              <a:t>темы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960120" y="3307079"/>
            <a:ext cx="5037455" cy="2882583"/>
          </a:xfrm>
          <a:solidFill>
            <a:srgbClr val="00B05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rmAutofit/>
          </a:bodyPr>
          <a:lstStyle/>
          <a:p>
            <a:r>
              <a:rPr lang="ru-RU" dirty="0"/>
              <a:t>2. Вокруг «накидать» слова или предложения, выражающие идеи, факты, образы, подходящие для данной темы (модель «планета и ее спутники</a:t>
            </a:r>
            <a:r>
              <a:rPr lang="ru-RU" dirty="0" smtClean="0"/>
              <a:t>»)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41720" y="1569721"/>
            <a:ext cx="5213668" cy="1737358"/>
          </a:xfr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rmAutofit fontScale="92500" lnSpcReduction="20000"/>
          </a:bodyPr>
          <a:lstStyle/>
          <a:p>
            <a:r>
              <a:rPr lang="ru-RU" b="0" dirty="0"/>
              <a:t>3. По мере записи, появившиеся слова соединяются прямыми линиями с ключевым понятием. В итоге получается структура, которая графически отображает наши размышления, определяет информационное поле данной </a:t>
            </a:r>
            <a:r>
              <a:rPr lang="ru-RU" b="0" dirty="0" smtClean="0"/>
              <a:t>темы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48400" y="3764280"/>
            <a:ext cx="5106988" cy="2425382"/>
          </a:xfrm>
          <a:solidFill>
            <a:schemeClr val="accent6">
              <a:lumMod val="7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dirty="0"/>
              <a:t>В работе с кластерами необходимо соблюдать следующие правила</a:t>
            </a:r>
            <a:r>
              <a:rPr lang="ru-RU" dirty="0" smtClean="0"/>
              <a:t>: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/>
              <a:t>– не бояться записывать все, что приходит на ум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/>
              <a:t>Давать волю воображению и интуиции</a:t>
            </a:r>
            <a:r>
              <a:rPr lang="ru-RU" dirty="0" smtClean="0"/>
              <a:t>;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/>
              <a:t>– продолжать работу, пока не кончится время или идеи не иссякнут</a:t>
            </a:r>
            <a:r>
              <a:rPr lang="ru-RU" dirty="0" smtClean="0"/>
              <a:t>;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/>
              <a:t>– постараться построить как можно больше связей. </a:t>
            </a:r>
            <a:r>
              <a:rPr lang="ru-RU" dirty="0" smtClean="0"/>
              <a:t>-   Не </a:t>
            </a:r>
            <a:r>
              <a:rPr lang="ru-RU" dirty="0"/>
              <a:t>следовать по заранее определенному </a:t>
            </a:r>
            <a:r>
              <a:rPr lang="ru-RU" dirty="0" smtClean="0"/>
              <a:t>плану.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8164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  <p:bldP spid="5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zigZag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9883" y="487378"/>
            <a:ext cx="10515600" cy="1325563"/>
          </a:xfrm>
          <a:solidFill>
            <a:schemeClr val="bg2">
              <a:lumMod val="90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r>
              <a:rPr lang="ru-RU" dirty="0" smtClean="0"/>
              <a:t>«</a:t>
            </a:r>
            <a:r>
              <a:rPr lang="ru-RU" dirty="0" err="1" smtClean="0"/>
              <a:t>Фишбон</a:t>
            </a:r>
            <a:r>
              <a:rPr lang="ru-RU" dirty="0" smtClean="0"/>
              <a:t>»</a:t>
            </a:r>
            <a:endParaRPr lang="ru-RU" sz="1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09883" y="2212621"/>
            <a:ext cx="10515599" cy="3964342"/>
          </a:xfr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Autofit/>
          </a:bodyPr>
          <a:lstStyle/>
          <a:p>
            <a:r>
              <a:rPr lang="ru-RU" sz="4000" dirty="0" smtClean="0"/>
              <a:t>дословно </a:t>
            </a:r>
            <a:r>
              <a:rPr lang="ru-RU" sz="4000" dirty="0"/>
              <a:t>переводится как «рыбная кость». Эта стратегия позволяет учащимся «разбить» общую проблемную тему на ряд причин и аргументов. Визуальное изображение этой стратегии похоже на «рыбную кость» (отсюда и название) или, если эту «кость» расположить вертикально, – на </a:t>
            </a:r>
            <a:r>
              <a:rPr lang="ru-RU" sz="4000" dirty="0" smtClean="0"/>
              <a:t>елочку</a:t>
            </a:r>
            <a:endParaRPr lang="ru-RU" sz="4000" dirty="0"/>
          </a:p>
        </p:txBody>
      </p:sp>
      <p:sp>
        <p:nvSpPr>
          <p:cNvPr id="4" name="Равнобедренный треугольник 3"/>
          <p:cNvSpPr/>
          <p:nvPr/>
        </p:nvSpPr>
        <p:spPr>
          <a:xfrm rot="16200000">
            <a:off x="4271806" y="153828"/>
            <a:ext cx="1350932" cy="199266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Цель проблема</a:t>
            </a:r>
            <a:endParaRPr lang="ru-RU" dirty="0"/>
          </a:p>
        </p:txBody>
      </p:sp>
      <p:sp>
        <p:nvSpPr>
          <p:cNvPr id="5" name="Фигура, имеющая форму буквы L 4"/>
          <p:cNvSpPr/>
          <p:nvPr/>
        </p:nvSpPr>
        <p:spPr>
          <a:xfrm rot="2803521">
            <a:off x="6278880" y="692959"/>
            <a:ext cx="914400" cy="914400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шаги</a:t>
            </a:r>
            <a:endParaRPr lang="ru-RU" dirty="0"/>
          </a:p>
        </p:txBody>
      </p:sp>
      <p:sp>
        <p:nvSpPr>
          <p:cNvPr id="6" name="Фигура, имеющая форму буквы L 5"/>
          <p:cNvSpPr/>
          <p:nvPr/>
        </p:nvSpPr>
        <p:spPr>
          <a:xfrm rot="2514018">
            <a:off x="7345678" y="722791"/>
            <a:ext cx="914400" cy="914400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</a:t>
            </a:r>
            <a:endParaRPr lang="ru-RU" dirty="0"/>
          </a:p>
        </p:txBody>
      </p:sp>
      <p:sp>
        <p:nvSpPr>
          <p:cNvPr id="7" name="Половина рамки 6"/>
          <p:cNvSpPr/>
          <p:nvPr/>
        </p:nvSpPr>
        <p:spPr>
          <a:xfrm rot="18664249">
            <a:off x="8377810" y="722791"/>
            <a:ext cx="914400" cy="914400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решению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Фигура, имеющая форму буквы L 7"/>
          <p:cNvSpPr/>
          <p:nvPr/>
        </p:nvSpPr>
        <p:spPr>
          <a:xfrm rot="13625135">
            <a:off x="9271883" y="409135"/>
            <a:ext cx="1395232" cy="1482048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результаты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3538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25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25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25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2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</TotalTime>
  <Words>504</Words>
  <Application>Microsoft Office PowerPoint</Application>
  <PresentationFormat>Широкоэкранный</PresentationFormat>
  <Paragraphs>99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Тема Office</vt:lpstr>
      <vt:lpstr>Презентация PowerPoint</vt:lpstr>
      <vt:lpstr>Критическое мышление – тот тип мышления, который помогает критически относится к любым утверждениям, не принимать ничего на веру без доказательств, но быть при этом открытым новым идеям, методам</vt:lpstr>
      <vt:lpstr>Конструктивную основу «технологии критического мышления» составляет базовая модель трех стадий организации учебного процесса:</vt:lpstr>
      <vt:lpstr>Вызов. На этапе вызова из памяти «вызываются», актуализируются имеющиеся знания и представления об изучаемом, формируется личный интерес, определяются цели рассмотрения той или иной темы.  </vt:lpstr>
      <vt:lpstr>Осмысление. На стадии осмысления , как правило, обучающийся  вступает в контакт с новой информацией. Происходит ее систематизация. Ученик получает возможность задуматься о природе изучаемого объекта, учится формулировать вопросы по мере соотнесения старой и новой информации. Происходит формирование собственной позиции. Очень важно, что уже на этом этапе с помощью ряда приемов уже можно самостоятельно отслеживать процесс понимания материала. </vt:lpstr>
      <vt:lpstr>Размышление. Этап размышления (рефлексии) характеризуется тем, что учащиеся закрепляют новые знания и активно перестраивают собственные первичные представления с тем, чтобы включить в них новые понятия.  </vt:lpstr>
      <vt:lpstr>«Составление кластера»</vt:lpstr>
      <vt:lpstr>Последовательность действий при составлении кластера</vt:lpstr>
      <vt:lpstr>«Фишбон»</vt:lpstr>
      <vt:lpstr>Инсерт</vt:lpstr>
      <vt:lpstr>Презентация PowerPoint</vt:lpstr>
      <vt:lpstr>Толстые и тонкие вопросы</vt:lpstr>
      <vt:lpstr>Вот как-то так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Оксана Красицкая</dc:creator>
  <cp:lastModifiedBy>Оксана Красицкая</cp:lastModifiedBy>
  <cp:revision>20</cp:revision>
  <dcterms:created xsi:type="dcterms:W3CDTF">2019-01-09T12:20:31Z</dcterms:created>
  <dcterms:modified xsi:type="dcterms:W3CDTF">2019-01-09T14:41:07Z</dcterms:modified>
</cp:coreProperties>
</file>