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2" r:id="rId3"/>
    <p:sldId id="273" r:id="rId4"/>
    <p:sldId id="259" r:id="rId5"/>
    <p:sldId id="260" r:id="rId6"/>
    <p:sldId id="257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4" r:id="rId19"/>
    <p:sldId id="275" r:id="rId20"/>
    <p:sldId id="276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462" y="-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721B8A-0087-468C-9216-526A2DAC0D55}" type="datetimeFigureOut">
              <a:rPr lang="ru-RU" smtClean="0"/>
              <a:t>10.01.2019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1D282D-8B69-4CC0-BFD9-A858E4515AE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14527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721B8A-0087-468C-9216-526A2DAC0D55}" type="datetimeFigureOut">
              <a:rPr lang="ru-RU" smtClean="0"/>
              <a:t>10.01.2019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1D282D-8B69-4CC0-BFD9-A858E4515AE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20355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721B8A-0087-468C-9216-526A2DAC0D55}" type="datetimeFigureOut">
              <a:rPr lang="ru-RU" smtClean="0"/>
              <a:t>10.01.2019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1D282D-8B69-4CC0-BFD9-A858E4515AE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33436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721B8A-0087-468C-9216-526A2DAC0D55}" type="datetimeFigureOut">
              <a:rPr lang="ru-RU" smtClean="0"/>
              <a:t>10.01.2019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1D282D-8B69-4CC0-BFD9-A858E4515AE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03333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721B8A-0087-468C-9216-526A2DAC0D55}" type="datetimeFigureOut">
              <a:rPr lang="ru-RU" smtClean="0"/>
              <a:t>10.01.2019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1D282D-8B69-4CC0-BFD9-A858E4515AE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93072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721B8A-0087-468C-9216-526A2DAC0D55}" type="datetimeFigureOut">
              <a:rPr lang="ru-RU" smtClean="0"/>
              <a:t>10.01.2019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1D282D-8B69-4CC0-BFD9-A858E4515AE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03264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721B8A-0087-468C-9216-526A2DAC0D55}" type="datetimeFigureOut">
              <a:rPr lang="ru-RU" smtClean="0"/>
              <a:t>10.01.2019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1D282D-8B69-4CC0-BFD9-A858E4515AE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17754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721B8A-0087-468C-9216-526A2DAC0D55}" type="datetimeFigureOut">
              <a:rPr lang="ru-RU" smtClean="0"/>
              <a:t>10.01.2019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1D282D-8B69-4CC0-BFD9-A858E4515AE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44903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721B8A-0087-468C-9216-526A2DAC0D55}" type="datetimeFigureOut">
              <a:rPr lang="ru-RU" smtClean="0"/>
              <a:t>10.01.2019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1D282D-8B69-4CC0-BFD9-A858E4515AE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50473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721B8A-0087-468C-9216-526A2DAC0D55}" type="datetimeFigureOut">
              <a:rPr lang="ru-RU" smtClean="0"/>
              <a:t>10.01.2019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1D282D-8B69-4CC0-BFD9-A858E4515AE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35126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721B8A-0087-468C-9216-526A2DAC0D55}" type="datetimeFigureOut">
              <a:rPr lang="ru-RU" smtClean="0"/>
              <a:t>10.01.2019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1D282D-8B69-4CC0-BFD9-A858E4515AE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34663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721B8A-0087-468C-9216-526A2DAC0D55}" type="datetimeFigureOut">
              <a:rPr lang="ru-RU" smtClean="0"/>
              <a:t>10.01.2019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1D282D-8B69-4CC0-BFD9-A858E4515AE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00312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620689"/>
            <a:ext cx="7772400" cy="2979762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b="1" u="sng" dirty="0" smtClean="0"/>
              <a:t>Тема:</a:t>
            </a:r>
            <a:r>
              <a:rPr lang="ru-RU" b="1" dirty="0" smtClean="0"/>
              <a:t> </a:t>
            </a:r>
            <a:r>
              <a:rPr lang="ru-RU" b="1" i="1" dirty="0" smtClean="0"/>
              <a:t>«Логарифмические уравнения. Способы решения логарифмических уравнений»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dirty="0" smtClean="0"/>
              <a:t>Выполнила учитель математики </a:t>
            </a:r>
          </a:p>
          <a:p>
            <a:r>
              <a:rPr lang="ru-RU" b="1" dirty="0" smtClean="0"/>
              <a:t>МКОУ СОШ </a:t>
            </a:r>
            <a:r>
              <a:rPr lang="ru-RU" b="1" dirty="0" err="1" smtClean="0"/>
              <a:t>с.Новый</a:t>
            </a:r>
            <a:r>
              <a:rPr lang="ru-RU" b="1" dirty="0" smtClean="0"/>
              <a:t> УРУХ </a:t>
            </a:r>
            <a:r>
              <a:rPr lang="ru-RU" b="1" dirty="0" err="1" smtClean="0"/>
              <a:t>Надгериева</a:t>
            </a:r>
            <a:r>
              <a:rPr lang="ru-RU" b="1" dirty="0" smtClean="0"/>
              <a:t> Д.И.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105325238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6428018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753600" cy="7315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8562722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88640"/>
            <a:ext cx="8892480" cy="65527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172484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ru-RU" dirty="0"/>
          </a:p>
        </p:txBody>
      </p:sp>
      <p:pic>
        <p:nvPicPr>
          <p:cNvPr id="1229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484784"/>
            <a:ext cx="8496944" cy="4752527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</p:pic>
    </p:spTree>
    <p:extLst>
      <p:ext uri="{BB962C8B-B14F-4D97-AF65-F5344CB8AC3E}">
        <p14:creationId xmlns:p14="http://schemas.microsoft.com/office/powerpoint/2010/main" val="322403786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332656"/>
            <a:ext cx="8496944" cy="5904656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</p:pic>
    </p:spTree>
    <p:extLst>
      <p:ext uri="{BB962C8B-B14F-4D97-AF65-F5344CB8AC3E}">
        <p14:creationId xmlns:p14="http://schemas.microsoft.com/office/powerpoint/2010/main" val="306568371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548680"/>
            <a:ext cx="8064896" cy="5544615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</p:pic>
    </p:spTree>
    <p:extLst>
      <p:ext uri="{BB962C8B-B14F-4D97-AF65-F5344CB8AC3E}">
        <p14:creationId xmlns:p14="http://schemas.microsoft.com/office/powerpoint/2010/main" val="11717907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332656"/>
            <a:ext cx="7992888" cy="6120680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</p:pic>
    </p:spTree>
    <p:extLst>
      <p:ext uri="{BB962C8B-B14F-4D97-AF65-F5344CB8AC3E}">
        <p14:creationId xmlns:p14="http://schemas.microsoft.com/office/powerpoint/2010/main" val="103311917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764704"/>
            <a:ext cx="8280920" cy="5112568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</p:pic>
    </p:spTree>
    <p:extLst>
      <p:ext uri="{BB962C8B-B14F-4D97-AF65-F5344CB8AC3E}">
        <p14:creationId xmlns:p14="http://schemas.microsoft.com/office/powerpoint/2010/main" val="74073546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88640"/>
            <a:ext cx="8136904" cy="6264696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</p:pic>
    </p:spTree>
    <p:extLst>
      <p:ext uri="{BB962C8B-B14F-4D97-AF65-F5344CB8AC3E}">
        <p14:creationId xmlns:p14="http://schemas.microsoft.com/office/powerpoint/2010/main" val="381015128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-4763"/>
            <a:ext cx="8424936" cy="6867526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</p:pic>
    </p:spTree>
    <p:extLst>
      <p:ext uri="{BB962C8B-B14F-4D97-AF65-F5344CB8AC3E}">
        <p14:creationId xmlns:p14="http://schemas.microsoft.com/office/powerpoint/2010/main" val="16082694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b="1" u="sng" dirty="0" smtClean="0"/>
              <a:t/>
            </a:r>
            <a:br>
              <a:rPr lang="ru-RU" sz="2800" b="1" u="sng" dirty="0" smtClean="0"/>
            </a:br>
            <a:r>
              <a:rPr lang="ru-RU" sz="2800" b="1" u="sng" dirty="0" smtClean="0">
                <a:solidFill>
                  <a:srgbClr val="FF0000"/>
                </a:solidFill>
              </a:rPr>
              <a:t>Тема:</a:t>
            </a:r>
            <a:r>
              <a:rPr lang="ru-RU" sz="2800" b="1" dirty="0" smtClean="0">
                <a:solidFill>
                  <a:srgbClr val="FF0000"/>
                </a:solidFill>
              </a:rPr>
              <a:t> </a:t>
            </a:r>
            <a:r>
              <a:rPr lang="ru-RU" sz="2800" b="1" i="1" dirty="0" smtClean="0">
                <a:solidFill>
                  <a:srgbClr val="FF0000"/>
                </a:solidFill>
              </a:rPr>
              <a:t>«Логарифмические уравнения. Способы решения логарифмических уравнений»</a:t>
            </a:r>
            <a:r>
              <a:rPr lang="ru-RU" sz="2800" dirty="0" smtClean="0">
                <a:solidFill>
                  <a:srgbClr val="FF0000"/>
                </a:solidFill>
              </a:rPr>
              <a:t/>
            </a:r>
            <a:br>
              <a:rPr lang="ru-RU" sz="2800" dirty="0" smtClean="0">
                <a:solidFill>
                  <a:srgbClr val="FF0000"/>
                </a:solidFill>
              </a:rPr>
            </a:b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70000" lnSpcReduction="20000"/>
          </a:bodyPr>
          <a:lstStyle/>
          <a:p>
            <a:r>
              <a:rPr lang="ru-RU" b="1" dirty="0"/>
              <a:t> </a:t>
            </a:r>
            <a:endParaRPr lang="ru-RU" dirty="0" smtClean="0">
              <a:effectLst/>
            </a:endParaRPr>
          </a:p>
          <a:p>
            <a:r>
              <a:rPr lang="ru-RU" b="1" u="sng" dirty="0">
                <a:solidFill>
                  <a:srgbClr val="FF0000"/>
                </a:solidFill>
              </a:rPr>
              <a:t>Цель урока</a:t>
            </a:r>
            <a:r>
              <a:rPr lang="ru-RU" b="1" u="sng" dirty="0"/>
              <a:t>: </a:t>
            </a:r>
            <a:r>
              <a:rPr lang="ru-RU" dirty="0"/>
              <a:t>формирование умения решать логарифмические уравнения разных типов на основе применения определения логарифма, свойств логарифмов и общих методов решения уравнений.</a:t>
            </a:r>
            <a:br>
              <a:rPr lang="ru-RU" dirty="0"/>
            </a:br>
            <a:r>
              <a:rPr lang="ru-RU" b="1" u="sng" dirty="0">
                <a:solidFill>
                  <a:srgbClr val="FF0000"/>
                </a:solidFill>
              </a:rPr>
              <a:t>Задачи: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а) общенаучная: выбирать рациональные способы решения уравнений, применять полученные теоретические знания для решения уравнений;</a:t>
            </a:r>
            <a:endParaRPr lang="ru-RU" dirty="0" smtClean="0">
              <a:effectLst/>
            </a:endParaRPr>
          </a:p>
          <a:p>
            <a:r>
              <a:rPr lang="ru-RU" dirty="0"/>
              <a:t>б) воспитательная: воспитывать сознательное отношение к учению, познавательную активность и интерес к предмету, культуру умственного труда;</a:t>
            </a:r>
            <a:br>
              <a:rPr lang="ru-RU" dirty="0"/>
            </a:br>
            <a:r>
              <a:rPr lang="ru-RU" dirty="0"/>
              <a:t>в) развивающая: развивать навыки сравнительного анализа, логического мышления, умение делать обобщения и выводы;</a:t>
            </a:r>
            <a:endParaRPr lang="ru-RU" dirty="0" smtClean="0">
              <a:effectLst/>
            </a:endParaRPr>
          </a:p>
          <a:p>
            <a:r>
              <a:rPr lang="ru-RU" b="1" u="sng" dirty="0">
                <a:solidFill>
                  <a:srgbClr val="FF0000"/>
                </a:solidFill>
              </a:rPr>
              <a:t>Тип урока</a:t>
            </a:r>
            <a:r>
              <a:rPr lang="ru-RU" b="1" dirty="0"/>
              <a:t>:</a:t>
            </a:r>
            <a:r>
              <a:rPr lang="ru-RU" dirty="0"/>
              <a:t> комбинированный</a:t>
            </a:r>
            <a:endParaRPr lang="ru-RU" dirty="0" smtClean="0">
              <a:effectLst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5783434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476672"/>
            <a:ext cx="8136904" cy="5976664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</p:pic>
    </p:spTree>
    <p:extLst>
      <p:ext uri="{BB962C8B-B14F-4D97-AF65-F5344CB8AC3E}">
        <p14:creationId xmlns:p14="http://schemas.microsoft.com/office/powerpoint/2010/main" val="23969837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1416142"/>
            <a:ext cx="8064896" cy="4885248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400" b="1" u="sng" dirty="0" smtClean="0">
                <a:solidFill>
                  <a:srgbClr val="FF0000"/>
                </a:solidFill>
                <a:effectLst/>
                <a:latin typeface="Times New Roman"/>
                <a:ea typeface="Calibri"/>
                <a:cs typeface="Calibri"/>
              </a:rPr>
              <a:t>Оборудование и материалы:</a:t>
            </a:r>
            <a:endParaRPr lang="ru-RU" sz="2400" dirty="0">
              <a:solidFill>
                <a:srgbClr val="FF0000"/>
              </a:solidFill>
              <a:ea typeface="Calibri"/>
              <a:cs typeface="Calibri"/>
            </a:endParaRPr>
          </a:p>
          <a:p>
            <a:pPr marL="342900" lvl="0" indent="-342900">
              <a:spcAft>
                <a:spcPts val="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ru-RU" sz="2400" kern="50" dirty="0" smtClean="0">
                <a:effectLst/>
                <a:latin typeface="Times New Roman"/>
                <a:ea typeface="Times New Roman"/>
                <a:cs typeface="Calibri"/>
              </a:rPr>
              <a:t>Тест для первичного закрепления.</a:t>
            </a:r>
          </a:p>
          <a:p>
            <a:pPr marL="342900" lvl="0" indent="-342900">
              <a:spcAft>
                <a:spcPts val="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ru-RU" sz="2400" dirty="0" smtClean="0">
                <a:effectLst/>
                <a:latin typeface="Times New Roman"/>
                <a:ea typeface="Times New Roman"/>
              </a:rPr>
              <a:t>Раздаточный материал.</a:t>
            </a:r>
          </a:p>
          <a:p>
            <a:pPr marL="342900" lvl="0" indent="-342900">
              <a:spcAft>
                <a:spcPts val="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ru-RU" sz="2400" dirty="0" smtClean="0">
                <a:effectLst/>
                <a:latin typeface="Times New Roman"/>
                <a:ea typeface="Times New Roman"/>
              </a:rPr>
              <a:t>Оценочный лист.</a:t>
            </a:r>
          </a:p>
          <a:p>
            <a:pPr marL="342900" lvl="0" indent="-342900">
              <a:spcAft>
                <a:spcPts val="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ru-RU" sz="2400" dirty="0" smtClean="0">
                <a:effectLst/>
                <a:latin typeface="Times New Roman"/>
                <a:ea typeface="Times New Roman"/>
              </a:rPr>
              <a:t>Компьютер.</a:t>
            </a:r>
          </a:p>
          <a:p>
            <a:pPr marL="342900" lvl="0" indent="-342900">
              <a:spcAft>
                <a:spcPts val="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ru-RU" sz="2400" dirty="0" smtClean="0">
                <a:effectLst/>
                <a:latin typeface="Times New Roman"/>
                <a:ea typeface="Times New Roman"/>
              </a:rPr>
              <a:t>Презентация.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400" b="1" u="sng" dirty="0" smtClean="0">
                <a:solidFill>
                  <a:srgbClr val="FF0000"/>
                </a:solidFill>
                <a:effectLst/>
                <a:latin typeface="Times New Roman"/>
                <a:ea typeface="Calibri"/>
                <a:cs typeface="Calibri"/>
              </a:rPr>
              <a:t>Методы обучения:</a:t>
            </a:r>
            <a:r>
              <a:rPr lang="ru-RU" sz="2400" i="1" u="sng" dirty="0" smtClean="0">
                <a:solidFill>
                  <a:srgbClr val="FF0000"/>
                </a:solidFill>
                <a:effectLst/>
                <a:latin typeface="Times New Roman"/>
                <a:ea typeface="Calibri"/>
                <a:cs typeface="Calibri"/>
              </a:rPr>
              <a:t> </a:t>
            </a:r>
            <a:r>
              <a:rPr lang="ru-RU" sz="2400" dirty="0" smtClean="0">
                <a:effectLst/>
                <a:latin typeface="Times New Roman"/>
                <a:ea typeface="Calibri"/>
                <a:cs typeface="Calibri"/>
              </a:rPr>
              <a:t>наглядный, проблемный</a:t>
            </a:r>
            <a:endParaRPr lang="ru-RU" sz="2400" dirty="0">
              <a:ea typeface="Calibri"/>
              <a:cs typeface="Calibri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400" b="1" u="sng" dirty="0" smtClean="0">
                <a:solidFill>
                  <a:srgbClr val="FF0000"/>
                </a:solidFill>
                <a:effectLst/>
                <a:latin typeface="Times New Roman"/>
                <a:ea typeface="Calibri"/>
                <a:cs typeface="Calibri"/>
              </a:rPr>
              <a:t>Формы организации урока</a:t>
            </a:r>
            <a:r>
              <a:rPr lang="ru-RU" sz="2400" b="1" dirty="0" smtClean="0">
                <a:solidFill>
                  <a:srgbClr val="FF0000"/>
                </a:solidFill>
                <a:effectLst/>
                <a:latin typeface="Times New Roman"/>
                <a:ea typeface="Calibri"/>
                <a:cs typeface="Calibri"/>
              </a:rPr>
              <a:t>:</a:t>
            </a:r>
            <a:r>
              <a:rPr lang="ru-RU" sz="2400" dirty="0" smtClean="0">
                <a:solidFill>
                  <a:srgbClr val="FF0000"/>
                </a:solidFill>
                <a:effectLst/>
                <a:latin typeface="Times New Roman"/>
                <a:ea typeface="Calibri"/>
                <a:cs typeface="Calibri"/>
              </a:rPr>
              <a:t> </a:t>
            </a:r>
            <a:r>
              <a:rPr lang="ru-RU" sz="2400" dirty="0" smtClean="0">
                <a:effectLst/>
                <a:latin typeface="Times New Roman"/>
                <a:ea typeface="Calibri"/>
                <a:cs typeface="Calibri"/>
              </a:rPr>
              <a:t>индивидуальная, фронтальная, групповая. </a:t>
            </a:r>
            <a:endParaRPr lang="ru-RU" sz="2400" dirty="0">
              <a:ea typeface="Calibri"/>
              <a:cs typeface="Calibri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400" b="1" u="sng" dirty="0" smtClean="0">
                <a:solidFill>
                  <a:srgbClr val="FF0000"/>
                </a:solidFill>
                <a:effectLst/>
                <a:latin typeface="Times New Roman"/>
                <a:ea typeface="Calibri"/>
                <a:cs typeface="Calibri"/>
              </a:rPr>
              <a:t>Технологии, используемые на уроке</a:t>
            </a:r>
            <a:r>
              <a:rPr lang="ru-RU" sz="2400" b="1" dirty="0" smtClean="0">
                <a:solidFill>
                  <a:srgbClr val="FF0000"/>
                </a:solidFill>
                <a:effectLst/>
                <a:latin typeface="Times New Roman"/>
                <a:ea typeface="Calibri"/>
                <a:cs typeface="Calibri"/>
              </a:rPr>
              <a:t>:</a:t>
            </a:r>
            <a:r>
              <a:rPr lang="ru-RU" sz="2400" dirty="0" smtClean="0">
                <a:solidFill>
                  <a:srgbClr val="FF0000"/>
                </a:solidFill>
                <a:effectLst/>
                <a:latin typeface="Times New Roman"/>
                <a:ea typeface="Calibri"/>
                <a:cs typeface="Calibri"/>
              </a:rPr>
              <a:t> </a:t>
            </a:r>
            <a:r>
              <a:rPr lang="ru-RU" sz="2400" dirty="0" smtClean="0">
                <a:effectLst/>
                <a:latin typeface="Times New Roman"/>
                <a:ea typeface="Calibri"/>
                <a:cs typeface="Calibri"/>
              </a:rPr>
              <a:t>групповая технология, обучение в сотрудничестве, информационно-коммуникативная. </a:t>
            </a:r>
            <a:endParaRPr lang="ru-RU" sz="2400" dirty="0">
              <a:ea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4657653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0"/>
            <a:ext cx="8964488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020577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0279097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60649"/>
            <a:ext cx="8568952" cy="6120680"/>
          </a:xfrm>
          <a:prstGeom prst="rect">
            <a:avLst/>
          </a:prstGeom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pic>
    </p:spTree>
    <p:extLst>
      <p:ext uri="{BB962C8B-B14F-4D97-AF65-F5344CB8AC3E}">
        <p14:creationId xmlns:p14="http://schemas.microsoft.com/office/powerpoint/2010/main" val="163446207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3339540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0"/>
            <a:ext cx="8712968" cy="6857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0907443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1925937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95</TotalTime>
  <Words>71</Words>
  <Application>Microsoft Office PowerPoint</Application>
  <PresentationFormat>Экран (4:3)</PresentationFormat>
  <Paragraphs>17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Тема: «Логарифмические уравнения. Способы решения логарифмических уравнений»</vt:lpstr>
      <vt:lpstr> Тема: «Логарифмические уравнения. Способы решения логарифмических уравнений»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Решение логарифмических уравнений</dc:title>
  <dc:creator>User</dc:creator>
  <cp:lastModifiedBy>User</cp:lastModifiedBy>
  <cp:revision>5</cp:revision>
  <dcterms:created xsi:type="dcterms:W3CDTF">2019-01-10T15:21:28Z</dcterms:created>
  <dcterms:modified xsi:type="dcterms:W3CDTF">2019-01-10T16:57:03Z</dcterms:modified>
</cp:coreProperties>
</file>