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56" r:id="rId2"/>
    <p:sldId id="257" r:id="rId3"/>
    <p:sldId id="258" r:id="rId4"/>
    <p:sldId id="275" r:id="rId5"/>
    <p:sldId id="263" r:id="rId6"/>
    <p:sldId id="264" r:id="rId7"/>
    <p:sldId id="262" r:id="rId8"/>
    <p:sldId id="270" r:id="rId9"/>
    <p:sldId id="271" r:id="rId10"/>
    <p:sldId id="268" r:id="rId11"/>
    <p:sldId id="261" r:id="rId12"/>
    <p:sldId id="267" r:id="rId13"/>
    <p:sldId id="272" r:id="rId14"/>
    <p:sldId id="266" r:id="rId15"/>
    <p:sldId id="265" r:id="rId16"/>
    <p:sldId id="273" r:id="rId17"/>
    <p:sldId id="274" r:id="rId18"/>
    <p:sldId id="260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234" y="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AC0BD9-1095-4739-9A8B-5A8D5DBB572E}" type="datetimeFigureOut">
              <a:rPr lang="ru-RU" smtClean="0"/>
              <a:pPr/>
              <a:t>10.01.2019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8C2F63A-8A9A-46DA-8616-97DC3C32B38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FC7ED8-5304-4D0F-BACE-8485D23394E6}" type="datetimeFigureOut">
              <a:rPr lang="ru-RU" smtClean="0"/>
              <a:pPr/>
              <a:t>10.01.2019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7177D-C42C-4FDB-BDE2-F0F0E8041A2A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7" name="Рисунок 6" descr="Презентация1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FC7ED8-5304-4D0F-BACE-8485D23394E6}" type="datetimeFigureOut">
              <a:rPr lang="ru-RU" smtClean="0"/>
              <a:pPr/>
              <a:t>10.01.2019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7177D-C42C-4FDB-BDE2-F0F0E8041A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FC7ED8-5304-4D0F-BACE-8485D23394E6}" type="datetimeFigureOut">
              <a:rPr lang="ru-RU" smtClean="0"/>
              <a:pPr/>
              <a:t>10.01.2019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7177D-C42C-4FDB-BDE2-F0F0E8041A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FC7ED8-5304-4D0F-BACE-8485D23394E6}" type="datetimeFigureOut">
              <a:rPr lang="ru-RU" smtClean="0"/>
              <a:pPr/>
              <a:t>10.01.2019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7177D-C42C-4FDB-BDE2-F0F0E8041A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FC7ED8-5304-4D0F-BACE-8485D23394E6}" type="datetimeFigureOut">
              <a:rPr lang="ru-RU" smtClean="0"/>
              <a:pPr/>
              <a:t>10.01.2019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7177D-C42C-4FDB-BDE2-F0F0E8041A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FC7ED8-5304-4D0F-BACE-8485D23394E6}" type="datetimeFigureOut">
              <a:rPr lang="ru-RU" smtClean="0"/>
              <a:pPr/>
              <a:t>10.01.2019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7177D-C42C-4FDB-BDE2-F0F0E8041A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FC7ED8-5304-4D0F-BACE-8485D23394E6}" type="datetimeFigureOut">
              <a:rPr lang="ru-RU" smtClean="0"/>
              <a:pPr/>
              <a:t>10.01.2019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7177D-C42C-4FDB-BDE2-F0F0E8041A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FC7ED8-5304-4D0F-BACE-8485D23394E6}" type="datetimeFigureOut">
              <a:rPr lang="ru-RU" smtClean="0"/>
              <a:pPr/>
              <a:t>10.01.2019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7177D-C42C-4FDB-BDE2-F0F0E8041A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FC7ED8-5304-4D0F-BACE-8485D23394E6}" type="datetimeFigureOut">
              <a:rPr lang="ru-RU" smtClean="0"/>
              <a:pPr/>
              <a:t>10.01.2019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7177D-C42C-4FDB-BDE2-F0F0E8041A2A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5" name="Рисунок 4" descr="Презентация1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FC7ED8-5304-4D0F-BACE-8485D23394E6}" type="datetimeFigureOut">
              <a:rPr lang="ru-RU" smtClean="0"/>
              <a:pPr/>
              <a:t>10.01.2019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7177D-C42C-4FDB-BDE2-F0F0E8041A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FC7ED8-5304-4D0F-BACE-8485D23394E6}" type="datetimeFigureOut">
              <a:rPr lang="ru-RU" smtClean="0"/>
              <a:pPr/>
              <a:t>10.01.2019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7177D-C42C-4FDB-BDE2-F0F0E8041A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FC7ED8-5304-4D0F-BACE-8485D23394E6}" type="datetimeFigureOut">
              <a:rPr lang="ru-RU" smtClean="0"/>
              <a:pPr/>
              <a:t>10.01.2019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D7177D-C42C-4FDB-BDE2-F0F0E8041A2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hyperlink" Target="http://img-fotki.yandex.ru/get/6506/47407354.708/0_eae20_207eab67_L.png" TargetMode="External"/><Relationship Id="rId3" Type="http://schemas.openxmlformats.org/officeDocument/2006/relationships/hyperlink" Target="http://www.park55.ru/website/joule/var/custom/file/InteresUchenikam.jpg" TargetMode="External"/><Relationship Id="rId7" Type="http://schemas.openxmlformats.org/officeDocument/2006/relationships/hyperlink" Target="http://img0.liveinternet.ru/images/attach/c/9/105/420/105420484_11.png" TargetMode="External"/><Relationship Id="rId2" Type="http://schemas.openxmlformats.org/officeDocument/2006/relationships/hyperlink" Target="http://www.el-la.ru/photos/172.jpg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&#1087;&#1088;&#1080;&#1096;&#1085;&#1103;.&#1088;&#1092;/0_12_2014/505072771.jpg" TargetMode="External"/><Relationship Id="rId11" Type="http://schemas.openxmlformats.org/officeDocument/2006/relationships/hyperlink" Target="http://&#1079;&#1072;-&#1087;&#1072;&#1088;&#1090;&#1086;&#1081;.&#1088;&#1092;/zastavka.gif" TargetMode="External"/><Relationship Id="rId5" Type="http://schemas.openxmlformats.org/officeDocument/2006/relationships/hyperlink" Target="http://i.&#1096;&#1082;&#1086;&#1083;&#1072;23&#1084;&#1086;&#1075;&#1079;&#1086;&#1085;.&#1088;&#1092;/u/pic/dd/aefe5a572011e29934ab0f32933b38/-/%D0%BF%D0%B5%D1%80%D0%B2%D0%BE%D0%BA%D0%BB%D0%B0%D1%81%D1%81%D0%BD%D0%B8%D0%BA.png" TargetMode="External"/><Relationship Id="rId10" Type="http://schemas.openxmlformats.org/officeDocument/2006/relationships/hyperlink" Target="http://cbslytkarino.ru/wp-content/uploads/2015/09/004048_1417642848.png" TargetMode="External"/><Relationship Id="rId4" Type="http://schemas.openxmlformats.org/officeDocument/2006/relationships/hyperlink" Target="http://www.wiki.vladimir.i-edu.ru/images/archive/c/c1/20100427063037!%D0%A3%D1%87%D0%B5%D0%BD%D0%B8%D0%BA.jpg" TargetMode="External"/><Relationship Id="rId9" Type="http://schemas.openxmlformats.org/officeDocument/2006/relationships/hyperlink" Target="http://myclass.dp.ua/_ld/4/21838911.png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1071538" y="1357298"/>
            <a:ext cx="7348165" cy="317009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bg1"/>
                </a:solidFill>
                <a:effectLst/>
              </a:rPr>
              <a:t>           Мастер-класс</a:t>
            </a:r>
          </a:p>
          <a:p>
            <a:pPr algn="ctr"/>
            <a:endParaRPr lang="ru-RU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bg1"/>
              </a:solidFill>
            </a:endParaRPr>
          </a:p>
          <a:p>
            <a:pPr algn="ctr"/>
            <a:endParaRPr lang="ru-RU" sz="5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bg1"/>
              </a:solidFill>
            </a:endParaRPr>
          </a:p>
          <a:p>
            <a:pPr algn="ctr"/>
            <a:r>
              <a:rPr lang="ru-RU" sz="3600" b="1" i="1" dirty="0" smtClean="0">
                <a:solidFill>
                  <a:schemeClr val="bg1"/>
                </a:solidFill>
              </a:rPr>
              <a:t>Технология </a:t>
            </a:r>
            <a:r>
              <a:rPr lang="ru-RU" sz="3600" b="1" i="1" dirty="0">
                <a:solidFill>
                  <a:schemeClr val="bg1"/>
                </a:solidFill>
              </a:rPr>
              <a:t>проблемного обучения </a:t>
            </a:r>
            <a:endParaRPr lang="ru-RU" sz="3600" b="1" i="1" dirty="0" smtClean="0">
              <a:solidFill>
                <a:schemeClr val="bg1"/>
              </a:solidFill>
            </a:endParaRPr>
          </a:p>
          <a:p>
            <a:pPr algn="ctr"/>
            <a:r>
              <a:rPr lang="ru-RU" sz="3600" b="1" i="1" dirty="0" smtClean="0">
                <a:solidFill>
                  <a:schemeClr val="bg1"/>
                </a:solidFill>
              </a:rPr>
              <a:t>на </a:t>
            </a:r>
            <a:r>
              <a:rPr lang="ru-RU" sz="3600" b="1" i="1" dirty="0">
                <a:solidFill>
                  <a:schemeClr val="bg1"/>
                </a:solidFill>
              </a:rPr>
              <a:t>уроках в</a:t>
            </a:r>
            <a:r>
              <a:rPr lang="ru-RU" sz="3600" i="1" dirty="0">
                <a:solidFill>
                  <a:schemeClr val="bg1"/>
                </a:solidFill>
              </a:rPr>
              <a:t> </a:t>
            </a:r>
            <a:r>
              <a:rPr lang="ru-RU" sz="3600" b="1" i="1" dirty="0">
                <a:solidFill>
                  <a:schemeClr val="bg1"/>
                </a:solidFill>
              </a:rPr>
              <a:t>начальной </a:t>
            </a:r>
            <a:r>
              <a:rPr lang="ru-RU" sz="3600" b="1" i="1" dirty="0" smtClean="0">
                <a:solidFill>
                  <a:schemeClr val="bg1"/>
                </a:solidFill>
              </a:rPr>
              <a:t>школе</a:t>
            </a:r>
            <a:endParaRPr lang="ru-RU" sz="3600" b="1" i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bg1"/>
              </a:soli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http://www.klass39.ru/wp-content/uploads/2015/09/4543909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86446" y="3214686"/>
            <a:ext cx="2714644" cy="2831583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3357554" y="642918"/>
            <a:ext cx="267169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Приём 3</a:t>
            </a:r>
            <a:endParaRPr lang="ru-RU" sz="5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928794" y="1500174"/>
            <a:ext cx="5559535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Задание на «ошибку» </a:t>
            </a:r>
            <a:endParaRPr lang="ru-RU" sz="4400" b="0" cap="none" spc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547664" y="3212976"/>
            <a:ext cx="442915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>
                <a:solidFill>
                  <a:schemeClr val="bg1"/>
                </a:solidFill>
              </a:rPr>
              <a:t>р</a:t>
            </a:r>
            <a:r>
              <a:rPr lang="ru-RU" sz="4000" b="1" dirty="0" smtClean="0">
                <a:solidFill>
                  <a:schemeClr val="bg1"/>
                </a:solidFill>
              </a:rPr>
              <a:t>едкий    редко</a:t>
            </a:r>
          </a:p>
        </p:txBody>
      </p:sp>
      <p:sp>
        <p:nvSpPr>
          <p:cNvPr id="6" name="Месяц 5"/>
          <p:cNvSpPr/>
          <p:nvPr/>
        </p:nvSpPr>
        <p:spPr>
          <a:xfrm rot="5400000">
            <a:off x="1976861" y="2855787"/>
            <a:ext cx="214315" cy="928694"/>
          </a:xfrm>
          <a:prstGeom prst="moon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Месяц 6"/>
          <p:cNvSpPr/>
          <p:nvPr/>
        </p:nvSpPr>
        <p:spPr>
          <a:xfrm rot="5400000">
            <a:off x="4065093" y="2855787"/>
            <a:ext cx="214315" cy="928694"/>
          </a:xfrm>
          <a:prstGeom prst="moon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2" name="Прямая соединительная линия 11"/>
          <p:cNvCxnSpPr/>
          <p:nvPr/>
        </p:nvCxnSpPr>
        <p:spPr>
          <a:xfrm rot="5400000" flipH="1" flipV="1">
            <a:off x="4788594" y="3212406"/>
            <a:ext cx="285752" cy="142876"/>
          </a:xfrm>
          <a:prstGeom prst="line">
            <a:avLst/>
          </a:prstGeom>
          <a:ln w="444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 rot="16200000" flipV="1">
            <a:off x="4896891" y="3248125"/>
            <a:ext cx="285752" cy="71438"/>
          </a:xfrm>
          <a:prstGeom prst="line">
            <a:avLst/>
          </a:prstGeom>
          <a:ln w="444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Прямоугольник 20"/>
          <p:cNvSpPr/>
          <p:nvPr/>
        </p:nvSpPr>
        <p:spPr>
          <a:xfrm>
            <a:off x="2699792" y="3429000"/>
            <a:ext cx="648072" cy="360040"/>
          </a:xfrm>
          <a:prstGeom prst="rect">
            <a:avLst/>
          </a:prstGeom>
          <a:noFill/>
          <a:ln w="412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6200000" flipV="1">
            <a:off x="4893471" y="3250405"/>
            <a:ext cx="285752" cy="71438"/>
          </a:xfrm>
          <a:prstGeom prst="line">
            <a:avLst/>
          </a:prstGeom>
          <a:ln w="444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animBg="1"/>
      <p:bldP spid="7" grpId="0" animBg="1"/>
      <p:bldP spid="21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вал 2"/>
          <p:cNvSpPr/>
          <p:nvPr/>
        </p:nvSpPr>
        <p:spPr>
          <a:xfrm>
            <a:off x="6858016" y="4143380"/>
            <a:ext cx="285752" cy="1428760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8434" name="Picture 2" descr="http://www.park55.ru/website/joule/var/custom/file/InteresUchenikam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15008" y="3929066"/>
            <a:ext cx="2301891" cy="2071702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827584" y="1916832"/>
            <a:ext cx="2023503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Приём </a:t>
            </a:r>
            <a:r>
              <a:rPr lang="ru-RU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4</a:t>
            </a:r>
            <a:endParaRPr lang="ru-RU" sz="40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267744" y="1844824"/>
            <a:ext cx="6121226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ru-RU" sz="3600" b="1" cap="none" spc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С</a:t>
            </a:r>
            <a:r>
              <a:rPr lang="ru-RU" sz="3600" b="1" dirty="0" smtClean="0">
                <a:solidFill>
                  <a:schemeClr val="bg1"/>
                </a:solidFill>
              </a:rPr>
              <a:t>итуации</a:t>
            </a:r>
            <a:r>
              <a:rPr lang="ru-RU" sz="3600" b="1" dirty="0">
                <a:solidFill>
                  <a:schemeClr val="bg1"/>
                </a:solidFill>
              </a:rPr>
              <a:t>, </a:t>
            </a:r>
            <a:r>
              <a:rPr lang="ru-RU" sz="3600" b="1" dirty="0" smtClean="0">
                <a:solidFill>
                  <a:schemeClr val="bg1"/>
                </a:solidFill>
              </a:rPr>
              <a:t>с заданиями </a:t>
            </a:r>
          </a:p>
          <a:p>
            <a:pPr algn="ctr"/>
            <a:r>
              <a:rPr lang="ru-RU" sz="3600" b="1" dirty="0" smtClean="0">
                <a:solidFill>
                  <a:schemeClr val="bg1"/>
                </a:solidFill>
              </a:rPr>
              <a:t>которые раннее встречались</a:t>
            </a:r>
            <a:r>
              <a:rPr lang="ru-RU" sz="4400" b="1" dirty="0"/>
              <a:t> </a:t>
            </a:r>
            <a:endParaRPr lang="ru-RU" sz="4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411760" y="3284984"/>
            <a:ext cx="3759362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>
                <a:solidFill>
                  <a:schemeClr val="bg1"/>
                </a:solidFill>
              </a:rPr>
              <a:t>2 + 2 + 2 + 2 = 8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115616" y="3861048"/>
            <a:ext cx="500066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bg1"/>
                </a:solidFill>
              </a:rPr>
              <a:t>Задача</a:t>
            </a:r>
          </a:p>
          <a:p>
            <a:r>
              <a:rPr lang="ru-RU" sz="2400" b="1" dirty="0" smtClean="0">
                <a:solidFill>
                  <a:schemeClr val="bg1"/>
                </a:solidFill>
              </a:rPr>
              <a:t>На </a:t>
            </a:r>
            <a:r>
              <a:rPr lang="ru-RU" sz="2400" b="1" dirty="0">
                <a:solidFill>
                  <a:schemeClr val="bg1"/>
                </a:solidFill>
              </a:rPr>
              <a:t>одну рубашку пришивают 9 пуговиц. Сколько пуговиц надо пришить на </a:t>
            </a:r>
            <a:r>
              <a:rPr lang="ru-RU" sz="2400" b="1" dirty="0" smtClean="0">
                <a:solidFill>
                  <a:schemeClr val="bg1"/>
                </a:solidFill>
              </a:rPr>
              <a:t>250 </a:t>
            </a:r>
            <a:r>
              <a:rPr lang="ru-RU" sz="2400" b="1" dirty="0">
                <a:solidFill>
                  <a:schemeClr val="bg1"/>
                </a:solidFill>
              </a:rPr>
              <a:t>рубашек?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2914340" y="620688"/>
            <a:ext cx="5154295" cy="138499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914400" indent="-914400" algn="ctr"/>
            <a:r>
              <a:rPr lang="ru-RU" sz="40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Проблемные ситуации</a:t>
            </a:r>
            <a:endParaRPr lang="ru-RU" sz="4400" b="0" cap="none" spc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marL="914400" indent="-914400" algn="ctr"/>
            <a:r>
              <a:rPr lang="ru-RU" sz="4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ru-RU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с «затруднением»</a:t>
            </a:r>
            <a:endParaRPr lang="ru-RU" sz="4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https://encrypted-tbn3.gstatic.com/images?q=tbn:ANd9GcSPK6O7hhXk4ucNvpjEa5tK--hPnGrP17Q-XcNTa5BM1vVR_Iycow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500826" y="3143248"/>
            <a:ext cx="1685925" cy="2714626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3357554" y="642918"/>
            <a:ext cx="267169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Приём </a:t>
            </a:r>
            <a:r>
              <a:rPr lang="ru-RU" sz="5400" b="0" cap="none" spc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5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928662" y="1357298"/>
            <a:ext cx="7469545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ru-RU" sz="4400" b="1" cap="none" spc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З</a:t>
            </a:r>
            <a:r>
              <a:rPr lang="ru-RU" sz="44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адания,</a:t>
            </a:r>
          </a:p>
          <a:p>
            <a:pPr algn="ctr"/>
            <a:r>
              <a:rPr lang="ru-RU" sz="44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с которыми не сталкивались</a:t>
            </a:r>
            <a:r>
              <a:rPr lang="ru-RU" sz="4400" b="1" dirty="0"/>
              <a:t> </a:t>
            </a:r>
            <a:endParaRPr lang="ru-RU" sz="4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71538" y="3286124"/>
            <a:ext cx="54292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chemeClr val="bg1"/>
                </a:solidFill>
              </a:rPr>
              <a:t>5, 8, 12, 7, 10, 34, 2, 15</a:t>
            </a:r>
            <a:endParaRPr lang="ru-RU" sz="3600" b="1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286116" y="4214818"/>
            <a:ext cx="250033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0" b="1" dirty="0">
                <a:solidFill>
                  <a:schemeClr val="bg1"/>
                </a:solidFill>
              </a:rPr>
              <a:t>х</a:t>
            </a:r>
            <a:r>
              <a:rPr lang="ru-RU" sz="8000" b="1" dirty="0" smtClean="0">
                <a:solidFill>
                  <a:schemeClr val="bg1"/>
                </a:solidFill>
              </a:rPr>
              <a:t>7</a:t>
            </a:r>
            <a:endParaRPr lang="ru-RU" sz="80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http://xn----7sbbzn3afjs.xn--p1ai/zastavka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25284" y="4000504"/>
            <a:ext cx="2423337" cy="1985955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3357554" y="642918"/>
            <a:ext cx="267169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Приём </a:t>
            </a:r>
            <a:r>
              <a:rPr lang="ru-RU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6</a:t>
            </a:r>
            <a:endParaRPr lang="ru-RU" sz="5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857356" y="1428736"/>
            <a:ext cx="5992987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ru-RU" sz="4400" b="1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З</a:t>
            </a:r>
            <a:r>
              <a:rPr lang="ru-RU" sz="44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адания с «подвохом»</a:t>
            </a:r>
            <a:r>
              <a:rPr lang="ru-RU" sz="4400" b="1" dirty="0"/>
              <a:t> </a:t>
            </a:r>
            <a:endParaRPr lang="ru-RU" sz="4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785918" y="2428868"/>
            <a:ext cx="492922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>
                <a:solidFill>
                  <a:schemeClr val="bg1"/>
                </a:solidFill>
              </a:rPr>
              <a:t>о</a:t>
            </a:r>
            <a:r>
              <a:rPr lang="ru-RU" sz="3600" b="1" dirty="0" smtClean="0">
                <a:solidFill>
                  <a:schemeClr val="bg1"/>
                </a:solidFill>
              </a:rPr>
              <a:t>бъявить          вьюга</a:t>
            </a:r>
          </a:p>
          <a:p>
            <a:r>
              <a:rPr lang="ru-RU" sz="3600" b="1" dirty="0">
                <a:solidFill>
                  <a:schemeClr val="bg1"/>
                </a:solidFill>
              </a:rPr>
              <a:t>с</a:t>
            </a:r>
            <a:r>
              <a:rPr lang="ru-RU" sz="3600" b="1" dirty="0" smtClean="0">
                <a:solidFill>
                  <a:schemeClr val="bg1"/>
                </a:solidFill>
              </a:rPr>
              <a:t>ъезд                 пьёт</a:t>
            </a:r>
          </a:p>
          <a:p>
            <a:r>
              <a:rPr lang="ru-RU" sz="3600" b="1" dirty="0">
                <a:solidFill>
                  <a:schemeClr val="bg1"/>
                </a:solidFill>
              </a:rPr>
              <a:t>п</a:t>
            </a:r>
            <a:r>
              <a:rPr lang="ru-RU" sz="3600" b="1" dirty="0" smtClean="0">
                <a:solidFill>
                  <a:schemeClr val="bg1"/>
                </a:solidFill>
              </a:rPr>
              <a:t>одъезд            шьёт</a:t>
            </a:r>
            <a:endParaRPr lang="ru-RU" sz="3600" b="1" dirty="0">
              <a:solidFill>
                <a:schemeClr val="bg1"/>
              </a:solidFill>
            </a:endParaRP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1857356" y="2500306"/>
            <a:ext cx="571504" cy="1588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rot="5400000">
            <a:off x="2321703" y="2607463"/>
            <a:ext cx="214314" cy="1588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1785918" y="3143248"/>
            <a:ext cx="357190" cy="1588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rot="5400000">
            <a:off x="2036745" y="3249611"/>
            <a:ext cx="214314" cy="1588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>
            <a:off x="1928794" y="3643314"/>
            <a:ext cx="714380" cy="1588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 rot="5400000">
            <a:off x="2536811" y="3749677"/>
            <a:ext cx="214314" cy="1588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Месяц 17"/>
          <p:cNvSpPr/>
          <p:nvPr/>
        </p:nvSpPr>
        <p:spPr>
          <a:xfrm rot="5400000">
            <a:off x="5072066" y="2071679"/>
            <a:ext cx="214315" cy="928694"/>
          </a:xfrm>
          <a:prstGeom prst="moon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Месяц 18"/>
          <p:cNvSpPr/>
          <p:nvPr/>
        </p:nvSpPr>
        <p:spPr>
          <a:xfrm rot="5400000">
            <a:off x="4893470" y="2893216"/>
            <a:ext cx="142877" cy="500065"/>
          </a:xfrm>
          <a:prstGeom prst="moon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Месяц 19"/>
          <p:cNvSpPr/>
          <p:nvPr/>
        </p:nvSpPr>
        <p:spPr>
          <a:xfrm rot="5400000">
            <a:off x="5036346" y="3464720"/>
            <a:ext cx="142877" cy="500065"/>
          </a:xfrm>
          <a:prstGeom prst="moon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2211475" y="4437112"/>
            <a:ext cx="2870786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о</a:t>
            </a:r>
            <a:r>
              <a:rPr lang="ru-RU" sz="40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т…утюжить</a:t>
            </a:r>
            <a:endParaRPr lang="ru-RU" sz="40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000"/>
                            </p:stCondLst>
                            <p:childTnLst>
                              <p:par>
                                <p:cTn id="34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500"/>
                            </p:stCondLst>
                            <p:childTnLst>
                              <p:par>
                                <p:cTn id="4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2000"/>
                            </p:stCondLst>
                            <p:childTnLst>
                              <p:par>
                                <p:cTn id="5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2500"/>
                            </p:stCondLst>
                            <p:childTnLst>
                              <p:par>
                                <p:cTn id="5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8" grpId="0" animBg="1"/>
      <p:bldP spid="19" grpId="0" animBg="1"/>
      <p:bldP spid="20" grpId="0" animBg="1"/>
      <p:bldP spid="1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http://img-fotki.yandex.ru/get/6506/47407354.708/0_eae20_207eab67_L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11827" y="3357562"/>
            <a:ext cx="1684440" cy="2690798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357554" y="642918"/>
            <a:ext cx="267169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Приём </a:t>
            </a:r>
            <a:r>
              <a:rPr lang="ru-RU" sz="5400" b="0" cap="none" spc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7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500298" y="1500174"/>
            <a:ext cx="4073551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dirty="0" smtClean="0">
                <a:solidFill>
                  <a:schemeClr val="bg1"/>
                </a:solidFill>
              </a:rPr>
              <a:t> «Яркое пятно»</a:t>
            </a:r>
            <a:r>
              <a:rPr lang="ru-RU" sz="4400" b="1" dirty="0"/>
              <a:t> </a:t>
            </a:r>
            <a:endParaRPr lang="ru-RU" sz="4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22532" name="Picture 4" descr="http://media.tvcok.ru/media/posters/2012/04/03/cache/1282431919_prewiev.jpg"/>
          <p:cNvPicPr>
            <a:picLocks noChangeAspect="1" noChangeArrowheads="1"/>
          </p:cNvPicPr>
          <p:nvPr/>
        </p:nvPicPr>
        <p:blipFill>
          <a:blip r:embed="rId3" cstate="print"/>
          <a:srcRect b="22444"/>
          <a:stretch>
            <a:fillRect/>
          </a:stretch>
        </p:blipFill>
        <p:spPr bwMode="auto">
          <a:xfrm>
            <a:off x="2928926" y="2714620"/>
            <a:ext cx="2643206" cy="3143272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4572000" y="2357430"/>
            <a:ext cx="2889061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dirty="0" smtClean="0">
                <a:solidFill>
                  <a:schemeClr val="bg1"/>
                </a:solidFill>
              </a:rPr>
              <a:t> На сцене?</a:t>
            </a:r>
            <a:r>
              <a:rPr lang="ru-RU" sz="4400" b="1" dirty="0"/>
              <a:t> </a:t>
            </a:r>
            <a:endParaRPr lang="ru-RU" sz="4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714876" y="3071810"/>
            <a:ext cx="1874231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dirty="0" smtClean="0">
                <a:solidFill>
                  <a:schemeClr val="bg1"/>
                </a:solidFill>
              </a:rPr>
              <a:t> Пьеса</a:t>
            </a:r>
            <a:r>
              <a:rPr lang="ru-RU" sz="4400" b="1" dirty="0"/>
              <a:t> </a:t>
            </a:r>
            <a:endParaRPr lang="ru-RU" sz="4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25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25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25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1.11022E-16 L -0.21667 -0.05139 " pathEditMode="relative" rAng="0" ptsTypes="AA">
                                      <p:cBhvr>
                                        <p:cTn id="17" dur="2000" fill="hold"/>
                                        <p:tgtEl>
                                          <p:spTgt spid="225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800" y="-26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53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1"/>
      <p:bldP spid="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http://img0.liveinternet.ru/images/attach/c/9/105/420/105420484_1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1214414" y="2928934"/>
            <a:ext cx="1568402" cy="2138021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785918" y="642918"/>
            <a:ext cx="570329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Учебная проблема</a:t>
            </a:r>
            <a:endParaRPr lang="ru-RU" sz="5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285984" y="4857760"/>
            <a:ext cx="6048672" cy="523220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Предъявить противоречивые факты</a:t>
            </a:r>
            <a:endParaRPr lang="ru-RU" sz="28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000364" y="4357694"/>
            <a:ext cx="5328592" cy="523220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Столкнуть разные мнения </a:t>
            </a:r>
            <a:endParaRPr lang="ru-RU" sz="2800" b="0" cap="none" spc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643306" y="3857628"/>
            <a:ext cx="4680520" cy="523220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Задание на «ошибку» </a:t>
            </a:r>
            <a:endParaRPr lang="ru-RU" sz="2800" b="0" cap="none" spc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214810" y="3000372"/>
            <a:ext cx="4059573" cy="830997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b="1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С</a:t>
            </a:r>
            <a:r>
              <a:rPr lang="ru-RU" sz="2400" b="1" dirty="0" smtClean="0">
                <a:solidFill>
                  <a:schemeClr val="bg1"/>
                </a:solidFill>
              </a:rPr>
              <a:t>итуации</a:t>
            </a:r>
            <a:r>
              <a:rPr lang="ru-RU" sz="2400" b="1" dirty="0">
                <a:solidFill>
                  <a:schemeClr val="bg1"/>
                </a:solidFill>
              </a:rPr>
              <a:t>, </a:t>
            </a:r>
            <a:r>
              <a:rPr lang="ru-RU" sz="2400" b="1" dirty="0" smtClean="0">
                <a:solidFill>
                  <a:schemeClr val="bg1"/>
                </a:solidFill>
              </a:rPr>
              <a:t>с заданиями </a:t>
            </a:r>
          </a:p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которые раннее встречались</a:t>
            </a:r>
            <a:endParaRPr lang="ru-RU" sz="40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643438" y="2285992"/>
            <a:ext cx="3600400" cy="707886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400" b="1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З</a:t>
            </a:r>
            <a:r>
              <a:rPr lang="ru-RU" sz="24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адания с «подвохом»</a:t>
            </a:r>
            <a:r>
              <a:rPr lang="ru-RU" sz="4000" b="1" dirty="0"/>
              <a:t> </a:t>
            </a:r>
            <a:endParaRPr lang="ru-RU" sz="40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5429256" y="1500174"/>
            <a:ext cx="2783803" cy="769441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400" b="1" dirty="0" smtClean="0">
                <a:solidFill>
                  <a:schemeClr val="bg1"/>
                </a:solidFill>
              </a:rPr>
              <a:t> </a:t>
            </a:r>
            <a:r>
              <a:rPr lang="ru-RU" sz="2800" b="1" dirty="0" smtClean="0">
                <a:solidFill>
                  <a:schemeClr val="bg1"/>
                </a:solidFill>
              </a:rPr>
              <a:t>«Яркое пятно»</a:t>
            </a:r>
            <a:r>
              <a:rPr lang="ru-RU" sz="2800" b="1" dirty="0"/>
              <a:t> </a:t>
            </a:r>
            <a:endParaRPr lang="ru-RU" sz="28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1" name="Rectangle 5"/>
          <p:cNvSpPr>
            <a:spLocks noChangeArrowheads="1"/>
          </p:cNvSpPr>
          <p:nvPr/>
        </p:nvSpPr>
        <p:spPr bwMode="auto">
          <a:xfrm>
            <a:off x="6948488" y="809625"/>
            <a:ext cx="1912937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endParaRPr lang="ru-RU"/>
          </a:p>
        </p:txBody>
      </p:sp>
      <p:sp>
        <p:nvSpPr>
          <p:cNvPr id="4102" name="Rectangle 6"/>
          <p:cNvSpPr>
            <a:spLocks noChangeArrowheads="1"/>
          </p:cNvSpPr>
          <p:nvPr/>
        </p:nvSpPr>
        <p:spPr bwMode="auto">
          <a:xfrm>
            <a:off x="4427538" y="809625"/>
            <a:ext cx="1995487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endParaRPr lang="ru-RU"/>
          </a:p>
        </p:txBody>
      </p:sp>
      <p:sp>
        <p:nvSpPr>
          <p:cNvPr id="4103" name="Rectangle 7"/>
          <p:cNvSpPr>
            <a:spLocks noChangeArrowheads="1"/>
          </p:cNvSpPr>
          <p:nvPr/>
        </p:nvSpPr>
        <p:spPr bwMode="auto">
          <a:xfrm>
            <a:off x="4235450" y="2609850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>
              <a:tabLst>
                <a:tab pos="2305050" algn="l"/>
              </a:tabLst>
            </a:pPr>
            <a:endParaRPr lang="ru-RU"/>
          </a:p>
        </p:txBody>
      </p:sp>
      <p:pic>
        <p:nvPicPr>
          <p:cNvPr id="4107" name="Picture 8" descr="kj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42988" y="2133600"/>
            <a:ext cx="2159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/>
          <p:nvPr/>
        </p:nvSpPr>
        <p:spPr>
          <a:xfrm>
            <a:off x="2298684" y="519091"/>
            <a:ext cx="4572032" cy="92333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5400" b="1" cap="all" dirty="0">
                <a:ln w="0"/>
                <a:solidFill>
                  <a:srgbClr val="FFFF00"/>
                </a:solidFill>
                <a:effectLst>
                  <a:reflection blurRad="12700" stA="50000" endPos="50000" dist="5000" dir="5400000" sy="-100000" rotWithShape="0"/>
                </a:effectLst>
              </a:rPr>
              <a:t>Рефлексия</a:t>
            </a:r>
          </a:p>
        </p:txBody>
      </p:sp>
      <p:sp>
        <p:nvSpPr>
          <p:cNvPr id="4112" name="Rectangle 16"/>
          <p:cNvSpPr>
            <a:spLocks noChangeArrowheads="1"/>
          </p:cNvSpPr>
          <p:nvPr/>
        </p:nvSpPr>
        <p:spPr bwMode="auto">
          <a:xfrm>
            <a:off x="1285852" y="1643050"/>
            <a:ext cx="6746875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800" b="1" i="1" dirty="0">
                <a:solidFill>
                  <a:schemeClr val="bg1"/>
                </a:solidFill>
              </a:rPr>
              <a:t>Действительно ли важно </a:t>
            </a:r>
            <a:r>
              <a:rPr lang="ru-RU" sz="2800" b="1" i="1" dirty="0" smtClean="0">
                <a:solidFill>
                  <a:schemeClr val="bg1"/>
                </a:solidFill>
              </a:rPr>
              <a:t>создавать </a:t>
            </a:r>
            <a:r>
              <a:rPr lang="ru-RU" sz="2800" b="1" i="1" dirty="0">
                <a:solidFill>
                  <a:schemeClr val="bg1"/>
                </a:solidFill>
              </a:rPr>
              <a:t>на уроках проблемные ситуации?</a:t>
            </a:r>
          </a:p>
        </p:txBody>
      </p:sp>
      <p:sp>
        <p:nvSpPr>
          <p:cNvPr id="4113" name="Rectangle 17"/>
          <p:cNvSpPr>
            <a:spLocks noChangeArrowheads="1"/>
          </p:cNvSpPr>
          <p:nvPr/>
        </p:nvSpPr>
        <p:spPr bwMode="auto">
          <a:xfrm>
            <a:off x="1331913" y="3108325"/>
            <a:ext cx="6811987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ru-RU" sz="2800" b="1" i="1" dirty="0">
                <a:solidFill>
                  <a:schemeClr val="bg1"/>
                </a:solidFill>
              </a:rPr>
              <a:t>Какой </a:t>
            </a:r>
            <a:r>
              <a:rPr lang="ru-RU" sz="2800" b="1" i="1" dirty="0" smtClean="0">
                <a:solidFill>
                  <a:schemeClr val="bg1"/>
                </a:solidFill>
              </a:rPr>
              <a:t>приём создания проблемной ситуации показался </a:t>
            </a:r>
            <a:r>
              <a:rPr lang="ru-RU" sz="2800" b="1" i="1" dirty="0">
                <a:solidFill>
                  <a:schemeClr val="bg1"/>
                </a:solidFill>
              </a:rPr>
              <a:t>вам </a:t>
            </a:r>
            <a:r>
              <a:rPr lang="ru-RU" sz="2800" b="1" i="1" dirty="0" smtClean="0">
                <a:solidFill>
                  <a:schemeClr val="bg1"/>
                </a:solidFill>
              </a:rPr>
              <a:t>интересным</a:t>
            </a:r>
            <a:r>
              <a:rPr lang="ru-RU" sz="2800" b="1" i="1" dirty="0">
                <a:solidFill>
                  <a:schemeClr val="bg1"/>
                </a:solidFill>
              </a:rPr>
              <a:t>?</a:t>
            </a:r>
          </a:p>
        </p:txBody>
      </p:sp>
      <p:sp>
        <p:nvSpPr>
          <p:cNvPr id="4114" name="Rectangle 18"/>
          <p:cNvSpPr>
            <a:spLocks noChangeArrowheads="1"/>
          </p:cNvSpPr>
          <p:nvPr/>
        </p:nvSpPr>
        <p:spPr bwMode="auto">
          <a:xfrm>
            <a:off x="1331912" y="4365625"/>
            <a:ext cx="6811987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ru-RU" sz="2800" b="1" i="1" dirty="0">
                <a:solidFill>
                  <a:schemeClr val="bg1"/>
                </a:solidFill>
              </a:rPr>
              <a:t>Каковы ваши </a:t>
            </a:r>
            <a:r>
              <a:rPr lang="ru-RU" sz="2800" b="1" i="1" dirty="0" smtClean="0">
                <a:solidFill>
                  <a:schemeClr val="bg1"/>
                </a:solidFill>
              </a:rPr>
              <a:t>пожелания? </a:t>
            </a:r>
            <a:endParaRPr lang="ru-RU" sz="2800" b="1" i="1" dirty="0">
              <a:solidFill>
                <a:schemeClr val="bg1"/>
              </a:solidFill>
            </a:endParaRPr>
          </a:p>
        </p:txBody>
      </p:sp>
      <p:pic>
        <p:nvPicPr>
          <p:cNvPr id="4116" name="Picture 8" descr="kj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42988" y="3284538"/>
            <a:ext cx="2159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17" name="Picture 8" descr="kj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42988" y="4508500"/>
            <a:ext cx="2159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4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4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4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4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4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12" grpId="0"/>
      <p:bldP spid="4113" grpId="0"/>
      <p:bldP spid="411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43042" y="3071810"/>
            <a:ext cx="466345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i="1" dirty="0" smtClean="0">
                <a:solidFill>
                  <a:schemeClr val="bg1"/>
                </a:solidFill>
              </a:rPr>
              <a:t>Спасибо за внимание!</a:t>
            </a:r>
            <a:endParaRPr lang="ru-RU" sz="3600" i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571868" y="714356"/>
            <a:ext cx="229300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bg1"/>
                </a:solidFill>
              </a:rPr>
              <a:t>Мастер-класс</a:t>
            </a:r>
            <a:endParaRPr lang="ru-RU" sz="28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331640" y="1285860"/>
            <a:ext cx="669674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i="1" dirty="0" smtClean="0">
                <a:solidFill>
                  <a:schemeClr val="bg1"/>
                </a:solidFill>
              </a:rPr>
              <a:t>Технология проблемного обучения </a:t>
            </a:r>
          </a:p>
          <a:p>
            <a:pPr algn="ctr"/>
            <a:r>
              <a:rPr lang="ru-RU" sz="3200" b="1" i="1" dirty="0" smtClean="0">
                <a:solidFill>
                  <a:schemeClr val="bg1"/>
                </a:solidFill>
              </a:rPr>
              <a:t>в</a:t>
            </a:r>
            <a:r>
              <a:rPr lang="ru-RU" sz="3200" i="1" dirty="0" smtClean="0">
                <a:solidFill>
                  <a:schemeClr val="bg1"/>
                </a:solidFill>
              </a:rPr>
              <a:t> </a:t>
            </a:r>
            <a:r>
              <a:rPr lang="ru-RU" sz="3200" b="1" i="1" dirty="0" smtClean="0">
                <a:solidFill>
                  <a:schemeClr val="bg1"/>
                </a:solidFill>
              </a:rPr>
              <a:t>начальной школе</a:t>
            </a:r>
            <a:endParaRPr lang="ru-RU" sz="3200" b="1" i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bg1"/>
              </a:solidFill>
            </a:endParaRPr>
          </a:p>
        </p:txBody>
      </p:sp>
      <p:pic>
        <p:nvPicPr>
          <p:cNvPr id="5" name="Picture 2" descr="http://www.wiki.vladimir.i-edu.ru/images/archive/c/c1/20100427063037!%D0%A3%D1%87%D0%B5%D0%BD%D0%B8%D0%BA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429388" y="3286124"/>
            <a:ext cx="1850592" cy="275437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6">
                <a:lumMod val="20000"/>
                <a:lumOff val="80000"/>
              </a:schemeClr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28662" y="1357298"/>
            <a:ext cx="359931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hlinkClick r:id="rId2"/>
              </a:rPr>
              <a:t>http://www.el-la.ru/photos/172.jpg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928926" y="357166"/>
            <a:ext cx="347107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Источники </a:t>
            </a:r>
            <a:endParaRPr lang="ru-RU" sz="5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857224" y="1714488"/>
            <a:ext cx="735811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3"/>
              </a:rPr>
              <a:t>http://www.park55.ru/website/joule/var/custom/file/InteresUchenikam.jpg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857224" y="2000240"/>
            <a:ext cx="728667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4"/>
              </a:rPr>
              <a:t>http://www.wiki.vladimir.i-edu.ru/images/archive/c/c1/20100427063037!%D0%A3%D1%87%D0%B5%D0%BD%D0%B8%D0%BA.jpg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857224" y="2857496"/>
            <a:ext cx="757242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5"/>
              </a:rPr>
              <a:t>http://i.xn--23-6kcounhllcfc3j.xn--</a:t>
            </a:r>
            <a:r>
              <a:rPr lang="ru-RU" dirty="0" smtClean="0">
                <a:hlinkClick r:id="rId5"/>
              </a:rPr>
              <a:t> </a:t>
            </a:r>
            <a:r>
              <a:rPr lang="en-US" dirty="0" smtClean="0">
                <a:hlinkClick r:id="rId5"/>
              </a:rPr>
              <a:t>p1ai/u/</a:t>
            </a:r>
            <a:r>
              <a:rPr lang="en-US" dirty="0" err="1" smtClean="0">
                <a:hlinkClick r:id="rId5"/>
              </a:rPr>
              <a:t>pic</a:t>
            </a:r>
            <a:r>
              <a:rPr lang="en-US" dirty="0" smtClean="0">
                <a:hlinkClick r:id="rId5"/>
              </a:rPr>
              <a:t>/</a:t>
            </a:r>
            <a:r>
              <a:rPr lang="en-US" dirty="0" err="1" smtClean="0">
                <a:hlinkClick r:id="rId5"/>
              </a:rPr>
              <a:t>dd</a:t>
            </a:r>
            <a:r>
              <a:rPr lang="en-US" dirty="0" smtClean="0">
                <a:hlinkClick r:id="rId5"/>
              </a:rPr>
              <a:t>/aefe5a572011e29934ab0f32933b38/-/%D0%BF%D0%B5%D1%80%D0%B2%D0%BE%D0%BA%D0%BB%D0%B0%D1%81%D1%81%D0%BD%D0%B8%D0%BA.png</a:t>
            </a:r>
            <a:r>
              <a:rPr lang="ru-RU" dirty="0" smtClean="0"/>
              <a:t>  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928662" y="4071942"/>
            <a:ext cx="742955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6"/>
              </a:rPr>
              <a:t>http://xn--h1akee5b4b.xn--p1ai/0_12_2014/505072771.jpg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928662" y="4429132"/>
            <a:ext cx="735811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7"/>
              </a:rPr>
              <a:t>http://img0.liveinternet.ru/images/attach/c/9/105/420/105420484_11.png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857224" y="4714884"/>
            <a:ext cx="735811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8"/>
              </a:rPr>
              <a:t>http://img-fotki.yandex.ru/get/6506/47407354.708/0_eae20_207eab67_L.png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1714480" y="5286388"/>
            <a:ext cx="42083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hlinkClick r:id="rId9"/>
              </a:rPr>
              <a:t>http://myclass.dp.ua/_ld/4/21838911.png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928662" y="1000108"/>
            <a:ext cx="764386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10"/>
              </a:rPr>
              <a:t>http://cbslytkarino.ru/wp-content/uploads/2015/09/004048_1417642848.png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2000232" y="5715016"/>
            <a:ext cx="446269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hlinkClick r:id="rId11"/>
              </a:rPr>
              <a:t>http://xn----7sbbzn3afjs.xn--p1ai/zastavka.gif</a:t>
            </a:r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1000100" y="857232"/>
            <a:ext cx="6786578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Как зритель, не видевший первого акта,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В догадках теряются дети.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И всё же они ухитряются как – то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Понять, что творится на свете.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С.Я. Маршак</a:t>
            </a:r>
            <a:endParaRPr kumimoji="0" lang="ru-RU" sz="40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</a:endParaRPr>
          </a:p>
        </p:txBody>
      </p:sp>
      <p:pic>
        <p:nvPicPr>
          <p:cNvPr id="17411" name="Picture 3" descr="http://informsvit.com.ua/wp-content/uploads/2014/08/201303311614261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857488" y="3143248"/>
            <a:ext cx="3991972" cy="26540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14414" y="714356"/>
            <a:ext cx="690368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Проблемное обучение</a:t>
            </a:r>
            <a:endParaRPr lang="ru-RU" sz="5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16386" name="Picture 2" descr="http://cartoonclipartfree.com/Cliparts_Free/Gebaude_Free/Cartoon-Clipart-Free-13.gif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4545" t="22196" b="17499"/>
          <a:stretch>
            <a:fillRect/>
          </a:stretch>
        </p:blipFill>
        <p:spPr bwMode="auto">
          <a:xfrm>
            <a:off x="2857488" y="2285992"/>
            <a:ext cx="6000792" cy="2500330"/>
          </a:xfrm>
          <a:prstGeom prst="rect">
            <a:avLst/>
          </a:prstGeom>
          <a:noFill/>
        </p:spPr>
      </p:pic>
      <p:pic>
        <p:nvPicPr>
          <p:cNvPr id="6" name="Picture 2" descr="http://cartoonclipartfree.com/Cliparts_Free/Gebaude_Free/Cartoon-Clipart-Free-13.gif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18750" r="40909" b="17499"/>
          <a:stretch>
            <a:fillRect/>
          </a:stretch>
        </p:blipFill>
        <p:spPr bwMode="auto">
          <a:xfrm>
            <a:off x="357158" y="2714620"/>
            <a:ext cx="4500594" cy="2000264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1000100" y="2500306"/>
            <a:ext cx="1799788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chemeClr val="bg1"/>
                </a:solidFill>
              </a:rPr>
              <a:t>Постановка </a:t>
            </a:r>
          </a:p>
          <a:p>
            <a:r>
              <a:rPr lang="ru-RU" sz="2400" b="1" dirty="0" smtClean="0">
                <a:solidFill>
                  <a:schemeClr val="bg1"/>
                </a:solidFill>
              </a:rPr>
              <a:t>проблемы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928926" y="2000240"/>
            <a:ext cx="1592615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Поиск </a:t>
            </a:r>
          </a:p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решения</a:t>
            </a:r>
          </a:p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проблемы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643438" y="1785926"/>
            <a:ext cx="1574470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chemeClr val="bg1"/>
                </a:solidFill>
              </a:rPr>
              <a:t>Описание </a:t>
            </a:r>
          </a:p>
          <a:p>
            <a:r>
              <a:rPr lang="ru-RU" sz="2400" b="1" dirty="0" smtClean="0">
                <a:solidFill>
                  <a:schemeClr val="bg1"/>
                </a:solidFill>
              </a:rPr>
              <a:t>решения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6500826" y="1714488"/>
            <a:ext cx="176894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chemeClr val="bg1"/>
                </a:solidFill>
              </a:rPr>
              <a:t>Реализация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75060" y="1000108"/>
            <a:ext cx="7839455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000" b="1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Проблемные ситуации</a:t>
            </a:r>
            <a:endParaRPr lang="ru-RU" sz="6000" b="1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3" name="Стрелка вниз 2"/>
          <p:cNvSpPr/>
          <p:nvPr/>
        </p:nvSpPr>
        <p:spPr>
          <a:xfrm rot="1971646">
            <a:off x="2931902" y="2045707"/>
            <a:ext cx="357190" cy="642942"/>
          </a:xfrm>
          <a:prstGeom prst="down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Стрелка вниз 3"/>
          <p:cNvSpPr/>
          <p:nvPr/>
        </p:nvSpPr>
        <p:spPr>
          <a:xfrm rot="20249533">
            <a:off x="5538714" y="2044122"/>
            <a:ext cx="357190" cy="642942"/>
          </a:xfrm>
          <a:prstGeom prst="down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857224" y="3000372"/>
            <a:ext cx="3286148" cy="584775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bg1"/>
                </a:solidFill>
              </a:rPr>
              <a:t>с « удивлением»</a:t>
            </a:r>
            <a:endParaRPr lang="ru-RU" sz="3200" b="1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929190" y="3000372"/>
            <a:ext cx="3429024" cy="584775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bg1"/>
                </a:solidFill>
              </a:rPr>
              <a:t>с «затруднением»</a:t>
            </a:r>
            <a:endParaRPr lang="ru-RU" sz="3200" b="1" dirty="0">
              <a:solidFill>
                <a:schemeClr val="bg1"/>
              </a:solidFill>
            </a:endParaRPr>
          </a:p>
        </p:txBody>
      </p:sp>
      <p:sp>
        <p:nvSpPr>
          <p:cNvPr id="7" name="Правая фигурная скобка 6"/>
          <p:cNvSpPr/>
          <p:nvPr/>
        </p:nvSpPr>
        <p:spPr>
          <a:xfrm rot="5400000">
            <a:off x="4214810" y="2357430"/>
            <a:ext cx="428628" cy="3571900"/>
          </a:xfrm>
          <a:prstGeom prst="rightBrace">
            <a:avLst/>
          </a:prstGeom>
          <a:ln w="349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3357554" y="4714884"/>
            <a:ext cx="264320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chemeClr val="bg1"/>
                </a:solidFill>
              </a:rPr>
              <a:t>приёмы</a:t>
            </a:r>
            <a:endParaRPr lang="ru-RU" sz="40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http://i.xn--23-6kcounhllcfc3j.xn--p1ai/u/pic/dd/aefe5a572011e29934ab0f32933b38/-/%D0%BF%D0%B5%D1%80%D0%B2%D0%BE%D0%BA%D0%BB%D0%B0%D1%81%D1%81%D0%BD%D0%B8%D0%BA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5008" y="3857628"/>
            <a:ext cx="2838452" cy="214314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267744" y="2204864"/>
            <a:ext cx="5839163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Предъявить </a:t>
            </a:r>
          </a:p>
          <a:p>
            <a:pPr algn="ctr"/>
            <a:r>
              <a:rPr lang="ru-RU" sz="4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противоречивые факты</a:t>
            </a:r>
            <a:endParaRPr lang="ru-RU" sz="4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195736" y="3573016"/>
            <a:ext cx="3507692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b="1" dirty="0">
                <a:solidFill>
                  <a:schemeClr val="bg1"/>
                </a:solidFill>
              </a:rPr>
              <a:t>2 + 5 </a:t>
            </a:r>
            <a:r>
              <a:rPr lang="ru-RU" sz="4800" b="1" dirty="0" smtClean="0">
                <a:solidFill>
                  <a:schemeClr val="bg1"/>
                </a:solidFill>
                <a:latin typeface="Arial"/>
                <a:cs typeface="Arial"/>
              </a:rPr>
              <a:t>∙</a:t>
            </a:r>
            <a:r>
              <a:rPr lang="ru-RU" sz="4800" b="1" dirty="0" smtClean="0">
                <a:solidFill>
                  <a:schemeClr val="bg1"/>
                </a:solidFill>
              </a:rPr>
              <a:t> </a:t>
            </a:r>
            <a:r>
              <a:rPr lang="ru-RU" sz="4800" b="1" dirty="0">
                <a:solidFill>
                  <a:schemeClr val="bg1"/>
                </a:solidFill>
              </a:rPr>
              <a:t>3 = 17 </a:t>
            </a:r>
          </a:p>
          <a:p>
            <a:r>
              <a:rPr lang="ru-RU" sz="4800" b="1" dirty="0" smtClean="0">
                <a:solidFill>
                  <a:schemeClr val="bg1"/>
                </a:solidFill>
              </a:rPr>
              <a:t>2 </a:t>
            </a:r>
            <a:r>
              <a:rPr lang="ru-RU" sz="4800" b="1" dirty="0">
                <a:solidFill>
                  <a:schemeClr val="bg1"/>
                </a:solidFill>
              </a:rPr>
              <a:t>+ 5 </a:t>
            </a:r>
            <a:r>
              <a:rPr lang="ru-RU" sz="4800" b="1" dirty="0" smtClean="0">
                <a:solidFill>
                  <a:schemeClr val="bg1"/>
                </a:solidFill>
                <a:latin typeface="Arial"/>
                <a:cs typeface="Arial"/>
              </a:rPr>
              <a:t>∙</a:t>
            </a:r>
            <a:r>
              <a:rPr lang="ru-RU" sz="4800" b="1" dirty="0" smtClean="0">
                <a:solidFill>
                  <a:schemeClr val="bg1"/>
                </a:solidFill>
              </a:rPr>
              <a:t> </a:t>
            </a:r>
            <a:r>
              <a:rPr lang="ru-RU" sz="4800" b="1" dirty="0">
                <a:solidFill>
                  <a:schemeClr val="bg1"/>
                </a:solidFill>
              </a:rPr>
              <a:t>3 = 21</a:t>
            </a:r>
            <a:endParaRPr lang="ru-RU" sz="6000" b="1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979712" y="4293096"/>
            <a:ext cx="50006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chemeClr val="bg1"/>
                </a:solidFill>
              </a:rPr>
              <a:t>(</a:t>
            </a:r>
            <a:endParaRPr lang="ru-RU" sz="4800" b="1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347864" y="4293096"/>
            <a:ext cx="50006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>
                <a:solidFill>
                  <a:schemeClr val="bg1"/>
                </a:solidFill>
              </a:rPr>
              <a:t>)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971600" y="2132856"/>
            <a:ext cx="2396425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Приём 1</a:t>
            </a:r>
            <a:endParaRPr lang="ru-RU" sz="48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547664" y="620688"/>
            <a:ext cx="6312370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914400" indent="-914400" algn="ctr"/>
            <a:r>
              <a:rPr lang="ru-RU" sz="48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Проблемные ситуации</a:t>
            </a:r>
          </a:p>
          <a:p>
            <a:pPr marL="914400" indent="-914400" algn="ctr"/>
            <a:r>
              <a:rPr lang="ru-RU" sz="48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ru-RU" sz="4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с «удивлением»</a:t>
            </a:r>
            <a:endParaRPr lang="ru-RU" sz="48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1"/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>
            <a:off x="7286644" y="4500570"/>
            <a:ext cx="571504" cy="642942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Овал 2"/>
          <p:cNvSpPr/>
          <p:nvPr/>
        </p:nvSpPr>
        <p:spPr>
          <a:xfrm>
            <a:off x="6357950" y="4429132"/>
            <a:ext cx="571504" cy="642942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4578" name="Picture 2" descr="http://xn--h1akee5b4b.xn--p1ai/0_12_2014/505072771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000760" y="3929066"/>
            <a:ext cx="2258488" cy="2190734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857356" y="1357298"/>
            <a:ext cx="4304705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000" b="0" i="1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проходил</a:t>
            </a:r>
            <a:endParaRPr lang="ru-RU" sz="8000" b="0" i="1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214414" y="500042"/>
            <a:ext cx="604062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Разбери по составу:</a:t>
            </a:r>
            <a:endParaRPr lang="ru-RU" sz="5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143636" y="1857364"/>
            <a:ext cx="571504" cy="500066"/>
          </a:xfrm>
          <a:prstGeom prst="rect">
            <a:avLst/>
          </a:prstGeom>
          <a:noFill/>
          <a:ln w="476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Месяц 7"/>
          <p:cNvSpPr/>
          <p:nvPr/>
        </p:nvSpPr>
        <p:spPr>
          <a:xfrm rot="5400000">
            <a:off x="4196950" y="1017969"/>
            <a:ext cx="250033" cy="1071570"/>
          </a:xfrm>
          <a:prstGeom prst="moon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1928794" y="1643050"/>
            <a:ext cx="1571636" cy="1588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 rot="5400000">
            <a:off x="3392479" y="1750207"/>
            <a:ext cx="215108" cy="794"/>
          </a:xfrm>
          <a:prstGeom prst="line">
            <a:avLst/>
          </a:prstGeom>
          <a:ln w="412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 rot="5400000" flipH="1" flipV="1">
            <a:off x="4964909" y="1464455"/>
            <a:ext cx="428628" cy="214314"/>
          </a:xfrm>
          <a:prstGeom prst="line">
            <a:avLst/>
          </a:prstGeom>
          <a:ln w="444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 rot="16200000" flipV="1">
            <a:off x="5179223" y="1464455"/>
            <a:ext cx="428628" cy="214314"/>
          </a:xfrm>
          <a:prstGeom prst="line">
            <a:avLst/>
          </a:prstGeom>
          <a:ln w="444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 rot="5400000" flipH="1" flipV="1">
            <a:off x="5536413" y="1535893"/>
            <a:ext cx="428628" cy="214314"/>
          </a:xfrm>
          <a:prstGeom prst="line">
            <a:avLst/>
          </a:prstGeom>
          <a:ln w="444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 rot="16200000" flipV="1">
            <a:off x="5786446" y="1500174"/>
            <a:ext cx="357190" cy="214314"/>
          </a:xfrm>
          <a:prstGeom prst="line">
            <a:avLst/>
          </a:prstGeom>
          <a:ln w="444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>
            <a:off x="1857356" y="2428868"/>
            <a:ext cx="4143404" cy="1588"/>
          </a:xfrm>
          <a:prstGeom prst="line">
            <a:avLst/>
          </a:prstGeom>
          <a:ln w="444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 rot="5400000" flipH="1" flipV="1">
            <a:off x="1750993" y="2321711"/>
            <a:ext cx="213520" cy="794"/>
          </a:xfrm>
          <a:prstGeom prst="line">
            <a:avLst/>
          </a:prstGeom>
          <a:ln w="444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/>
          <p:nvPr/>
        </p:nvCxnSpPr>
        <p:spPr>
          <a:xfrm rot="5400000" flipH="1" flipV="1">
            <a:off x="5893603" y="2320917"/>
            <a:ext cx="213520" cy="794"/>
          </a:xfrm>
          <a:prstGeom prst="line">
            <a:avLst/>
          </a:prstGeom>
          <a:ln w="444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>
            <a:off x="3857620" y="1500174"/>
            <a:ext cx="78581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b="1" i="1" dirty="0" smtClean="0">
                <a:solidFill>
                  <a:srgbClr val="FF0000"/>
                </a:solidFill>
              </a:rPr>
              <a:t>О</a:t>
            </a:r>
            <a:endParaRPr lang="ru-RU" sz="6600" b="1" i="1" dirty="0">
              <a:solidFill>
                <a:srgbClr val="FF0000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2928926" y="1500174"/>
            <a:ext cx="78581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b="1" i="1" dirty="0" smtClean="0">
                <a:solidFill>
                  <a:srgbClr val="FF0000"/>
                </a:solidFill>
              </a:rPr>
              <a:t>О</a:t>
            </a:r>
            <a:endParaRPr lang="ru-RU" sz="6600" b="1" i="1" dirty="0">
              <a:solidFill>
                <a:srgbClr val="FF0000"/>
              </a:solidFill>
            </a:endParaRPr>
          </a:p>
        </p:txBody>
      </p:sp>
      <p:sp>
        <p:nvSpPr>
          <p:cNvPr id="37" name="Прямоугольник 36"/>
          <p:cNvSpPr/>
          <p:nvPr/>
        </p:nvSpPr>
        <p:spPr>
          <a:xfrm>
            <a:off x="1142976" y="2500306"/>
            <a:ext cx="5633915" cy="255454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ru-RU" sz="8000" b="0" i="1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прабабушка</a:t>
            </a:r>
          </a:p>
          <a:p>
            <a:r>
              <a:rPr lang="ru-RU" sz="80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правнук</a:t>
            </a:r>
            <a:endParaRPr lang="ru-RU" sz="8000" b="0" i="1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2143108" y="2500306"/>
            <a:ext cx="78581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0" b="1" i="1" dirty="0">
                <a:solidFill>
                  <a:srgbClr val="FF0000"/>
                </a:solidFill>
              </a:rPr>
              <a:t>а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2214546" y="3714752"/>
            <a:ext cx="78581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0" b="1" i="1" dirty="0">
                <a:solidFill>
                  <a:srgbClr val="FF0000"/>
                </a:solidFill>
              </a:rPr>
              <a:t>а</a:t>
            </a:r>
          </a:p>
        </p:txBody>
      </p:sp>
      <p:cxnSp>
        <p:nvCxnSpPr>
          <p:cNvPr id="41" name="Прямая соединительная линия 40"/>
          <p:cNvCxnSpPr/>
          <p:nvPr/>
        </p:nvCxnSpPr>
        <p:spPr>
          <a:xfrm>
            <a:off x="1285852" y="2786058"/>
            <a:ext cx="1571636" cy="1588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Прямая соединительная линия 42"/>
          <p:cNvCxnSpPr/>
          <p:nvPr/>
        </p:nvCxnSpPr>
        <p:spPr>
          <a:xfrm rot="5400000">
            <a:off x="2751125" y="2893215"/>
            <a:ext cx="213520" cy="794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Прямая соединительная линия 44"/>
          <p:cNvCxnSpPr/>
          <p:nvPr/>
        </p:nvCxnSpPr>
        <p:spPr>
          <a:xfrm>
            <a:off x="1214414" y="4000504"/>
            <a:ext cx="1643074" cy="1588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Прямая соединительная линия 45"/>
          <p:cNvCxnSpPr/>
          <p:nvPr/>
        </p:nvCxnSpPr>
        <p:spPr>
          <a:xfrm rot="5400000">
            <a:off x="2751125" y="4106867"/>
            <a:ext cx="213520" cy="794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500"/>
                            </p:stCondLst>
                            <p:childTnLst>
                              <p:par>
                                <p:cTn id="9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35" grpId="0"/>
      <p:bldP spid="3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357554" y="642918"/>
            <a:ext cx="267169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Приём 2</a:t>
            </a:r>
            <a:endParaRPr lang="ru-RU" sz="5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428728" y="1500174"/>
            <a:ext cx="6559040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Столкнуть разные мнения </a:t>
            </a:r>
            <a:endParaRPr lang="ru-RU" sz="4400" b="0" cap="none" spc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19460" name="Picture 4" descr="http://cbslytkarino.ru/wp-content/uploads/2015/09/004048_1417642848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86050" y="2928934"/>
            <a:ext cx="3976694" cy="283836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http://thumbs.dreamstime.com/z/family-going-vacation-illustration-three-children-pets-out-journey-56996337.jpg"/>
          <p:cNvPicPr>
            <a:picLocks noChangeAspect="1" noChangeArrowheads="1"/>
          </p:cNvPicPr>
          <p:nvPr/>
        </p:nvPicPr>
        <p:blipFill>
          <a:blip r:embed="rId2" cstate="print"/>
          <a:srcRect l="2838" t="8526" b="15397"/>
          <a:stretch>
            <a:fillRect/>
          </a:stretch>
        </p:blipFill>
        <p:spPr bwMode="auto">
          <a:xfrm>
            <a:off x="2000232" y="1071546"/>
            <a:ext cx="5461050" cy="457203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700" name="Picture 4" descr="http://img.travel.ru/images2/2006/11/object103825/russia_jan_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8662" y="1571612"/>
            <a:ext cx="3493063" cy="2571768"/>
          </a:xfrm>
          <a:prstGeom prst="rect">
            <a:avLst/>
          </a:prstGeom>
          <a:noFill/>
        </p:spPr>
      </p:pic>
      <p:pic>
        <p:nvPicPr>
          <p:cNvPr id="29702" name="Picture 6" descr="http://www.zametrami.ru/wp-content/uploads/2015/04/australi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3500438"/>
            <a:ext cx="3650085" cy="23374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763</TotalTime>
  <Words>324</Words>
  <Application>Microsoft Office PowerPoint</Application>
  <PresentationFormat>Экран (4:3)</PresentationFormat>
  <Paragraphs>95</Paragraphs>
  <Slides>18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2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VOLOHA</cp:lastModifiedBy>
  <cp:revision>75</cp:revision>
  <dcterms:created xsi:type="dcterms:W3CDTF">2015-11-29T11:17:35Z</dcterms:created>
  <dcterms:modified xsi:type="dcterms:W3CDTF">2019-01-10T17:40:12Z</dcterms:modified>
</cp:coreProperties>
</file>