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78" r:id="rId2"/>
    <p:sldId id="356" r:id="rId3"/>
    <p:sldId id="357" r:id="rId4"/>
    <p:sldId id="332" r:id="rId5"/>
    <p:sldId id="302" r:id="rId6"/>
    <p:sldId id="297" r:id="rId7"/>
    <p:sldId id="258" r:id="rId8"/>
    <p:sldId id="262" r:id="rId9"/>
    <p:sldId id="263" r:id="rId10"/>
    <p:sldId id="341" r:id="rId11"/>
    <p:sldId id="350" r:id="rId12"/>
    <p:sldId id="308" r:id="rId13"/>
    <p:sldId id="307" r:id="rId14"/>
    <p:sldId id="333" r:id="rId15"/>
    <p:sldId id="342" r:id="rId16"/>
    <p:sldId id="285" r:id="rId17"/>
    <p:sldId id="348" r:id="rId18"/>
    <p:sldId id="347" r:id="rId19"/>
    <p:sldId id="343" r:id="rId20"/>
    <p:sldId id="314" r:id="rId21"/>
    <p:sldId id="344" r:id="rId22"/>
    <p:sldId id="315" r:id="rId23"/>
    <p:sldId id="352" r:id="rId24"/>
    <p:sldId id="353" r:id="rId25"/>
    <p:sldId id="358" r:id="rId26"/>
    <p:sldId id="349" r:id="rId27"/>
    <p:sldId id="335" r:id="rId28"/>
    <p:sldId id="311" r:id="rId29"/>
    <p:sldId id="337" r:id="rId30"/>
    <p:sldId id="338" r:id="rId31"/>
    <p:sldId id="324" r:id="rId32"/>
    <p:sldId id="325" r:id="rId33"/>
    <p:sldId id="339" r:id="rId34"/>
    <p:sldId id="340" r:id="rId35"/>
    <p:sldId id="298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22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89C9D9-79A8-49BC-AABF-210BC843A94A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EF9DF5-A46E-4019-8F18-266BF55942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499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defTabSz="912813">
              <a:defRPr/>
            </a:pPr>
            <a:fld id="{117DB4FE-C0DB-405B-A247-9708A835CD29}" type="slidenum">
              <a:rPr lang="ru-RU" sz="1200">
                <a:latin typeface="+mn-lt"/>
              </a:rPr>
              <a:pPr algn="r" defTabSz="912813">
                <a:defRPr/>
              </a:pPr>
              <a:t>28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/>
            <a:endParaRPr lang="ru-RU" smtClean="0"/>
          </a:p>
        </p:txBody>
      </p:sp>
      <p:sp>
        <p:nvSpPr>
          <p:cNvPr id="460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2813"/>
            <a:fld id="{1C45BCC1-9055-41AC-9F92-0BC5D9341181}" type="slidenum">
              <a:rPr lang="ru-RU" sz="1200"/>
              <a:pPr algn="r" defTabSz="912813"/>
              <a:t>30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/>
            <a:endParaRPr lang="ru-RU" smtClean="0"/>
          </a:p>
        </p:txBody>
      </p:sp>
      <p:sp>
        <p:nvSpPr>
          <p:cNvPr id="4813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2813"/>
            <a:fld id="{BAB7DFF6-17F9-418E-B579-06A6001721EF}" type="slidenum">
              <a:rPr lang="ru-RU" sz="1200"/>
              <a:pPr algn="r" defTabSz="912813"/>
              <a:t>31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/>
            <a:endParaRPr lang="ru-RU" smtClean="0"/>
          </a:p>
        </p:txBody>
      </p:sp>
      <p:sp>
        <p:nvSpPr>
          <p:cNvPr id="501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2813"/>
            <a:fld id="{8694F20A-DA11-46EB-9693-7ECBB93BB949}" type="slidenum">
              <a:rPr lang="ru-RU" sz="1200"/>
              <a:pPr algn="r" defTabSz="912813"/>
              <a:t>32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91AD-17CF-4845-A433-DA4BCBBDADDD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49D37-2F27-4578-8CCB-A44B4D29EE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FB35-CB45-49B5-9529-61DF51A446DB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6573-865E-4D66-A3A8-E42BA89642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4601-70BB-4662-ACB5-579BF191A199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729A8-634E-4BA9-9AE3-1AC6210ACD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FAE8-57ED-4A13-880D-F22883A591DB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B0EA4-345C-422F-9FA4-4B2EF4D5DE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E3CC2-32C2-4274-8C91-D7BE895BBB59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ED1F6-5E3E-4BF0-B8AA-78AE9A93E1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2AB0D-0130-4348-B83F-4EDA81003245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18E2E-C85F-421B-A1B5-939691CDB6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A4169-8D3E-4000-BC74-69E0512CC2C8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5B85B-59E0-4FC1-AD1E-DDF3318E33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4D98-28A3-446D-BA20-F1CEC1F436A4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839C8-118E-4956-9D4E-8858C63939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71DE-FC91-4AE2-837B-866853D729CC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EB067-3AAE-456E-B0AC-0309C94792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4AFAF-B66C-4049-A86D-6DB92B80F659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100F-8DD3-468C-A128-2F89452B9C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860F-D481-4538-927F-FD9FEA492131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AE89B-C5A2-4017-8041-A4641D1367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B3E666-E210-433B-945B-C917309B924A}" type="datetimeFigureOut">
              <a:rPr lang="ru-RU"/>
              <a:pPr>
                <a:defRPr/>
              </a:pPr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85F0FD-9AF9-4525-AF30-B55152BCB0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gif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4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25.jpe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image" Target="../media/image46.gif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45.jpe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835150" y="549275"/>
            <a:ext cx="4968875" cy="4176713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002060"/>
                </a:solidFill>
              </a:rPr>
              <a:t>Урок </a:t>
            </a:r>
            <a:br>
              <a:rPr lang="ru-RU" sz="6600" b="1" smtClean="0">
                <a:solidFill>
                  <a:srgbClr val="002060"/>
                </a:solidFill>
              </a:rPr>
            </a:br>
            <a:r>
              <a:rPr lang="ru-RU" sz="6600" b="1" smtClean="0">
                <a:solidFill>
                  <a:srgbClr val="002060"/>
                </a:solidFill>
              </a:rPr>
              <a:t>математики</a:t>
            </a:r>
            <a:br>
              <a:rPr lang="ru-RU" sz="6600" b="1" smtClean="0">
                <a:solidFill>
                  <a:srgbClr val="002060"/>
                </a:solidFill>
              </a:rPr>
            </a:br>
            <a:r>
              <a:rPr lang="ru-RU" sz="6600" b="1" smtClean="0">
                <a:solidFill>
                  <a:srgbClr val="002060"/>
                </a:solidFill>
              </a:rPr>
              <a:t>в  4 классе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692275" y="4797425"/>
            <a:ext cx="60499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u="sng">
                <a:latin typeface="Calibri" pitchFamily="34" charset="0"/>
              </a:rPr>
              <a:t>Учитель : Жубанова Н.Ш.</a:t>
            </a:r>
            <a:endParaRPr lang="en-US" sz="3600" b="1" i="1" u="sng">
              <a:latin typeface="Calibri" pitchFamily="34" charset="0"/>
            </a:endParaRPr>
          </a:p>
          <a:p>
            <a:pPr algn="ctr"/>
            <a:r>
              <a:rPr lang="ru-RU" sz="3600" b="1" i="1" u="sng">
                <a:latin typeface="Calibri" pitchFamily="34" charset="0"/>
              </a:rPr>
              <a:t>МБОУ СОШ с.Камышки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43213" y="1125538"/>
            <a:ext cx="6300787" cy="1008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Arial" charset="0"/>
              </a:rPr>
              <a:t>Сова весит 3000г. Выразите её вес в кг.</a:t>
            </a:r>
            <a:endParaRPr lang="ru-RU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213" y="3068638"/>
            <a:ext cx="6300787" cy="1439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Arial" charset="0"/>
              </a:rPr>
              <a:t>Масса ежа 900 граммов. На сколько ёж легче совы?  </a:t>
            </a:r>
            <a:r>
              <a:rPr lang="ru-RU" sz="320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71775" y="5013325"/>
            <a:ext cx="6372225" cy="1152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charset="0"/>
              </a:rPr>
              <a:t>Заяц имеет массу 6 кг. Выразите его вес в граммах</a:t>
            </a:r>
            <a:r>
              <a:rPr lang="ru-RU" sz="1800" b="1" dirty="0">
                <a:solidFill>
                  <a:schemeClr val="tx1"/>
                </a:solidFill>
                <a:latin typeface="Arial" charset="0"/>
              </a:rPr>
              <a:t>.</a:t>
            </a:r>
            <a:endParaRPr lang="ru-RU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3" name="AutoShape 6" descr="Дорогу чемпионам!"/>
          <p:cNvSpPr>
            <a:spLocks noChangeAspect="1" noChangeArrowheads="1"/>
          </p:cNvSpPr>
          <p:nvPr/>
        </p:nvSpPr>
        <p:spPr bwMode="auto">
          <a:xfrm>
            <a:off x="6300788" y="3429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pic>
        <p:nvPicPr>
          <p:cNvPr id="22534" name="Picture 7" descr="Дорогу чемпионам!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44792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i?id=259500999-37-72&amp;n=21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71475" y="2924175"/>
            <a:ext cx="2400300" cy="1800225"/>
          </a:xfrm>
        </p:spPr>
      </p:pic>
      <p:pic>
        <p:nvPicPr>
          <p:cNvPr id="22536" name="Picture 9" descr="i?id=447046759-50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724400"/>
            <a:ext cx="23844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МАТЕМАТИЧЕСКИЙ ДИКТАНТ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088" y="2300288"/>
            <a:ext cx="1296987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750" y="4222750"/>
            <a:ext cx="25923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2100г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650" y="5972175"/>
            <a:ext cx="180022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6000г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Администратор\Pictures\предметы\масло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3860800"/>
            <a:ext cx="1892300" cy="1512888"/>
          </a:xfrm>
        </p:spPr>
      </p:pic>
      <p:pic>
        <p:nvPicPr>
          <p:cNvPr id="23554" name="Picture 3" descr="C:\Users\Администратор\Pictures\предметы\шар кр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628775"/>
            <a:ext cx="17637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C:\Users\Администратор\Pictures\животные\85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2232025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C:\Users\Администратор\Pictures\животные\бабка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25975"/>
            <a:ext cx="21748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 descr="C:\Users\Администратор\Pictures\животные\свиристель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789363"/>
            <a:ext cx="1223963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 descr="C:\Users\Администратор\Pictures\картинки\malina1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5373688"/>
            <a:ext cx="11525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0" descr="http://im5-tub.yandex.net/i?id=27561436-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1484313"/>
            <a:ext cx="24479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2" descr="http://im7-tub.yandex.net/i?id=62727402-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9700" y="3860800"/>
            <a:ext cx="35814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1" descr="C:\Users\Администратор\Pictures\предметы\рюкзак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19700" y="1484313"/>
            <a:ext cx="19240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 Box 12"/>
          <p:cNvSpPr txBox="1">
            <a:spLocks noChangeArrowheads="1"/>
          </p:cNvSpPr>
          <p:nvPr/>
        </p:nvSpPr>
        <p:spPr bwMode="auto">
          <a:xfrm>
            <a:off x="179388" y="122238"/>
            <a:ext cx="8713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считаете, любой предмет можно измерить с помощью весов?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Rectangle 11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Весы механические</a:t>
            </a:r>
          </a:p>
        </p:txBody>
      </p:sp>
      <p:pic>
        <p:nvPicPr>
          <p:cNvPr id="24578" name="Picture 10" descr="в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341438"/>
            <a:ext cx="2303462" cy="2509837"/>
          </a:xfrm>
        </p:spPr>
      </p:pic>
      <p:pic>
        <p:nvPicPr>
          <p:cNvPr id="24579" name="Содержимое 10" descr="весы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08400" y="1341438"/>
            <a:ext cx="2316163" cy="2951162"/>
          </a:xfrm>
        </p:spPr>
      </p:pic>
      <p:pic>
        <p:nvPicPr>
          <p:cNvPr id="24580" name="Содержимое 12" descr="весы1.jpg"/>
          <p:cNvPicPr>
            <a:picLocks noGrp="1" noChangeAspect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7019925" y="2060575"/>
            <a:ext cx="1912938" cy="4259263"/>
          </a:xfrm>
        </p:spPr>
      </p:pic>
      <p:pic>
        <p:nvPicPr>
          <p:cNvPr id="24581" name="Содержимое 11" descr="весы3.jpg"/>
          <p:cNvPicPr>
            <a:picLocks noGrp="1" noChangeAspect="1"/>
          </p:cNvPicPr>
          <p:nvPr>
            <p:ph sz="quarter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3933825"/>
            <a:ext cx="2025650" cy="2357438"/>
          </a:xfrm>
        </p:spPr>
      </p:pic>
      <p:pic>
        <p:nvPicPr>
          <p:cNvPr id="24582" name="Рисунок 13" descr="весы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4652963"/>
            <a:ext cx="3598863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Весы электронные</a:t>
            </a:r>
          </a:p>
        </p:txBody>
      </p:sp>
      <p:pic>
        <p:nvPicPr>
          <p:cNvPr id="25602" name="Содержимое 8" descr="весы5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960563"/>
            <a:ext cx="3810000" cy="3805237"/>
          </a:xfrm>
        </p:spPr>
      </p:pic>
      <p:pic>
        <p:nvPicPr>
          <p:cNvPr id="25603" name="Содержимое 10" descr="весы7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3929063"/>
            <a:ext cx="3000375" cy="2559050"/>
          </a:xfrm>
        </p:spPr>
      </p:pic>
      <p:pic>
        <p:nvPicPr>
          <p:cNvPr id="25604" name="Содержимое 9" descr="весы6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6100" y="1700213"/>
            <a:ext cx="3092450" cy="2187575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C:\Documents and Settings\Admin\Рабочий стол\400_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850" y="803564"/>
            <a:ext cx="5010150" cy="536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5867400" y="2276475"/>
            <a:ext cx="30972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Слон весит 5000 кг. </a:t>
            </a:r>
          </a:p>
          <a:p>
            <a:pPr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C:\Documents and Settings\Admin\Рабочий стол\400_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750" y="1177636"/>
            <a:ext cx="5154468" cy="549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6046788" y="2997200"/>
            <a:ext cx="3097212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Слон весит 5000 кг. </a:t>
            </a:r>
          </a:p>
          <a:p>
            <a:pPr>
              <a:defRPr/>
            </a:pP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50825" y="0"/>
            <a:ext cx="889317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 МАССУ СЛОНА В БОЛЕЕ КРУПНЫХ ЕДИНИЦАХ МАССЫ.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6238" y="1844675"/>
            <a:ext cx="1439862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773238"/>
            <a:ext cx="223202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0" y="0"/>
            <a:ext cx="8964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" name="Тройная стрелка влево/вправо/вверх 4"/>
          <p:cNvSpPr/>
          <p:nvPr/>
        </p:nvSpPr>
        <p:spPr>
          <a:xfrm>
            <a:off x="250825" y="3860800"/>
            <a:ext cx="4356100" cy="165576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0" y="4868863"/>
            <a:ext cx="43195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5000 кг = 5.000.000 грамм</a:t>
            </a:r>
          </a:p>
        </p:txBody>
      </p:sp>
      <p:pic>
        <p:nvPicPr>
          <p:cNvPr id="28678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773238"/>
            <a:ext cx="223202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ройная стрелка влево/вправо/вверх 8"/>
          <p:cNvSpPr/>
          <p:nvPr/>
        </p:nvSpPr>
        <p:spPr>
          <a:xfrm>
            <a:off x="4787900" y="3860800"/>
            <a:ext cx="4356100" cy="165576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3800" y="4868863"/>
            <a:ext cx="43211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684213" y="260350"/>
            <a:ext cx="6696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 УРОКА:</a:t>
            </a:r>
          </a:p>
          <a:p>
            <a:pPr algn="ctr">
              <a:defRPr/>
            </a:pP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Познакомиться с другими единицами измерения массы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42486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i="1">
                <a:solidFill>
                  <a:srgbClr val="C00000"/>
                </a:solidFill>
              </a:rPr>
              <a:t>Работа с учебником.</a:t>
            </a:r>
          </a:p>
          <a:p>
            <a:endParaRPr lang="ru-RU" sz="2400" b="1" i="1">
              <a:solidFill>
                <a:srgbClr val="C00000"/>
              </a:solidFill>
            </a:endParaRPr>
          </a:p>
          <a:p>
            <a:r>
              <a:rPr lang="ru-RU" sz="7200" b="1" i="1">
                <a:solidFill>
                  <a:srgbClr val="C00000"/>
                </a:solidFill>
              </a:rPr>
              <a:t>Правило стр. 99</a:t>
            </a:r>
          </a:p>
        </p:txBody>
      </p:sp>
      <p:pic>
        <p:nvPicPr>
          <p:cNvPr id="29699" name="Picture 2" descr="http://cs303604.vk.me/g37639526/a_e3aa88f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2492375"/>
            <a:ext cx="60483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773238"/>
            <a:ext cx="223202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0" y="0"/>
            <a:ext cx="89646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другими единицами измерения массы</a:t>
            </a:r>
          </a:p>
          <a:p>
            <a:pPr>
              <a:defRPr/>
            </a:pPr>
            <a:r>
              <a:rPr lang="ru-RU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Тройная стрелка влево/вправо/вверх 4"/>
          <p:cNvSpPr/>
          <p:nvPr/>
        </p:nvSpPr>
        <p:spPr>
          <a:xfrm>
            <a:off x="250825" y="3860800"/>
            <a:ext cx="4356100" cy="165576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0" y="4868863"/>
            <a:ext cx="43195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5000 кг = 5.000.000 грамм</a:t>
            </a:r>
          </a:p>
        </p:txBody>
      </p:sp>
      <p:pic>
        <p:nvPicPr>
          <p:cNvPr id="30726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773238"/>
            <a:ext cx="223202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ройная стрелка влево/вправо/вверх 8"/>
          <p:cNvSpPr/>
          <p:nvPr/>
        </p:nvSpPr>
        <p:spPr>
          <a:xfrm>
            <a:off x="4787900" y="3860800"/>
            <a:ext cx="4356100" cy="165576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3800" y="4868863"/>
            <a:ext cx="43211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ТОНН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ЦЕНТНЕР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773238"/>
            <a:ext cx="223202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0" y="0"/>
            <a:ext cx="89646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</a:p>
          <a:p>
            <a:pPr>
              <a:defRPr/>
            </a:pPr>
            <a:r>
              <a:rPr lang="ru-RU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Тройная стрелка влево/вправо/вверх 4"/>
          <p:cNvSpPr/>
          <p:nvPr/>
        </p:nvSpPr>
        <p:spPr>
          <a:xfrm>
            <a:off x="250825" y="3860800"/>
            <a:ext cx="4356100" cy="165576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0" y="4868863"/>
            <a:ext cx="43195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5000 кг = 5.000.000 грамм</a:t>
            </a:r>
          </a:p>
        </p:txBody>
      </p:sp>
      <p:pic>
        <p:nvPicPr>
          <p:cNvPr id="31750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773238"/>
            <a:ext cx="223202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ройная стрелка влево/вправо/вверх 8"/>
          <p:cNvSpPr/>
          <p:nvPr/>
        </p:nvSpPr>
        <p:spPr>
          <a:xfrm>
            <a:off x="4787900" y="3860800"/>
            <a:ext cx="4356100" cy="1655763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3800" y="4868863"/>
            <a:ext cx="43211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ТОННА    ЦЕНТНЕР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8313" y="549275"/>
            <a:ext cx="8496300" cy="1190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ЕДИНИЦЫ ИЗМЕРЕНИЯ МАССЫ.</a:t>
            </a:r>
          </a:p>
          <a:p>
            <a:pPr algn="ctr">
              <a:defRPr/>
            </a:pPr>
            <a:r>
              <a:rPr lang="ru-RU" sz="36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ТОННА и ЦЕНТНЕР.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900113" y="333375"/>
            <a:ext cx="727233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Долгожданный дан звонок</a:t>
            </a:r>
          </a:p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Начинается урок!</a:t>
            </a:r>
          </a:p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Наши ушки на макушке</a:t>
            </a:r>
          </a:p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Слушают внимательно.</a:t>
            </a:r>
          </a:p>
        </p:txBody>
      </p:sp>
      <p:pic>
        <p:nvPicPr>
          <p:cNvPr id="56324" name="Picture 2" descr="http://knap.ucoz.ru/_si/0/525419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2852738"/>
            <a:ext cx="3167062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-1588" y="0"/>
            <a:ext cx="91455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580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Единицы измерения   массы       </a:t>
            </a:r>
          </a:p>
        </p:txBody>
      </p:sp>
      <p:grpSp>
        <p:nvGrpSpPr>
          <p:cNvPr id="32771" name="Group 8"/>
          <p:cNvGrpSpPr>
            <a:grpSpLocks/>
          </p:cNvGrpSpPr>
          <p:nvPr/>
        </p:nvGrpSpPr>
        <p:grpSpPr bwMode="auto">
          <a:xfrm>
            <a:off x="323850" y="908050"/>
            <a:ext cx="8280400" cy="2089150"/>
            <a:chOff x="2880" y="1008"/>
            <a:chExt cx="1872" cy="336"/>
          </a:xfrm>
        </p:grpSpPr>
        <p:sp>
          <p:nvSpPr>
            <p:cNvPr id="32783" name="AutoShape 6"/>
            <p:cNvSpPr>
              <a:spLocks noChangeArrowheads="1"/>
            </p:cNvSpPr>
            <p:nvPr/>
          </p:nvSpPr>
          <p:spPr bwMode="auto">
            <a:xfrm>
              <a:off x="2880" y="1008"/>
              <a:ext cx="864" cy="336"/>
            </a:xfrm>
            <a:prstGeom prst="roundRect">
              <a:avLst>
                <a:gd name="adj" fmla="val 16667"/>
              </a:avLst>
            </a:prstGeom>
            <a:solidFill>
              <a:srgbClr val="FFD1B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>
                <a:latin typeface="Calibri" pitchFamily="34" charset="0"/>
              </a:endParaRPr>
            </a:p>
          </p:txBody>
        </p:sp>
        <p:sp>
          <p:nvSpPr>
            <p:cNvPr id="32784" name="AutoShape 7"/>
            <p:cNvSpPr>
              <a:spLocks noChangeArrowheads="1"/>
            </p:cNvSpPr>
            <p:nvPr/>
          </p:nvSpPr>
          <p:spPr bwMode="auto">
            <a:xfrm>
              <a:off x="3888" y="1008"/>
              <a:ext cx="864" cy="336"/>
            </a:xfrm>
            <a:prstGeom prst="roundRect">
              <a:avLst>
                <a:gd name="adj" fmla="val 16667"/>
              </a:avLst>
            </a:prstGeom>
            <a:solidFill>
              <a:srgbClr val="FFD1B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>
                <a:latin typeface="Calibri" pitchFamily="34" charset="0"/>
              </a:endParaRPr>
            </a:p>
          </p:txBody>
        </p:sp>
      </p:grpSp>
      <p:grpSp>
        <p:nvGrpSpPr>
          <p:cNvPr id="32772" name="Group 13"/>
          <p:cNvGrpSpPr>
            <a:grpSpLocks/>
          </p:cNvGrpSpPr>
          <p:nvPr/>
        </p:nvGrpSpPr>
        <p:grpSpPr bwMode="auto">
          <a:xfrm>
            <a:off x="684213" y="908050"/>
            <a:ext cx="7920037" cy="2160588"/>
            <a:chOff x="2473" y="517"/>
            <a:chExt cx="3106" cy="1212"/>
          </a:xfrm>
        </p:grpSpPr>
        <p:sp>
          <p:nvSpPr>
            <p:cNvPr id="32781" name="Rectangle 11"/>
            <p:cNvSpPr>
              <a:spLocks noChangeArrowheads="1"/>
            </p:cNvSpPr>
            <p:nvPr/>
          </p:nvSpPr>
          <p:spPr bwMode="auto">
            <a:xfrm>
              <a:off x="2473" y="517"/>
              <a:ext cx="1319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ru-RU" sz="4800" b="1">
                  <a:latin typeface="Calibri" pitchFamily="34" charset="0"/>
                </a:rPr>
                <a:t>ТОННА</a:t>
              </a:r>
            </a:p>
            <a:p>
              <a:pPr algn="ctr">
                <a:lnSpc>
                  <a:spcPct val="75000"/>
                </a:lnSpc>
              </a:pPr>
              <a:r>
                <a:rPr lang="ru-RU" sz="4800" b="1" i="1">
                  <a:latin typeface="Times New Roman" pitchFamily="18" charset="0"/>
                </a:rPr>
                <a:t>т</a:t>
              </a:r>
            </a:p>
          </p:txBody>
        </p:sp>
        <p:sp>
          <p:nvSpPr>
            <p:cNvPr id="32782" name="Rectangle 12"/>
            <p:cNvSpPr>
              <a:spLocks noChangeArrowheads="1"/>
            </p:cNvSpPr>
            <p:nvPr/>
          </p:nvSpPr>
          <p:spPr bwMode="auto">
            <a:xfrm>
              <a:off x="3982" y="526"/>
              <a:ext cx="1597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ru-RU" sz="4800" b="1">
                  <a:latin typeface="Calibri" pitchFamily="34" charset="0"/>
                </a:rPr>
                <a:t>ЦЕНТНЕР</a:t>
              </a:r>
            </a:p>
            <a:p>
              <a:pPr algn="ctr">
                <a:lnSpc>
                  <a:spcPct val="70000"/>
                </a:lnSpc>
              </a:pPr>
              <a:r>
                <a:rPr lang="ru-RU" sz="4800" b="1" i="1">
                  <a:latin typeface="Times New Roman" pitchFamily="18" charset="0"/>
                </a:rPr>
                <a:t>ц</a:t>
              </a:r>
            </a:p>
          </p:txBody>
        </p:sp>
      </p:grpSp>
      <p:grpSp>
        <p:nvGrpSpPr>
          <p:cNvPr id="32773" name="Group 19"/>
          <p:cNvGrpSpPr>
            <a:grpSpLocks/>
          </p:cNvGrpSpPr>
          <p:nvPr/>
        </p:nvGrpSpPr>
        <p:grpSpPr bwMode="auto">
          <a:xfrm>
            <a:off x="179388" y="3213100"/>
            <a:ext cx="8677275" cy="2952750"/>
            <a:chOff x="660" y="1511"/>
            <a:chExt cx="4853" cy="1563"/>
          </a:xfrm>
        </p:grpSpPr>
        <p:sp>
          <p:nvSpPr>
            <p:cNvPr id="32777" name="Rectangle 15"/>
            <p:cNvSpPr>
              <a:spLocks noChangeArrowheads="1"/>
            </p:cNvSpPr>
            <p:nvPr/>
          </p:nvSpPr>
          <p:spPr bwMode="auto">
            <a:xfrm>
              <a:off x="660" y="1511"/>
              <a:ext cx="4853" cy="156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5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lnSpc>
                  <a:spcPct val="65000"/>
                </a:lnSpc>
              </a:pPr>
              <a:r>
                <a:rPr lang="ru-RU" sz="4000" b="1">
                  <a:latin typeface="Times New Roman" pitchFamily="18" charset="0"/>
                </a:rPr>
                <a:t>1 т            1 ц            1 кг           1 г</a:t>
              </a:r>
            </a:p>
            <a:p>
              <a:pPr algn="ctr">
                <a:lnSpc>
                  <a:spcPct val="65000"/>
                </a:lnSpc>
              </a:pPr>
              <a:endParaRPr lang="ru-RU" sz="4000" b="1">
                <a:latin typeface="Times New Roman" pitchFamily="18" charset="0"/>
              </a:endParaRPr>
            </a:p>
            <a:p>
              <a:pPr algn="ctr">
                <a:lnSpc>
                  <a:spcPct val="65000"/>
                </a:lnSpc>
              </a:pPr>
              <a:r>
                <a:rPr lang="ru-RU" sz="4000" b="1">
                  <a:latin typeface="Times New Roman" pitchFamily="18" charset="0"/>
                </a:rPr>
                <a:t> 10              100           1000</a:t>
              </a:r>
              <a:endParaRPr lang="ru-RU" sz="4000" b="1">
                <a:latin typeface="Calibri" pitchFamily="34" charset="0"/>
              </a:endParaRPr>
            </a:p>
          </p:txBody>
        </p:sp>
        <p:sp>
          <p:nvSpPr>
            <p:cNvPr id="32778" name="AutoShape 16"/>
            <p:cNvSpPr>
              <a:spLocks/>
            </p:cNvSpPr>
            <p:nvPr/>
          </p:nvSpPr>
          <p:spPr bwMode="auto">
            <a:xfrm rot="-5400000">
              <a:off x="1551" y="1630"/>
              <a:ext cx="171" cy="1135"/>
            </a:xfrm>
            <a:prstGeom prst="leftBracket">
              <a:avLst>
                <a:gd name="adj" fmla="val 331871"/>
              </a:avLst>
            </a:prstGeom>
            <a:noFill/>
            <a:ln w="19050">
              <a:solidFill>
                <a:srgbClr val="005000"/>
              </a:solidFill>
              <a:round/>
              <a:headEnd/>
              <a:tailEnd/>
            </a:ln>
          </p:spPr>
          <p:txBody>
            <a:bodyPr lIns="18000" tIns="10800" rIns="18000" bIns="10800"/>
            <a:lstStyle/>
            <a:p>
              <a:endParaRPr lang="ru-RU" sz="1800">
                <a:latin typeface="Calibri" pitchFamily="34" charset="0"/>
              </a:endParaRPr>
            </a:p>
          </p:txBody>
        </p:sp>
        <p:sp>
          <p:nvSpPr>
            <p:cNvPr id="32779" name="AutoShape 17"/>
            <p:cNvSpPr>
              <a:spLocks/>
            </p:cNvSpPr>
            <p:nvPr/>
          </p:nvSpPr>
          <p:spPr bwMode="auto">
            <a:xfrm rot="-5400000">
              <a:off x="2990" y="1688"/>
              <a:ext cx="171" cy="1020"/>
            </a:xfrm>
            <a:prstGeom prst="leftBracket">
              <a:avLst>
                <a:gd name="adj" fmla="val 298246"/>
              </a:avLst>
            </a:prstGeom>
            <a:noFill/>
            <a:ln w="19050">
              <a:solidFill>
                <a:srgbClr val="005000"/>
              </a:solidFill>
              <a:round/>
              <a:headEnd/>
              <a:tailEnd/>
            </a:ln>
          </p:spPr>
          <p:txBody>
            <a:bodyPr lIns="18000" tIns="10800" rIns="18000" bIns="10800"/>
            <a:lstStyle/>
            <a:p>
              <a:endParaRPr lang="ru-RU" sz="1800">
                <a:latin typeface="Calibri" pitchFamily="34" charset="0"/>
              </a:endParaRPr>
            </a:p>
          </p:txBody>
        </p:sp>
        <p:sp>
          <p:nvSpPr>
            <p:cNvPr id="32780" name="AutoShape 18"/>
            <p:cNvSpPr>
              <a:spLocks/>
            </p:cNvSpPr>
            <p:nvPr/>
          </p:nvSpPr>
          <p:spPr bwMode="auto">
            <a:xfrm rot="-5400000">
              <a:off x="4481" y="1694"/>
              <a:ext cx="171" cy="1008"/>
            </a:xfrm>
            <a:prstGeom prst="leftBracket">
              <a:avLst>
                <a:gd name="adj" fmla="val 294737"/>
              </a:avLst>
            </a:prstGeom>
            <a:noFill/>
            <a:ln w="19050">
              <a:solidFill>
                <a:srgbClr val="005000"/>
              </a:solidFill>
              <a:round/>
              <a:headEnd/>
              <a:tailEnd/>
            </a:ln>
          </p:spPr>
          <p:txBody>
            <a:bodyPr vert="eaVert" lIns="18000" tIns="10800" rIns="18000" bIns="10800"/>
            <a:lstStyle/>
            <a:p>
              <a:endParaRPr lang="ru-RU" sz="1800">
                <a:solidFill>
                  <a:srgbClr val="002C58"/>
                </a:solidFill>
                <a:latin typeface="Calibri" pitchFamily="34" charset="0"/>
              </a:endParaRPr>
            </a:p>
          </p:txBody>
        </p:sp>
      </p:grpSp>
      <p:sp>
        <p:nvSpPr>
          <p:cNvPr id="32774" name="Rectangle 24"/>
          <p:cNvSpPr>
            <a:spLocks noChangeArrowheads="1"/>
          </p:cNvSpPr>
          <p:nvPr/>
        </p:nvSpPr>
        <p:spPr bwMode="auto">
          <a:xfrm>
            <a:off x="1752600" y="5287963"/>
            <a:ext cx="184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200">
              <a:cs typeface="Times New Roman" pitchFamily="18" charset="0"/>
            </a:endParaRPr>
          </a:p>
          <a:p>
            <a:pPr eaLnBrk="0" hangingPunct="0"/>
            <a:endParaRPr lang="ru-RU" sz="1800"/>
          </a:p>
        </p:txBody>
      </p:sp>
      <p:sp>
        <p:nvSpPr>
          <p:cNvPr id="17" name="Левая круглая скобка 16"/>
          <p:cNvSpPr/>
          <p:nvPr/>
        </p:nvSpPr>
        <p:spPr>
          <a:xfrm rot="16200000">
            <a:off x="2699544" y="2564607"/>
            <a:ext cx="1295400" cy="5040312"/>
          </a:xfrm>
          <a:prstGeom prst="leftBracket">
            <a:avLst>
              <a:gd name="adj" fmla="val 35888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32776" name="TextBox 17"/>
          <p:cNvSpPr txBox="1">
            <a:spLocks noChangeArrowheads="1"/>
          </p:cNvSpPr>
          <p:nvPr/>
        </p:nvSpPr>
        <p:spPr bwMode="auto">
          <a:xfrm>
            <a:off x="2627313" y="5661025"/>
            <a:ext cx="15843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1000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400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08050"/>
            <a:ext cx="555625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5867400" y="2205038"/>
            <a:ext cx="30972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Слон весит 5000 кг. </a:t>
            </a:r>
          </a:p>
          <a:p>
            <a:pPr>
              <a:defRPr/>
            </a:pP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50825" y="0"/>
            <a:ext cx="889317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 МАССУ СЛОНА В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ТОННАХ и ЦЕНТНЕРАХ.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84888" y="3860800"/>
            <a:ext cx="2789237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sz="5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chemeClr val="hlink"/>
                </a:solidFill>
                <a:latin typeface="Arial Black" pitchFamily="34" charset="0"/>
              </a:rPr>
              <a:t>при измерении массы крупных предметов или большого количества  используют </a:t>
            </a:r>
            <a:r>
              <a:rPr lang="ru-RU" sz="3600" b="1" i="1" dirty="0">
                <a:solidFill>
                  <a:srgbClr val="C00000"/>
                </a:solidFill>
                <a:latin typeface="Arial Black" pitchFamily="34" charset="0"/>
              </a:rPr>
              <a:t>тонну и центнер, </a:t>
            </a:r>
            <a:r>
              <a:rPr lang="ru-RU" sz="3600" b="1" i="1" dirty="0">
                <a:solidFill>
                  <a:schemeClr val="hlink"/>
                </a:solidFill>
                <a:latin typeface="Arial Black" pitchFamily="34" charset="0"/>
              </a:rPr>
              <a:t> а при измерении массы мелких предметов –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кг или грамм.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288" y="188913"/>
            <a:ext cx="64087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</a:p>
        </p:txBody>
      </p:sp>
      <p:pic>
        <p:nvPicPr>
          <p:cNvPr id="34820" name="Picture 5" descr="C:\Users\Администратор\Pictures\животные\85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5157788"/>
            <a:ext cx="1368425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6" descr="C:\Users\Администратор\Pictures\животные\бабка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652963"/>
            <a:ext cx="1295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0" descr="http://im5-tub.yandex.net/i?id=27561436-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4292600"/>
            <a:ext cx="180022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2" descr="http://toprekord.ru/wp-content/uploads/2010/02/car4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868863"/>
            <a:ext cx="2268537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4" descr="http://upload.wikimedia.org/wikipedia/ru/f/f6/%D0%9A%D0%BE%D0%BD%D1%84%D0%B5%D1%82%D1%8B_%D0%91%D0%B5%D0%BB%D0%BE%D1%87%D0%BA%D0%B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365625"/>
            <a:ext cx="19319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476250"/>
            <a:ext cx="9144000" cy="228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 с тетрадью</a:t>
            </a:r>
          </a:p>
          <a:p>
            <a:r>
              <a:rPr lang="ru-RU" sz="7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Стр. 73 № 231</a:t>
            </a:r>
          </a:p>
        </p:txBody>
      </p:sp>
      <p:pic>
        <p:nvPicPr>
          <p:cNvPr id="35843" name="Picture 2" descr="http://cs303604.vk.me/g37639526/a_e3aa88f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2708275"/>
            <a:ext cx="60483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250"/>
            <a:ext cx="9144000" cy="191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Проверь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Километр</a:t>
            </a:r>
            <a:r>
              <a:rPr lang="en-US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</a:t>
            </a: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Грамм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Килограмм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  </a:t>
            </a:r>
            <a:r>
              <a:rPr lang="en-US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</a:t>
            </a: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Центнер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Дециметр                                       </a:t>
            </a:r>
            <a:r>
              <a:rPr lang="en-US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Минута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Тонна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</a:t>
            </a: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Миллиметр</a:t>
            </a:r>
          </a:p>
        </p:txBody>
      </p:sp>
      <p:pic>
        <p:nvPicPr>
          <p:cNvPr id="36867" name="Picture 2" descr="http://cs303604.vk.me/g37639526/a_e3aa88f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2708275"/>
            <a:ext cx="60483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8935" y="2967335"/>
            <a:ext cx="43661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10666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424862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i="1">
                <a:solidFill>
                  <a:srgbClr val="C00000"/>
                </a:solidFill>
              </a:rPr>
              <a:t>Работа с учебником.</a:t>
            </a:r>
          </a:p>
          <a:p>
            <a:endParaRPr lang="ru-RU" sz="2400" b="1" i="1">
              <a:solidFill>
                <a:srgbClr val="C00000"/>
              </a:solidFill>
            </a:endParaRPr>
          </a:p>
          <a:p>
            <a:r>
              <a:rPr lang="ru-RU" sz="7200" b="1" i="1">
                <a:solidFill>
                  <a:srgbClr val="C00000"/>
                </a:solidFill>
              </a:rPr>
              <a:t>Стр. 99 № 432</a:t>
            </a:r>
          </a:p>
        </p:txBody>
      </p:sp>
      <p:pic>
        <p:nvPicPr>
          <p:cNvPr id="39939" name="Picture 2" descr="http://cs303604.vk.me/g37639526/a_e3aa88f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2492375"/>
            <a:ext cx="60483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6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Игра    </a:t>
            </a:r>
          </a:p>
          <a:p>
            <a:pPr algn="ctr">
              <a:defRPr/>
            </a:pPr>
            <a:r>
              <a:rPr lang="ru-RU" sz="6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«Если вместе , если дружно»</a:t>
            </a:r>
          </a:p>
        </p:txBody>
      </p:sp>
      <p:pic>
        <p:nvPicPr>
          <p:cNvPr id="40963" name="Рисунок 5" descr="School_20Kids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381" y="3573463"/>
            <a:ext cx="5329238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Группа 24"/>
          <p:cNvGrpSpPr>
            <a:grpSpLocks/>
          </p:cNvGrpSpPr>
          <p:nvPr/>
        </p:nvGrpSpPr>
        <p:grpSpPr bwMode="auto">
          <a:xfrm>
            <a:off x="2714625" y="928688"/>
            <a:ext cx="3041650" cy="5286375"/>
            <a:chOff x="2714612" y="928670"/>
            <a:chExt cx="3041650" cy="5286393"/>
          </a:xfrm>
        </p:grpSpPr>
        <p:sp>
          <p:nvSpPr>
            <p:cNvPr id="13" name="Скругленный прямоугольник 12"/>
            <p:cNvSpPr/>
            <p:nvPr/>
          </p:nvSpPr>
          <p:spPr bwMode="auto">
            <a:xfrm>
              <a:off x="2857487" y="2357425"/>
              <a:ext cx="2714625" cy="642939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/>
            </a:p>
          </p:txBody>
        </p:sp>
        <p:sp>
          <p:nvSpPr>
            <p:cNvPr id="14" name="Скругленный прямоугольник 13"/>
            <p:cNvSpPr/>
            <p:nvPr/>
          </p:nvSpPr>
          <p:spPr bwMode="auto">
            <a:xfrm>
              <a:off x="2857487" y="3000364"/>
              <a:ext cx="2714625" cy="642940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/>
            </a:p>
          </p:txBody>
        </p:sp>
        <p:sp>
          <p:nvSpPr>
            <p:cNvPr id="15" name="Скругленный прямоугольник 14"/>
            <p:cNvSpPr/>
            <p:nvPr/>
          </p:nvSpPr>
          <p:spPr bwMode="auto">
            <a:xfrm>
              <a:off x="2857487" y="3643304"/>
              <a:ext cx="2714625" cy="642939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/>
            </a:p>
          </p:txBody>
        </p:sp>
        <p:sp>
          <p:nvSpPr>
            <p:cNvPr id="16" name="Скругленный прямоугольник 15"/>
            <p:cNvSpPr/>
            <p:nvPr/>
          </p:nvSpPr>
          <p:spPr bwMode="auto">
            <a:xfrm>
              <a:off x="2857487" y="4286243"/>
              <a:ext cx="2714625" cy="642940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/>
            </a:p>
          </p:txBody>
        </p:sp>
        <p:sp>
          <p:nvSpPr>
            <p:cNvPr id="17" name="Скругленный прямоугольник 16"/>
            <p:cNvSpPr/>
            <p:nvPr/>
          </p:nvSpPr>
          <p:spPr bwMode="auto">
            <a:xfrm>
              <a:off x="2857487" y="4929184"/>
              <a:ext cx="2714625" cy="642939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/>
            </a:p>
          </p:txBody>
        </p:sp>
        <p:sp>
          <p:nvSpPr>
            <p:cNvPr id="18" name="Скругленный прямоугольник 17"/>
            <p:cNvSpPr/>
            <p:nvPr/>
          </p:nvSpPr>
          <p:spPr bwMode="auto">
            <a:xfrm>
              <a:off x="2857487" y="5572123"/>
              <a:ext cx="2714625" cy="642940"/>
            </a:xfrm>
            <a:prstGeom prst="roundRect">
              <a:avLst/>
            </a:prstGeom>
            <a:solidFill>
              <a:srgbClr val="FFFF99"/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/>
            </a:p>
          </p:txBody>
        </p:sp>
        <p:grpSp>
          <p:nvGrpSpPr>
            <p:cNvPr id="42006" name="Группа 23"/>
            <p:cNvGrpSpPr>
              <a:grpSpLocks/>
            </p:cNvGrpSpPr>
            <p:nvPr/>
          </p:nvGrpSpPr>
          <p:grpSpPr bwMode="auto">
            <a:xfrm>
              <a:off x="2714612" y="928670"/>
              <a:ext cx="3041650" cy="1463257"/>
              <a:chOff x="2786050" y="571480"/>
              <a:chExt cx="3041650" cy="1463257"/>
            </a:xfrm>
          </p:grpSpPr>
          <p:pic>
            <p:nvPicPr>
              <p:cNvPr id="42007" name="Picture 26" descr="rez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86050" y="571480"/>
                <a:ext cx="3041650" cy="1463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2928925" y="2000235"/>
                <a:ext cx="278606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Прямоугольник 1"/>
          <p:cNvSpPr/>
          <p:nvPr/>
        </p:nvSpPr>
        <p:spPr>
          <a:xfrm>
            <a:off x="1428750" y="285750"/>
            <a:ext cx="67024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solidFill>
                  <a:schemeClr val="accent2"/>
                </a:solidFill>
                <a:latin typeface="Arial"/>
                <a:cs typeface="Arial"/>
              </a:rPr>
              <a:t>1.Расположи в порядке возрастания</a:t>
            </a:r>
          </a:p>
        </p:txBody>
      </p:sp>
      <p:sp>
        <p:nvSpPr>
          <p:cNvPr id="3" name="Прямоугольник 2">
            <a:hlinkClick r:id="" action="ppaction://macro?name=DragandDrop"/>
          </p:cNvPr>
          <p:cNvSpPr/>
          <p:nvPr>
            <p:custDataLst>
              <p:tags r:id="rId1"/>
            </p:custDataLst>
          </p:nvPr>
        </p:nvSpPr>
        <p:spPr>
          <a:xfrm>
            <a:off x="6786563" y="5000625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т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>
            <a:hlinkClick r:id="" action="ppaction://macro?name=DragandDrop"/>
          </p:cNvPr>
          <p:cNvSpPr/>
          <p:nvPr>
            <p:custDataLst>
              <p:tags r:id="rId2"/>
            </p:custDataLst>
          </p:nvPr>
        </p:nvSpPr>
        <p:spPr>
          <a:xfrm>
            <a:off x="6786563" y="5643563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>
            <a:hlinkClick r:id="" action="ppaction://macro?name=DragandDrop"/>
          </p:cNvPr>
          <p:cNvSpPr/>
          <p:nvPr>
            <p:custDataLst>
              <p:tags r:id="rId3"/>
            </p:custDataLst>
          </p:nvPr>
        </p:nvSpPr>
        <p:spPr>
          <a:xfrm>
            <a:off x="6786563" y="3714750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800 кг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Прямоугольник 8">
            <a:hlinkClick r:id="" action="ppaction://macro?name=DragandDrop"/>
          </p:cNvPr>
          <p:cNvSpPr/>
          <p:nvPr>
            <p:custDataLst>
              <p:tags r:id="rId4"/>
            </p:custDataLst>
          </p:nvPr>
        </p:nvSpPr>
        <p:spPr>
          <a:xfrm>
            <a:off x="6786563" y="3071813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 кг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Прямоугольник 9">
            <a:hlinkClick r:id="" action="ppaction://macro?name=DragandDrop"/>
          </p:cNvPr>
          <p:cNvSpPr/>
          <p:nvPr>
            <p:custDataLst>
              <p:tags r:id="rId5"/>
            </p:custDataLst>
          </p:nvPr>
        </p:nvSpPr>
        <p:spPr>
          <a:xfrm>
            <a:off x="6786563" y="2428875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900 г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Прямоугольник 10">
            <a:hlinkClick r:id="" action="ppaction://macro?name=DragandDrop"/>
          </p:cNvPr>
          <p:cNvSpPr/>
          <p:nvPr>
            <p:custDataLst>
              <p:tags r:id="rId6"/>
            </p:custDataLst>
          </p:nvPr>
        </p:nvSpPr>
        <p:spPr>
          <a:xfrm>
            <a:off x="6786563" y="4357688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2000 г</a:t>
            </a:r>
          </a:p>
        </p:txBody>
      </p:sp>
      <p:sp>
        <p:nvSpPr>
          <p:cNvPr id="22" name="Прямоугольник 21">
            <a:hlinkClick r:id="" action="ppaction://macro?name=DragandDrop"/>
          </p:cNvPr>
          <p:cNvSpPr/>
          <p:nvPr>
            <p:custDataLst>
              <p:tags r:id="rId7"/>
            </p:custDataLst>
          </p:nvPr>
        </p:nvSpPr>
        <p:spPr>
          <a:xfrm>
            <a:off x="3476625" y="4984750"/>
            <a:ext cx="1500188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2000 г</a:t>
            </a:r>
          </a:p>
        </p:txBody>
      </p:sp>
      <p:sp>
        <p:nvSpPr>
          <p:cNvPr id="24" name="Прямоугольник 23">
            <a:hlinkClick r:id="" action="ppaction://macro?name=DragandDrop"/>
          </p:cNvPr>
          <p:cNvSpPr/>
          <p:nvPr>
            <p:custDataLst>
              <p:tags r:id="rId8"/>
            </p:custDataLst>
          </p:nvPr>
        </p:nvSpPr>
        <p:spPr>
          <a:xfrm>
            <a:off x="3468688" y="5627688"/>
            <a:ext cx="1500187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900 г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5" name="Прямоугольник 24">
            <a:hlinkClick r:id="" action="ppaction://macro?name=DragandDrop"/>
          </p:cNvPr>
          <p:cNvSpPr/>
          <p:nvPr>
            <p:custDataLst>
              <p:tags r:id="rId9"/>
            </p:custDataLst>
          </p:nvPr>
        </p:nvSpPr>
        <p:spPr>
          <a:xfrm>
            <a:off x="3476625" y="4357688"/>
            <a:ext cx="1500188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 кг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6" name="Прямоугольник 25">
            <a:hlinkClick r:id="" action="ppaction://macro?name=DragandDrop"/>
          </p:cNvPr>
          <p:cNvSpPr/>
          <p:nvPr>
            <p:custDataLst>
              <p:tags r:id="rId10"/>
            </p:custDataLst>
          </p:nvPr>
        </p:nvSpPr>
        <p:spPr>
          <a:xfrm>
            <a:off x="3482975" y="3698875"/>
            <a:ext cx="1500188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800 кг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7" name="Прямоугольник 26">
            <a:hlinkClick r:id="" action="ppaction://macro?name=DragandDrop"/>
          </p:cNvPr>
          <p:cNvSpPr/>
          <p:nvPr>
            <p:custDataLst>
              <p:tags r:id="rId11"/>
            </p:custDataLst>
          </p:nvPr>
        </p:nvSpPr>
        <p:spPr>
          <a:xfrm>
            <a:off x="3482975" y="3055938"/>
            <a:ext cx="1500188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8" name="Прямоугольник 27">
            <a:hlinkClick r:id="" action="ppaction://macro?name=DragandDrop"/>
          </p:cNvPr>
          <p:cNvSpPr/>
          <p:nvPr>
            <p:custDataLst>
              <p:tags r:id="rId12"/>
            </p:custDataLst>
          </p:nvPr>
        </p:nvSpPr>
        <p:spPr>
          <a:xfrm>
            <a:off x="3482975" y="2413000"/>
            <a:ext cx="1500188" cy="52387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т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1999" name="Picture 2" descr="http://file.mobilmusic.ru/47/e6/08/563068.gif"/>
          <p:cNvPicPr>
            <a:picLocks noChangeAspect="1" noChangeArrowheads="1" noCrop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2875" y="3429000"/>
            <a:ext cx="257651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8313" y="188913"/>
            <a:ext cx="8675687" cy="1830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Тест</a:t>
            </a:r>
            <a:r>
              <a:rPr lang="ru-RU" sz="4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.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4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Проверь свои ответы: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1800" dirty="0"/>
          </a:p>
        </p:txBody>
      </p:sp>
      <p:sp>
        <p:nvSpPr>
          <p:cNvPr id="44035" name="Прямоугольник 6"/>
          <p:cNvSpPr>
            <a:spLocks noChangeArrowheads="1"/>
          </p:cNvSpPr>
          <p:nvPr/>
        </p:nvSpPr>
        <p:spPr bwMode="auto">
          <a:xfrm>
            <a:off x="395288" y="1844675"/>
            <a:ext cx="8748712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1363" indent="-741363" defTabSz="912813">
              <a:spcBef>
                <a:spcPts val="600"/>
              </a:spcBef>
            </a:pPr>
            <a:r>
              <a:rPr lang="ru-RU" sz="4400" b="1">
                <a:solidFill>
                  <a:schemeClr val="accent2"/>
                </a:solidFill>
                <a:cs typeface="Arial" charset="0"/>
              </a:rPr>
              <a:t>1.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Да		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6.  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5006 кг</a:t>
            </a:r>
          </a:p>
          <a:p>
            <a:pPr marL="741363" indent="-741363" defTabSz="912813">
              <a:spcBef>
                <a:spcPts val="600"/>
              </a:spcBef>
            </a:pPr>
            <a:r>
              <a:rPr lang="ru-RU" sz="4400" b="1">
                <a:solidFill>
                  <a:schemeClr val="accent2"/>
                </a:solidFill>
                <a:cs typeface="Arial" charset="0"/>
              </a:rPr>
              <a:t>2.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Грамм	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7.  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52 ц</a:t>
            </a:r>
          </a:p>
          <a:p>
            <a:pPr marL="741363" indent="-741363" defTabSz="912813">
              <a:spcBef>
                <a:spcPts val="600"/>
              </a:spcBef>
            </a:pPr>
            <a:r>
              <a:rPr lang="ru-RU" sz="4400" b="1">
                <a:solidFill>
                  <a:schemeClr val="accent2"/>
                </a:solidFill>
                <a:cs typeface="Arial" charset="0"/>
              </a:rPr>
              <a:t>3.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8 кг		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8.   </a:t>
            </a:r>
            <a:r>
              <a:rPr lang="en-US" sz="4400" b="1">
                <a:solidFill>
                  <a:srgbClr val="002060"/>
                </a:solidFill>
                <a:cs typeface="Arial" charset="0"/>
              </a:rPr>
              <a:t>1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 т </a:t>
            </a:r>
            <a:r>
              <a:rPr lang="en-US" sz="4400" b="1">
                <a:solidFill>
                  <a:srgbClr val="002060"/>
                </a:solidFill>
                <a:cs typeface="Arial" charset="0"/>
              </a:rPr>
              <a:t>&gt;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 900 кг</a:t>
            </a:r>
          </a:p>
          <a:p>
            <a:pPr marL="741363" indent="-741363" defTabSz="912813">
              <a:spcBef>
                <a:spcPts val="600"/>
              </a:spcBef>
            </a:pPr>
            <a:r>
              <a:rPr lang="ru-RU" sz="4400" b="1">
                <a:solidFill>
                  <a:schemeClr val="accent2"/>
                </a:solidFill>
                <a:cs typeface="Arial" charset="0"/>
              </a:rPr>
              <a:t>4.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650 кг</a:t>
            </a:r>
            <a:r>
              <a:rPr lang="en-US" sz="4400" b="1">
                <a:solidFill>
                  <a:srgbClr val="002060"/>
                </a:solidFill>
                <a:cs typeface="Arial" charset="0"/>
              </a:rPr>
              <a:t>	</a:t>
            </a:r>
            <a:r>
              <a:rPr lang="en-US" sz="4400" b="1">
                <a:solidFill>
                  <a:schemeClr val="accent2"/>
                </a:solidFill>
                <a:cs typeface="Arial" charset="0"/>
              </a:rPr>
              <a:t>9. 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3 ц 9 кг </a:t>
            </a:r>
            <a:r>
              <a:rPr lang="en-US" sz="4400" b="1">
                <a:solidFill>
                  <a:srgbClr val="002060"/>
                </a:solidFill>
                <a:cs typeface="Arial" charset="0"/>
              </a:rPr>
              <a:t>&lt;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 3009 кг</a:t>
            </a:r>
          </a:p>
          <a:p>
            <a:pPr marL="741363" indent="-741363" defTabSz="912813">
              <a:spcBef>
                <a:spcPts val="600"/>
              </a:spcBef>
            </a:pPr>
            <a:r>
              <a:rPr lang="ru-RU" sz="4400" b="1">
                <a:solidFill>
                  <a:schemeClr val="accent2"/>
                </a:solidFill>
                <a:cs typeface="Arial" charset="0"/>
              </a:rPr>
              <a:t>5.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74 ц		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10. </a:t>
            </a:r>
            <a:r>
              <a:rPr lang="ru-RU" sz="4400" b="1">
                <a:solidFill>
                  <a:srgbClr val="002060"/>
                </a:solidFill>
                <a:cs typeface="Arial" charset="0"/>
              </a:rPr>
              <a:t>7 кг 500 г = 7500 г</a:t>
            </a:r>
            <a:endParaRPr lang="ru-RU" sz="44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250825" y="0"/>
            <a:ext cx="7272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Устный счёт</a:t>
            </a:r>
          </a:p>
        </p:txBody>
      </p:sp>
      <p:pic>
        <p:nvPicPr>
          <p:cNvPr id="57348" name="Picture 4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35513"/>
            <a:ext cx="2514600" cy="2122487"/>
          </a:xfrm>
          <a:prstGeom prst="rect">
            <a:avLst/>
          </a:prstGeom>
          <a:noFill/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50825" y="765175"/>
            <a:ext cx="655161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solidFill>
                  <a:schemeClr val="hlink"/>
                </a:solidFill>
              </a:rPr>
              <a:t>увеличь число 20 в 100 раз </a:t>
            </a:r>
            <a:endParaRPr lang="ru-RU" sz="2400" b="1" i="1">
              <a:solidFill>
                <a:schemeClr val="hlink"/>
              </a:solidFill>
            </a:endParaRPr>
          </a:p>
          <a:p>
            <a:r>
              <a:rPr lang="ru-RU" sz="2400" i="1">
                <a:solidFill>
                  <a:schemeClr val="hlink"/>
                </a:solidFill>
              </a:rPr>
              <a:t>увеличь число 54 на 11</a:t>
            </a:r>
            <a:endParaRPr lang="ru-RU" sz="2400" i="1">
              <a:solidFill>
                <a:schemeClr val="accent2"/>
              </a:solidFill>
            </a:endParaRPr>
          </a:p>
          <a:p>
            <a:r>
              <a:rPr lang="ru-RU" sz="2400" i="1">
                <a:solidFill>
                  <a:schemeClr val="hlink"/>
                </a:solidFill>
              </a:rPr>
              <a:t>уменьши число 63 в 9 раз </a:t>
            </a:r>
          </a:p>
          <a:p>
            <a:r>
              <a:rPr lang="ru-RU" sz="2400" i="1">
                <a:solidFill>
                  <a:schemeClr val="hlink"/>
                </a:solidFill>
              </a:rPr>
              <a:t>уменьши число 100 на 17 </a:t>
            </a:r>
          </a:p>
          <a:p>
            <a:r>
              <a:rPr lang="ru-RU" sz="2400" i="1">
                <a:solidFill>
                  <a:schemeClr val="hlink"/>
                </a:solidFill>
              </a:rPr>
              <a:t>чему равна сумма чисел 92 и 19 </a:t>
            </a:r>
          </a:p>
          <a:p>
            <a:r>
              <a:rPr lang="ru-RU" sz="2400" i="1">
                <a:solidFill>
                  <a:schemeClr val="hlink"/>
                </a:solidFill>
              </a:rPr>
              <a:t>чему равна разность чисел 76 и 18</a:t>
            </a:r>
          </a:p>
          <a:p>
            <a:r>
              <a:rPr lang="ru-RU" sz="2400" i="1">
                <a:solidFill>
                  <a:schemeClr val="hlink"/>
                </a:solidFill>
              </a:rPr>
              <a:t>чему равно произведение чисел 8 и 9 </a:t>
            </a:r>
            <a:endParaRPr lang="ru-RU" sz="2400" i="1">
              <a:solidFill>
                <a:schemeClr val="accent2"/>
              </a:solidFill>
            </a:endParaRPr>
          </a:p>
          <a:p>
            <a:r>
              <a:rPr lang="ru-RU" sz="2400" i="1">
                <a:solidFill>
                  <a:schemeClr val="hlink"/>
                </a:solidFill>
              </a:rPr>
              <a:t>чему равно частное чисел 48 и 8</a:t>
            </a:r>
            <a:endParaRPr lang="ru-RU" sz="2400" i="1">
              <a:solidFill>
                <a:schemeClr val="accent2"/>
              </a:solidFill>
            </a:endParaRPr>
          </a:p>
          <a:p>
            <a:r>
              <a:rPr lang="ru-RU" sz="2400" i="1">
                <a:solidFill>
                  <a:schemeClr val="hlink"/>
                </a:solidFill>
              </a:rPr>
              <a:t>число 5600 раздели на 10 </a:t>
            </a:r>
          </a:p>
          <a:p>
            <a:r>
              <a:rPr lang="ru-RU" sz="2400" i="1">
                <a:solidFill>
                  <a:schemeClr val="hlink"/>
                </a:solidFill>
              </a:rPr>
              <a:t>число 350 раздели на 7 </a:t>
            </a:r>
          </a:p>
          <a:p>
            <a:r>
              <a:rPr lang="ru-RU" sz="2400" i="1">
                <a:solidFill>
                  <a:schemeClr val="hlink"/>
                </a:solidFill>
              </a:rPr>
              <a:t>число 200 умножь на 4 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3995738" y="1916113"/>
            <a:ext cx="15605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accent2"/>
                </a:solidFill>
              </a:rPr>
              <a:t>83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4356100" y="836613"/>
            <a:ext cx="11509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i="1">
                <a:solidFill>
                  <a:schemeClr val="accent2"/>
                </a:solidFill>
              </a:rPr>
              <a:t>2000</a:t>
            </a:r>
          </a:p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3779838" y="1125538"/>
            <a:ext cx="863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i="1">
                <a:solidFill>
                  <a:schemeClr val="accent2"/>
                </a:solidFill>
              </a:rPr>
              <a:t>65</a:t>
            </a:r>
          </a:p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4211638" y="1484313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i="1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4932363" y="2205038"/>
            <a:ext cx="15605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accent2"/>
                </a:solidFill>
              </a:rPr>
              <a:t>111</a:t>
            </a:r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5435600" y="2492375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2"/>
                </a:solidFill>
              </a:rPr>
              <a:t>58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5651500" y="2924175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2"/>
                </a:solidFill>
              </a:rPr>
              <a:t>72</a:t>
            </a: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219700" y="328453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57369" name="Text Box 25"/>
          <p:cNvSpPr txBox="1">
            <a:spLocks noChangeArrowheads="1"/>
          </p:cNvSpPr>
          <p:nvPr/>
        </p:nvSpPr>
        <p:spPr bwMode="auto">
          <a:xfrm>
            <a:off x="4067175" y="3644900"/>
            <a:ext cx="779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2"/>
                </a:solidFill>
              </a:rPr>
              <a:t>560</a:t>
            </a:r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3779838" y="4005263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2"/>
                </a:solidFill>
              </a:rPr>
              <a:t>50</a:t>
            </a:r>
          </a:p>
        </p:txBody>
      </p:sp>
      <p:sp>
        <p:nvSpPr>
          <p:cNvPr id="57371" name="Text Box 27"/>
          <p:cNvSpPr txBox="1">
            <a:spLocks noChangeArrowheads="1"/>
          </p:cNvSpPr>
          <p:nvPr/>
        </p:nvSpPr>
        <p:spPr bwMode="auto">
          <a:xfrm>
            <a:off x="3779838" y="4365625"/>
            <a:ext cx="1063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accent2"/>
                </a:solidFill>
              </a:rPr>
              <a:t>800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7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7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7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7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7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7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7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57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73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73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7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73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73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57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73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73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57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1"/>
          <p:cNvSpPr>
            <a:spLocks noChangeArrowheads="1"/>
          </p:cNvSpPr>
          <p:nvPr/>
        </p:nvSpPr>
        <p:spPr bwMode="auto">
          <a:xfrm>
            <a:off x="1547813" y="1125538"/>
            <a:ext cx="6286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2800" b="1">
                <a:solidFill>
                  <a:schemeClr val="accent2"/>
                </a:solidFill>
              </a:rPr>
              <a:t>Старорусские меры массы: </a:t>
            </a:r>
            <a:endParaRPr lang="ru-RU" sz="1800">
              <a:solidFill>
                <a:schemeClr val="accent2"/>
              </a:solidFill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051050" y="1916113"/>
            <a:ext cx="5072063" cy="13843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rgbClr val="422E2E"/>
                </a:solidFill>
                <a:ea typeface="Times New Roman" pitchFamily="18" charset="0"/>
                <a:cs typeface="Arial" charset="0"/>
              </a:rPr>
              <a:t>1 пуд     = 16 кг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422E2E"/>
                </a:solidFill>
                <a:ea typeface="Times New Roman" pitchFamily="18" charset="0"/>
                <a:cs typeface="Arial" charset="0"/>
              </a:rPr>
              <a:t>1 фунт  = 400 г 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422E2E"/>
                </a:solidFill>
                <a:ea typeface="Times New Roman" pitchFamily="18" charset="0"/>
                <a:cs typeface="Arial" charset="0"/>
              </a:rPr>
              <a:t>   1 золотник = 4 г</a:t>
            </a:r>
            <a:endParaRPr lang="ru-RU" sz="4000" b="1" dirty="0">
              <a:solidFill>
                <a:srgbClr val="422E2E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313" y="4143375"/>
            <a:ext cx="8715375" cy="18161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«Болезнь входит пудами, а уходит золотниками»</a:t>
            </a: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«Мал золотник, да дорог»</a:t>
            </a: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«Друга узнать </a:t>
            </a:r>
            <a:r>
              <a:rPr lang="ru-RU" sz="2800" b="1" i="1">
                <a:solidFill>
                  <a:srgbClr val="422E2E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– вместе пуд соли съесть</a:t>
            </a:r>
            <a:r>
              <a:rPr lang="ru-RU" sz="2800" b="1" i="1" dirty="0">
                <a:solidFill>
                  <a:srgbClr val="422E2E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» </a:t>
            </a: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«Узнать почём фунт лиха»</a:t>
            </a:r>
          </a:p>
        </p:txBody>
      </p:sp>
      <p:sp>
        <p:nvSpPr>
          <p:cNvPr id="45060" name="Прямоугольник 4"/>
          <p:cNvSpPr>
            <a:spLocks noChangeArrowheads="1"/>
          </p:cNvSpPr>
          <p:nvPr/>
        </p:nvSpPr>
        <p:spPr bwMode="auto">
          <a:xfrm>
            <a:off x="1143000" y="3429000"/>
            <a:ext cx="728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2800" b="1">
                <a:solidFill>
                  <a:schemeClr val="accent2"/>
                </a:solidFill>
                <a:ea typeface="Times New Roman" pitchFamily="18" charset="0"/>
                <a:cs typeface="Arial" charset="0"/>
              </a:rPr>
              <a:t>Пословицы, поговорки, выражения:</a:t>
            </a:r>
            <a:endParaRPr lang="ru-RU" sz="1800">
              <a:solidFill>
                <a:schemeClr val="accent2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913" y="188913"/>
            <a:ext cx="691197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ЭТО ИНТЕРЕСНО!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Прямоугольник 1"/>
          <p:cNvSpPr>
            <a:spLocks noChangeArrowheads="1"/>
          </p:cNvSpPr>
          <p:nvPr/>
        </p:nvSpPr>
        <p:spPr bwMode="auto">
          <a:xfrm>
            <a:off x="1214438" y="571500"/>
            <a:ext cx="6391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ru-RU" sz="2800" b="1">
                <a:solidFill>
                  <a:schemeClr val="accent2"/>
                </a:solidFill>
              </a:rPr>
              <a:t>Самые мелкие животные на земле</a:t>
            </a:r>
          </a:p>
        </p:txBody>
      </p:sp>
      <p:pic>
        <p:nvPicPr>
          <p:cNvPr id="47106" name="Picture 2" descr="Картинка 7 из 7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625" y="1939635"/>
            <a:ext cx="3644611" cy="2560927"/>
          </a:xfrm>
          <a:prstGeom prst="rect">
            <a:avLst/>
          </a:prstGeom>
          <a:noFill/>
          <a:ln w="9525">
            <a:solidFill>
              <a:srgbClr val="422E2E"/>
            </a:solidFill>
            <a:miter lim="800000"/>
            <a:headEnd/>
            <a:tailEnd/>
          </a:ln>
        </p:spPr>
      </p:pic>
      <p:pic>
        <p:nvPicPr>
          <p:cNvPr id="47107" name="Picture 6" descr="Картинка 19 из 4569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939635"/>
            <a:ext cx="3643313" cy="2618078"/>
          </a:xfrm>
          <a:prstGeom prst="rect">
            <a:avLst/>
          </a:prstGeom>
          <a:noFill/>
          <a:ln w="9525">
            <a:solidFill>
              <a:srgbClr val="422E2E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43500" y="4857750"/>
            <a:ext cx="3071813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масса колибри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от 1 до 2 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4857750"/>
            <a:ext cx="3643313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масса землеройки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от 1 до 3 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а 4 из 490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51" y="1461654"/>
            <a:ext cx="4000500" cy="3518333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9154" name="Picture 4" descr="Картинка 4 из 35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73"/>
          <a:stretch/>
        </p:blipFill>
        <p:spPr bwMode="auto">
          <a:xfrm>
            <a:off x="4710545" y="1461655"/>
            <a:ext cx="3851611" cy="3518332"/>
          </a:xfrm>
          <a:prstGeom prst="rect">
            <a:avLst/>
          </a:prstGeom>
          <a:noFill/>
          <a:ln w="9525">
            <a:solidFill>
              <a:srgbClr val="422E2E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88" y="5000625"/>
            <a:ext cx="392906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масса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африканского слона 7 т 5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ц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5000625"/>
            <a:ext cx="428625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масса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гренландского кита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150 т (20 слонов)</a:t>
            </a:r>
          </a:p>
        </p:txBody>
      </p:sp>
      <p:sp>
        <p:nvSpPr>
          <p:cNvPr id="49157" name="Прямоугольник 16"/>
          <p:cNvSpPr>
            <a:spLocks noChangeArrowheads="1"/>
          </p:cNvSpPr>
          <p:nvPr/>
        </p:nvSpPr>
        <p:spPr bwMode="auto">
          <a:xfrm>
            <a:off x="1214438" y="357188"/>
            <a:ext cx="66309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ru-RU" sz="2800" b="1">
                <a:solidFill>
                  <a:schemeClr val="accent2"/>
                </a:solidFill>
              </a:rPr>
              <a:t>Самые крупные животные на земле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214688" y="2214563"/>
            <a:ext cx="142875" cy="214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80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288" y="781050"/>
            <a:ext cx="8388350" cy="5908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ru-RU" sz="28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 </a:t>
            </a: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С какой темой урока мы с вами сегодня работали?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- Какие новые единицы измерения массы вы узнали?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- Сколько в одной тонне центнеров?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- Сколько в одном центнере килограммов?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- Один килограмм – это сколько граммов?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250" y="-100013"/>
            <a:ext cx="5976938" cy="11080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214688" y="2214563"/>
            <a:ext cx="142875" cy="214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800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1476375" y="3175"/>
            <a:ext cx="6408738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Домашнее задание:</a:t>
            </a:r>
          </a:p>
          <a:p>
            <a:pPr algn="ctr">
              <a:defRPr/>
            </a:pPr>
            <a:endParaRPr lang="ru-RU" sz="1800" dirty="0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650" y="836613"/>
            <a:ext cx="7848600" cy="1431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Учебник стр.99 № 433</a:t>
            </a:r>
          </a:p>
          <a:p>
            <a:r>
              <a:rPr lang="ru-RU" sz="4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Рабочая тетрадь №232</a:t>
            </a:r>
          </a:p>
        </p:txBody>
      </p:sp>
      <p:pic>
        <p:nvPicPr>
          <p:cNvPr id="52229" name="Picture 2" descr="http://cs303604.vk.me/g37639526/a_e3aa88f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3213100"/>
            <a:ext cx="60499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1692275" y="2636838"/>
            <a:ext cx="6985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solidFill>
                  <a:schemeClr val="hlink"/>
                </a:solidFill>
              </a:rPr>
              <a:t>- придумать задание на перевод и сравнение единиц массы. </a:t>
            </a:r>
          </a:p>
        </p:txBody>
      </p:sp>
      <p:pic>
        <p:nvPicPr>
          <p:cNvPr id="52231" name="Picture 7" descr="MC900432443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938"/>
            <a:ext cx="157003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052513"/>
            <a:ext cx="8686800" cy="433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395288" y="115888"/>
            <a:ext cx="8748712" cy="3168650"/>
          </a:xfrm>
        </p:spPr>
        <p:txBody>
          <a:bodyPr/>
          <a:lstStyle/>
          <a:p>
            <a:r>
              <a:rPr lang="ru-RU" smtClean="0">
                <a:latin typeface="Arial Black" pitchFamily="34" charset="0"/>
              </a:rPr>
              <a:t>Я тетрадочку открою и как надо положу.</a:t>
            </a:r>
          </a:p>
          <a:p>
            <a:r>
              <a:rPr lang="ru-RU" smtClean="0">
                <a:latin typeface="Arial Black" pitchFamily="34" charset="0"/>
              </a:rPr>
              <a:t>Я от вас друзья не скрою: ручку я вот так держу.</a:t>
            </a:r>
          </a:p>
          <a:p>
            <a:r>
              <a:rPr lang="ru-RU" smtClean="0">
                <a:latin typeface="Arial Black" pitchFamily="34" charset="0"/>
              </a:rPr>
              <a:t>Сяду прямо, не согнусь, за работу я возьмусь. </a:t>
            </a:r>
          </a:p>
          <a:p>
            <a:endParaRPr lang="ru-RU" smtClean="0"/>
          </a:p>
        </p:txBody>
      </p:sp>
      <p:pic>
        <p:nvPicPr>
          <p:cNvPr id="40962" name="Picture 2" descr="Здоровье ребе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284984"/>
            <a:ext cx="516698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C:\Users\3\Desktop\chitayushaiymal-chi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981075"/>
            <a:ext cx="1295400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179388" y="415925"/>
            <a:ext cx="86312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В мире много интересного, </a:t>
            </a:r>
            <a:b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Нам порою неизвестного. </a:t>
            </a:r>
            <a:b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Миру знаний нет предела, </a:t>
            </a:r>
            <a:b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Так скорей, друзья, за дело! 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3101975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6013" y="0"/>
            <a:ext cx="6985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РАЗМИНКА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388" y="765175"/>
            <a:ext cx="52562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МАССАЖ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6463" y="2924175"/>
            <a:ext cx="4181475" cy="12017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ДОЛИНА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388" y="4941888"/>
            <a:ext cx="345598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МЕТРО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79388" y="1773238"/>
            <a:ext cx="455453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/>
              <a:t>лечебная процедура с </a:t>
            </a:r>
          </a:p>
          <a:p>
            <a:pPr algn="ctr"/>
            <a:r>
              <a:rPr lang="ru-RU" sz="3200"/>
              <a:t>растиранием тела</a:t>
            </a:r>
          </a:p>
        </p:txBody>
      </p:sp>
      <p:pic>
        <p:nvPicPr>
          <p:cNvPr id="12" name="Picture 11" descr="i?id=96410998-1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836613"/>
            <a:ext cx="30257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572000" y="3995738"/>
            <a:ext cx="42481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углубление среди гор</a:t>
            </a:r>
          </a:p>
        </p:txBody>
      </p:sp>
      <p:pic>
        <p:nvPicPr>
          <p:cNvPr id="14" name="Picture 9" descr="i?id=138170400-6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2906713"/>
            <a:ext cx="280828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0" y="5949950"/>
            <a:ext cx="45942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/>
              <a:t>подземный железнодорожный </a:t>
            </a:r>
          </a:p>
          <a:p>
            <a:pPr algn="ctr"/>
            <a:r>
              <a:rPr lang="ru-RU" sz="2400"/>
              <a:t>транспорт</a:t>
            </a:r>
          </a:p>
        </p:txBody>
      </p:sp>
      <p:pic>
        <p:nvPicPr>
          <p:cNvPr id="16" name="Picture 7" descr="Станция Московского метр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4797425"/>
            <a:ext cx="295275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5905500"/>
          </a:xfrm>
        </p:spPr>
        <p:txBody>
          <a:bodyPr/>
          <a:lstStyle/>
          <a:p>
            <a:pPr eaLnBrk="1" hangingPunct="1"/>
            <a:r>
              <a:rPr lang="ru-RU" sz="12000" b="1" smtClean="0"/>
              <a:t>массаж</a:t>
            </a:r>
            <a:br>
              <a:rPr lang="ru-RU" sz="12000" b="1" smtClean="0"/>
            </a:br>
            <a:r>
              <a:rPr lang="ru-RU" sz="12000" b="1" smtClean="0"/>
              <a:t>долина</a:t>
            </a:r>
            <a:br>
              <a:rPr lang="ru-RU" sz="12000" b="1" smtClean="0"/>
            </a:br>
            <a:r>
              <a:rPr lang="ru-RU" sz="12000" b="1" smtClean="0"/>
              <a:t>метро</a:t>
            </a:r>
            <a:r>
              <a:rPr lang="ru-RU" sz="9600" b="1" smtClean="0"/>
              <a:t/>
            </a:r>
            <a:br>
              <a:rPr lang="ru-RU" sz="9600" b="1" smtClean="0"/>
            </a:br>
            <a:endParaRPr lang="ru-RU" sz="9600" smtClean="0"/>
          </a:p>
        </p:txBody>
      </p:sp>
      <p:pic>
        <p:nvPicPr>
          <p:cNvPr id="19459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-531813"/>
            <a:ext cx="69246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3" y="1438275"/>
            <a:ext cx="77597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1238" y="3438525"/>
            <a:ext cx="71024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Левая фигурная скобка 9"/>
          <p:cNvSpPr/>
          <p:nvPr/>
        </p:nvSpPr>
        <p:spPr>
          <a:xfrm>
            <a:off x="468313" y="2708275"/>
            <a:ext cx="790575" cy="3168650"/>
          </a:xfrm>
          <a:prstGeom prst="leftBrace">
            <a:avLst/>
          </a:prstGeom>
          <a:ln w="1016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C:\Documents and Settings\Admin\Рабочий стол\gold24di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2060575"/>
            <a:ext cx="585628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-458788"/>
            <a:ext cx="69246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95288" y="1989138"/>
            <a:ext cx="8604250" cy="2808287"/>
          </a:xfrm>
        </p:spPr>
        <p:txBody>
          <a:bodyPr/>
          <a:lstStyle/>
          <a:p>
            <a:pPr eaLnBrk="1" hangingPunct="1"/>
            <a:r>
              <a:rPr lang="ru-RU" sz="10000" b="1" smtClean="0">
                <a:solidFill>
                  <a:srgbClr val="002060"/>
                </a:solidFill>
              </a:rPr>
              <a:t>	            </a:t>
            </a:r>
            <a:br>
              <a:rPr lang="ru-RU" sz="10000" b="1" smtClean="0">
                <a:solidFill>
                  <a:srgbClr val="002060"/>
                </a:solidFill>
              </a:rPr>
            </a:br>
            <a:r>
              <a:rPr lang="ru-RU" sz="11000" b="1" smtClean="0">
                <a:solidFill>
                  <a:srgbClr val="C00000"/>
                </a:solidFill>
              </a:rPr>
              <a:t>1 кг  =  1.000г</a:t>
            </a:r>
            <a:r>
              <a:rPr lang="ru-RU" sz="12000" b="1" smtClean="0">
                <a:solidFill>
                  <a:srgbClr val="C00000"/>
                </a:solidFill>
              </a:rPr>
              <a:t/>
            </a:r>
            <a:br>
              <a:rPr lang="ru-RU" sz="12000" b="1" smtClean="0">
                <a:solidFill>
                  <a:srgbClr val="C00000"/>
                </a:solidFill>
              </a:rPr>
            </a:br>
            <a:r>
              <a:rPr lang="ru-RU" sz="9600" b="1" smtClean="0">
                <a:solidFill>
                  <a:srgbClr val="002060"/>
                </a:solidFill>
              </a:rPr>
              <a:t/>
            </a:r>
            <a:br>
              <a:rPr lang="ru-RU" sz="9600" b="1" smtClean="0">
                <a:solidFill>
                  <a:srgbClr val="002060"/>
                </a:solidFill>
              </a:rPr>
            </a:br>
            <a:endParaRPr lang="ru-RU" sz="9600" b="1" smtClean="0">
              <a:solidFill>
                <a:srgbClr val="002060"/>
              </a:solidFill>
            </a:endParaRPr>
          </a:p>
        </p:txBody>
      </p:sp>
      <p:pic>
        <p:nvPicPr>
          <p:cNvPr id="21507" name="Picture 3" descr="C:\Documents and Settings\Admin\Рабочий стол\balance_auto_labo01_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284538"/>
            <a:ext cx="2808287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60350"/>
            <a:ext cx="9144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КАКИЕ ЕДИНИЦЫ  МАССЫ ВАМ ЗНАКОМЫ?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93,75;534,3751"/>
  <p:tag name="КОНЕЧНОЕ ПОЛОЖЕНИЕ" val="189,375;276,5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92,5;534,3751"/>
  <p:tag name="КОНЕЧНОЕ ПОЛОЖЕНИЕ" val="291,25;275,937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44,375;534,3751"/>
  <p:tag name="КОНЕЧНОЕ ПОЛОЖЕНИЕ" val="241,25;277,187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93,75;534,3751"/>
  <p:tag name="КОНЕЧНОЕ ПОЛОЖЕНИЕ" val="189,375;276,5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44,375;534,3751"/>
  <p:tag name="КОНЕЧНОЕ ПОЛОЖЕНИЕ" val="241,25;277,187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92,5;534,3751"/>
  <p:tag name="КОНЕЧНОЕ ПОЛОЖЕНИЕ" val="291,25;275,937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41,875;534,3751"/>
  <p:tag name="КОНЕЧНОЕ ПОЛОЖЕНИЕ" val="341,25;274,06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91,25;534,3751"/>
  <p:tag name="КОНЕЧНОЕ ПОЛОЖЕНИЕ" val="442,5;274,687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43,125;534,3751"/>
  <p:tag name="КОНЕЧНОЕ ПОЛОЖЕНИЕ" val="391,875;274,687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43,125;534,3751"/>
  <p:tag name="КОНЕЧНОЕ ПОЛОЖЕНИЕ" val="391,875;274,68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91,25;534,3751"/>
  <p:tag name="КОНЕЧНОЕ ПОЛОЖЕНИЕ" val="442,5;274,687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41,875;534,3751"/>
  <p:tag name="КОНЕЧНОЕ ПОЛОЖЕНИЕ" val="341,25;274,062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1995</TotalTime>
  <Words>508</Words>
  <Application>Microsoft Office PowerPoint</Application>
  <PresentationFormat>Экран (4:3)</PresentationFormat>
  <Paragraphs>162</Paragraphs>
  <Slides>35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Урок  математики в  4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массаж долина метро </vt:lpstr>
      <vt:lpstr>Презентация PowerPoint</vt:lpstr>
      <vt:lpstr>              1 кг  =  1.000г  </vt:lpstr>
      <vt:lpstr>Презентация PowerPoint</vt:lpstr>
      <vt:lpstr>Презентация PowerPoint</vt:lpstr>
      <vt:lpstr>Весы механические</vt:lpstr>
      <vt:lpstr>Весы электронные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</dc:creator>
  <cp:lastModifiedBy>User</cp:lastModifiedBy>
  <cp:revision>115</cp:revision>
  <dcterms:created xsi:type="dcterms:W3CDTF">2012-11-21T19:04:18Z</dcterms:created>
  <dcterms:modified xsi:type="dcterms:W3CDTF">2019-01-10T12:17:27Z</dcterms:modified>
</cp:coreProperties>
</file>