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0" r:id="rId3"/>
    <p:sldId id="268" r:id="rId4"/>
    <p:sldId id="259" r:id="rId5"/>
    <p:sldId id="260" r:id="rId6"/>
    <p:sldId id="261" r:id="rId7"/>
    <p:sldId id="271" r:id="rId8"/>
    <p:sldId id="273" r:id="rId9"/>
    <p:sldId id="274" r:id="rId10"/>
    <p:sldId id="282" r:id="rId11"/>
    <p:sldId id="281" r:id="rId12"/>
    <p:sldId id="280" r:id="rId13"/>
    <p:sldId id="276" r:id="rId14"/>
    <p:sldId id="27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8BEF5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3" autoAdjust="0"/>
    <p:restoredTop sz="94737" autoAdjust="0"/>
  </p:normalViewPr>
  <p:slideViewPr>
    <p:cSldViewPr>
      <p:cViewPr varScale="1">
        <p:scale>
          <a:sx n="44" d="100"/>
          <a:sy n="44" d="100"/>
        </p:scale>
        <p:origin x="-1358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46388-0338-4593-9F76-0444937B42E5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AC540-A024-4FB2-8C13-080AADEC5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46388-0338-4593-9F76-0444937B42E5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AC540-A024-4FB2-8C13-080AADEC5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46388-0338-4593-9F76-0444937B42E5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AC540-A024-4FB2-8C13-080AADEC5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46388-0338-4593-9F76-0444937B42E5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AC540-A024-4FB2-8C13-080AADEC5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46388-0338-4593-9F76-0444937B42E5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AC540-A024-4FB2-8C13-080AADEC5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46388-0338-4593-9F76-0444937B42E5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AC540-A024-4FB2-8C13-080AADEC5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46388-0338-4593-9F76-0444937B42E5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AC540-A024-4FB2-8C13-080AADEC5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46388-0338-4593-9F76-0444937B42E5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AC540-A024-4FB2-8C13-080AADEC5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46388-0338-4593-9F76-0444937B42E5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AC540-A024-4FB2-8C13-080AADEC5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46388-0338-4593-9F76-0444937B42E5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AC540-A024-4FB2-8C13-080AADEC5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46388-0338-4593-9F76-0444937B42E5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AC540-A024-4FB2-8C13-080AADEC5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246388-0338-4593-9F76-0444937B42E5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6AC540-A024-4FB2-8C13-080AADEC5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40568" y="0"/>
            <a:ext cx="915505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971600" y="0"/>
            <a:ext cx="626469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мнемотехника</a:t>
            </a:r>
            <a:endParaRPr lang="ru-RU" sz="7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505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475656" y="764704"/>
            <a:ext cx="57606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09205" y="721997"/>
            <a:ext cx="32632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Использование мнемотехники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47664" y="1916832"/>
            <a:ext cx="6984776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sz="4000" b="1" dirty="0" smtClean="0">
                <a:solidFill>
                  <a:srgbClr val="7030A0"/>
                </a:solidFill>
              </a:rPr>
              <a:t>О</a:t>
            </a:r>
            <a:r>
              <a:rPr lang="ru-RU" sz="4000" b="1" dirty="0" smtClean="0">
                <a:solidFill>
                  <a:srgbClr val="002060"/>
                </a:solidFill>
              </a:rPr>
              <a:t>б</a:t>
            </a:r>
            <a:r>
              <a:rPr lang="ru-RU" sz="4000" b="1" dirty="0" smtClean="0">
                <a:solidFill>
                  <a:srgbClr val="C00000"/>
                </a:solidFill>
              </a:rPr>
              <a:t>о</a:t>
            </a:r>
            <a:r>
              <a:rPr lang="ru-RU" sz="4000" b="1" dirty="0" smtClean="0">
                <a:solidFill>
                  <a:srgbClr val="FFFF00"/>
                </a:solidFill>
              </a:rPr>
              <a:t>г</a:t>
            </a:r>
            <a:r>
              <a:rPr lang="ru-RU" sz="4000" b="1" dirty="0" smtClean="0">
                <a:solidFill>
                  <a:srgbClr val="00B0F0"/>
                </a:solidFill>
              </a:rPr>
              <a:t>а</a:t>
            </a:r>
            <a:r>
              <a:rPr lang="ru-RU" sz="4000" b="1" dirty="0" smtClean="0">
                <a:solidFill>
                  <a:srgbClr val="FF0000"/>
                </a:solidFill>
              </a:rPr>
              <a:t>щ</a:t>
            </a:r>
            <a:r>
              <a:rPr lang="ru-RU" sz="40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е</a:t>
            </a:r>
            <a:r>
              <a:rPr lang="ru-RU" sz="4000" b="1" dirty="0" smtClean="0">
                <a:solidFill>
                  <a:schemeClr val="accent6"/>
                </a:solidFill>
              </a:rPr>
              <a:t>н</a:t>
            </a:r>
            <a:r>
              <a:rPr lang="ru-RU" sz="4000" b="1" dirty="0" smtClean="0">
                <a:solidFill>
                  <a:schemeClr val="accent5"/>
                </a:solidFill>
              </a:rPr>
              <a:t>и</a:t>
            </a:r>
            <a:r>
              <a:rPr lang="ru-RU" sz="4000" b="1" dirty="0" smtClean="0">
                <a:solidFill>
                  <a:srgbClr val="FF0000"/>
                </a:solidFill>
              </a:rPr>
              <a:t>е</a:t>
            </a:r>
            <a:r>
              <a:rPr lang="ru-RU" sz="4000" b="1" dirty="0" smtClean="0"/>
              <a:t> </a:t>
            </a:r>
            <a:r>
              <a:rPr lang="ru-RU" sz="4000" b="1" dirty="0" smtClean="0">
                <a:solidFill>
                  <a:srgbClr val="FFC000"/>
                </a:solidFill>
              </a:rPr>
              <a:t>с</a:t>
            </a:r>
            <a:r>
              <a:rPr lang="ru-RU" sz="4000" b="1" dirty="0" smtClean="0"/>
              <a:t>л</a:t>
            </a:r>
            <a:r>
              <a:rPr lang="ru-RU" sz="4000" b="1" dirty="0" smtClean="0">
                <a:solidFill>
                  <a:srgbClr val="0070C0"/>
                </a:solidFill>
              </a:rPr>
              <a:t>о</a:t>
            </a:r>
            <a:r>
              <a:rPr lang="ru-RU" sz="4000" b="1" dirty="0" smtClean="0">
                <a:solidFill>
                  <a:schemeClr val="accent1"/>
                </a:solidFill>
              </a:rPr>
              <a:t>в</a:t>
            </a:r>
            <a:r>
              <a:rPr lang="ru-RU" sz="4000" b="1" dirty="0" smtClean="0">
                <a:solidFill>
                  <a:schemeClr val="accent2"/>
                </a:solidFill>
              </a:rPr>
              <a:t>а</a:t>
            </a:r>
            <a:r>
              <a:rPr lang="ru-RU" sz="4000" b="1" dirty="0" smtClean="0">
                <a:solidFill>
                  <a:schemeClr val="accent6"/>
                </a:solidFill>
              </a:rPr>
              <a:t>р</a:t>
            </a:r>
            <a:r>
              <a:rPr lang="ru-RU" sz="4000" b="1" dirty="0" smtClean="0">
                <a:solidFill>
                  <a:srgbClr val="7030A0"/>
                </a:solidFill>
              </a:rPr>
              <a:t>н</a:t>
            </a:r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</a:rPr>
              <a:t>г</a:t>
            </a:r>
            <a:r>
              <a:rPr lang="ru-RU" sz="4000" b="1" dirty="0" smtClean="0">
                <a:solidFill>
                  <a:srgbClr val="C00000"/>
                </a:solidFill>
              </a:rPr>
              <a:t>о</a:t>
            </a:r>
            <a:r>
              <a:rPr lang="ru-RU" sz="4000" b="1" dirty="0" smtClean="0"/>
              <a:t> </a:t>
            </a: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</a:rPr>
              <a:t>з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</a:rPr>
              <a:t>п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а</a:t>
            </a:r>
            <a:r>
              <a:rPr lang="ru-RU" sz="4000" b="1" dirty="0" smtClean="0">
                <a:solidFill>
                  <a:srgbClr val="FF0000"/>
                </a:solidFill>
              </a:rPr>
              <a:t>с</a:t>
            </a: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</a:rPr>
              <a:t>а</a:t>
            </a:r>
          </a:p>
          <a:p>
            <a:pPr>
              <a:buFontTx/>
              <a:buChar char="-"/>
            </a:pPr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</a:rPr>
              <a:t>О</a:t>
            </a:r>
            <a:r>
              <a:rPr lang="ru-RU" sz="4000" b="1" dirty="0" smtClean="0">
                <a:solidFill>
                  <a:srgbClr val="FF0000"/>
                </a:solidFill>
              </a:rPr>
              <a:t>т</a:t>
            </a:r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</a:rPr>
              <a:t>г</a:t>
            </a:r>
            <a:r>
              <a:rPr lang="ru-RU" sz="40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а</a:t>
            </a:r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</a:rPr>
              <a:t>д</a:t>
            </a:r>
            <a:r>
              <a:rPr lang="ru-RU" sz="4000" b="1" dirty="0" smtClean="0">
                <a:solidFill>
                  <a:schemeClr val="accent2"/>
                </a:solidFill>
              </a:rPr>
              <a:t>ы</a:t>
            </a:r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</a:rPr>
              <a:t>в</a:t>
            </a:r>
            <a:r>
              <a:rPr lang="ru-RU" sz="4000" b="1" dirty="0" smtClean="0">
                <a:solidFill>
                  <a:schemeClr val="accent1"/>
                </a:solidFill>
              </a:rPr>
              <a:t>а</a:t>
            </a:r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</a:rPr>
              <a:t>н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и</a:t>
            </a:r>
            <a:r>
              <a:rPr lang="ru-RU" sz="4000" b="1" dirty="0" smtClean="0">
                <a:solidFill>
                  <a:srgbClr val="FF0000"/>
                </a:solidFill>
              </a:rPr>
              <a:t>е</a:t>
            </a:r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</a:rPr>
              <a:t> з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</a:rPr>
              <a:t>г</a:t>
            </a:r>
            <a:r>
              <a:rPr lang="ru-RU" sz="4000" b="1" dirty="0" smtClean="0">
                <a:solidFill>
                  <a:schemeClr val="accent2"/>
                </a:solidFill>
              </a:rPr>
              <a:t>а</a:t>
            </a:r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</a:rPr>
              <a:t>д</a:t>
            </a:r>
            <a:r>
              <a:rPr lang="ru-RU" sz="4000" b="1" dirty="0" smtClean="0">
                <a:solidFill>
                  <a:srgbClr val="00B050"/>
                </a:solidFill>
              </a:rPr>
              <a:t>о</a:t>
            </a:r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</a:rPr>
              <a:t>к</a:t>
            </a:r>
          </a:p>
          <a:p>
            <a:pPr>
              <a:buFontTx/>
              <a:buChar char="-"/>
            </a:pPr>
            <a:r>
              <a:rPr lang="ru-RU" sz="4000" b="1" dirty="0" smtClean="0">
                <a:solidFill>
                  <a:srgbClr val="FF0000"/>
                </a:solidFill>
              </a:rPr>
              <a:t>З</a:t>
            </a: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</a:rPr>
              <a:t>а</a:t>
            </a:r>
            <a:r>
              <a:rPr lang="ru-RU" sz="4000" b="1" dirty="0" smtClean="0">
                <a:solidFill>
                  <a:srgbClr val="FF0000"/>
                </a:solidFill>
              </a:rPr>
              <a:t>у</a:t>
            </a:r>
            <a:r>
              <a:rPr lang="ru-RU" sz="40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ч</a:t>
            </a:r>
            <a:r>
              <a:rPr lang="ru-RU" sz="4000" b="1" dirty="0" smtClean="0">
                <a:solidFill>
                  <a:srgbClr val="C00000"/>
                </a:solidFill>
              </a:rPr>
              <a:t>и</a:t>
            </a:r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</a:rPr>
              <a:t>в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>
                <a:solidFill>
                  <a:srgbClr val="00B050"/>
                </a:solidFill>
              </a:rPr>
              <a:t>н</a:t>
            </a:r>
            <a:r>
              <a:rPr lang="ru-RU" sz="4000" b="1" dirty="0" smtClean="0">
                <a:solidFill>
                  <a:srgbClr val="FF0000"/>
                </a:solidFill>
              </a:rPr>
              <a:t>и</a:t>
            </a:r>
            <a:r>
              <a:rPr lang="ru-RU" sz="4000" b="1" dirty="0" smtClean="0">
                <a:solidFill>
                  <a:srgbClr val="0070C0"/>
                </a:solidFill>
              </a:rPr>
              <a:t>е</a:t>
            </a:r>
            <a:r>
              <a:rPr lang="ru-RU" sz="4000" b="1" dirty="0" smtClean="0">
                <a:solidFill>
                  <a:srgbClr val="FF0000"/>
                </a:solidFill>
              </a:rPr>
              <a:t> с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т</a:t>
            </a:r>
            <a:r>
              <a:rPr lang="ru-RU" sz="4000" b="1" dirty="0" smtClean="0">
                <a:solidFill>
                  <a:schemeClr val="accent3"/>
                </a:solidFill>
              </a:rPr>
              <a:t>и</a:t>
            </a: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</a:rPr>
              <a:t>х</a:t>
            </a:r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в</a:t>
            </a:r>
          </a:p>
          <a:p>
            <a:r>
              <a:rPr lang="ru-RU" sz="4000" b="1" dirty="0" smtClean="0"/>
              <a:t>- </a:t>
            </a: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</a:rPr>
              <a:t>О</a:t>
            </a:r>
            <a:r>
              <a:rPr lang="ru-RU" sz="4000" b="1" dirty="0" smtClean="0">
                <a:solidFill>
                  <a:srgbClr val="FF0000"/>
                </a:solidFill>
              </a:rPr>
              <a:t>б</a:t>
            </a:r>
            <a:r>
              <a:rPr lang="ru-RU" sz="4000" b="1" dirty="0" smtClean="0">
                <a:solidFill>
                  <a:srgbClr val="7030A0"/>
                </a:solidFill>
              </a:rPr>
              <a:t>у</a:t>
            </a: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</a:rPr>
              <a:t>ч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е</a:t>
            </a: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</a:rPr>
              <a:t>н</a:t>
            </a:r>
            <a:r>
              <a:rPr lang="ru-RU" sz="4000" b="1" dirty="0" smtClean="0">
                <a:solidFill>
                  <a:schemeClr val="accent2"/>
                </a:solidFill>
              </a:rPr>
              <a:t>и</a:t>
            </a: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</a:rPr>
              <a:t>е 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с</a:t>
            </a: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</a:rPr>
              <a:t>о</a:t>
            </a:r>
            <a:r>
              <a:rPr lang="ru-RU" sz="4000" b="1" dirty="0" smtClean="0">
                <a:solidFill>
                  <a:schemeClr val="accent2"/>
                </a:solidFill>
              </a:rPr>
              <a:t>с</a:t>
            </a: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</a:rPr>
              <a:t>т</a:t>
            </a: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</a:rPr>
              <a:t>а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в</a:t>
            </a: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</a:rPr>
              <a:t>л</a:t>
            </a:r>
            <a:r>
              <a:rPr lang="ru-RU" sz="4000" b="1" dirty="0" smtClean="0">
                <a:solidFill>
                  <a:srgbClr val="FF0000"/>
                </a:solidFill>
              </a:rPr>
              <a:t>е</a:t>
            </a: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</a:rPr>
              <a:t>н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и</a:t>
            </a: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</a:rPr>
              <a:t>ю </a:t>
            </a:r>
            <a:r>
              <a:rPr lang="ru-RU" sz="4000" b="1" dirty="0" smtClean="0">
                <a:solidFill>
                  <a:schemeClr val="accent2"/>
                </a:solidFill>
              </a:rPr>
              <a:t>р</a:t>
            </a: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</a:rPr>
              <a:t>а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с</a:t>
            </a: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</a:rPr>
              <a:t>с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к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з</a:t>
            </a: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</a:rPr>
              <a:t>о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в</a:t>
            </a:r>
          </a:p>
          <a:p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505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475656" y="764704"/>
            <a:ext cx="57606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548680"/>
            <a:ext cx="45720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Мнемотехника – </a:t>
            </a:r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</a:rPr>
              <a:t>помогает развивать:</a:t>
            </a:r>
          </a:p>
          <a:p>
            <a:pPr lvl="0"/>
            <a:r>
              <a:rPr lang="ru-RU" sz="3200" b="1" dirty="0" smtClean="0">
                <a:solidFill>
                  <a:srgbClr val="7030A0"/>
                </a:solidFill>
              </a:rPr>
              <a:t>-ассоциативное  мышление </a:t>
            </a:r>
          </a:p>
          <a:p>
            <a:pPr lvl="0"/>
            <a:r>
              <a:rPr lang="ru-RU" sz="3200" b="1" dirty="0" smtClean="0">
                <a:solidFill>
                  <a:srgbClr val="00B050"/>
                </a:solidFill>
              </a:rPr>
              <a:t>- зрительную и слуховую память</a:t>
            </a:r>
          </a:p>
          <a:p>
            <a:pPr lvl="0"/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</a:rPr>
              <a:t>-зрительное и слуховое внимание</a:t>
            </a:r>
          </a:p>
          <a:p>
            <a:pPr lvl="0"/>
            <a:r>
              <a:rPr lang="ru-RU" sz="3200" b="1" dirty="0" smtClean="0">
                <a:solidFill>
                  <a:srgbClr val="FF0000"/>
                </a:solidFill>
              </a:rPr>
              <a:t> -воображение</a:t>
            </a:r>
          </a:p>
          <a:p>
            <a:pPr lvl="0"/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</a:rPr>
              <a:t>-связную речь</a:t>
            </a:r>
          </a:p>
          <a:p>
            <a:pPr lvl="0"/>
            <a:r>
              <a:rPr lang="ru-RU" sz="3200" b="1" dirty="0" smtClean="0">
                <a:solidFill>
                  <a:srgbClr val="7030A0"/>
                </a:solidFill>
              </a:rPr>
              <a:t> -мелкую моторику рук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505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475656" y="764704"/>
            <a:ext cx="57606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39752" y="404664"/>
            <a:ext cx="310960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Мнемотехника 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63688" y="908720"/>
            <a:ext cx="705678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 smtClean="0">
                <a:solidFill>
                  <a:srgbClr val="7030A0"/>
                </a:solidFill>
              </a:rPr>
              <a:t>*расширяется круг знаний об окружающем мире; </a:t>
            </a:r>
          </a:p>
          <a:p>
            <a:pPr lvl="0"/>
            <a:r>
              <a:rPr lang="ru-RU" sz="2800" b="1" dirty="0" smtClean="0">
                <a:solidFill>
                  <a:srgbClr val="FF0000"/>
                </a:solidFill>
              </a:rPr>
              <a:t>* появляется желание пересказывать тексты, придумывать интересные     истории; </a:t>
            </a:r>
          </a:p>
          <a:p>
            <a:pPr lvl="0"/>
            <a:r>
              <a:rPr lang="ru-RU" sz="2800" b="1" dirty="0" smtClean="0">
                <a:solidFill>
                  <a:srgbClr val="7030A0"/>
                </a:solidFill>
              </a:rPr>
              <a:t>* появляется интерес к заучиванию стихов и </a:t>
            </a:r>
            <a:r>
              <a:rPr lang="ru-RU" sz="2800" b="1" dirty="0" err="1" smtClean="0">
                <a:solidFill>
                  <a:srgbClr val="7030A0"/>
                </a:solidFill>
              </a:rPr>
              <a:t>потешек</a:t>
            </a:r>
            <a:r>
              <a:rPr lang="ru-RU" sz="2800" b="1" dirty="0" smtClean="0">
                <a:solidFill>
                  <a:srgbClr val="7030A0"/>
                </a:solidFill>
              </a:rPr>
              <a:t>, скороговорок,     загадок; </a:t>
            </a:r>
          </a:p>
          <a:p>
            <a:pPr lvl="0"/>
            <a:r>
              <a:rPr lang="ru-RU" sz="2800" b="1" dirty="0" smtClean="0">
                <a:solidFill>
                  <a:srgbClr val="FF0000"/>
                </a:solidFill>
              </a:rPr>
              <a:t>* словарный запас выходит на более высокий уровень; </a:t>
            </a:r>
          </a:p>
          <a:p>
            <a:pPr lvl="0"/>
            <a:r>
              <a:rPr lang="ru-RU" sz="2800" b="1" dirty="0" smtClean="0">
                <a:solidFill>
                  <a:srgbClr val="7030A0"/>
                </a:solidFill>
              </a:rPr>
              <a:t>* дети преодолевают робость, застенчивость, учатся свободно держаться   перед  аудиторией</a:t>
            </a:r>
            <a:r>
              <a:rPr lang="ru-RU" sz="2800" b="1" dirty="0" smtClean="0"/>
              <a:t>.</a:t>
            </a:r>
            <a:endParaRPr lang="ru-RU" sz="28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505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475656" y="764704"/>
            <a:ext cx="57606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548680"/>
            <a:ext cx="54006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Я думаю, что чем  раньше мы будем учить детей рассказывать или  пересказывать, используя метод мнемотехники  –  тем лучше подготовим их к школе, так как связная речь является значительным показателем  умственных способностей ребёнка и готовности его к школьному обучению. </a:t>
            </a:r>
            <a:endParaRPr lang="ru-RU" sz="32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505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475656" y="764704"/>
            <a:ext cx="57606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47664" y="2708920"/>
            <a:ext cx="78470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Спасибо за внимание!</a:t>
            </a:r>
            <a:endParaRPr lang="ru-RU" sz="48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505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051720" y="620688"/>
            <a:ext cx="48245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Мнемотехника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1484784"/>
            <a:ext cx="63904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К. Д. Ушинский писал:</a:t>
            </a:r>
          </a:p>
          <a:p>
            <a:r>
              <a:rPr lang="ru-RU" b="1" dirty="0" smtClean="0"/>
              <a:t>«Учите ребёнка каким-нибудь неизвестным ему пяти словам - он будет долго и напрасно мучиться, но свяжите двадцать таких слов с картинками, и он усвоит на лету».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924944"/>
            <a:ext cx="53823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Мнемотехника</a:t>
            </a:r>
            <a:r>
              <a:rPr lang="ru-RU" b="1" dirty="0" smtClean="0">
                <a:solidFill>
                  <a:srgbClr val="7030A0"/>
                </a:solidFill>
              </a:rPr>
              <a:t> - в переводе с греческого - «искусство запоминания». Это система методов и приемов, обеспечивающих успешное запоминание, сохранение и воспроизведение информации, знаний об особенностях объектов природы, об окружающем мире, эффективное запоминание структуры рассказа,      и, конечно, развитие речи.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547664" y="548680"/>
            <a:ext cx="612068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Суть мнемосхем заключается в следующем:</a:t>
            </a:r>
            <a:r>
              <a:rPr lang="ru-RU" sz="3200" b="1" i="1" dirty="0" smtClean="0">
                <a:solidFill>
                  <a:srgbClr val="000099"/>
                </a:solidFill>
              </a:rPr>
              <a:t> на каждое слово или маленькое словосочетание придумывается картинка (изображение); таким образом, весь текст зарисовывается схематично. Глядя на эти схемы – рисунки ребёнок легко воспроизводит текстовую информацию.</a:t>
            </a:r>
            <a:endParaRPr lang="ru-RU" sz="3200" b="1" i="1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51521" y="0"/>
            <a:ext cx="8568952" cy="634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                          </a:t>
            </a:r>
            <a:r>
              <a:rPr lang="ru-RU" sz="2800" b="1" i="1" dirty="0" smtClean="0">
                <a:solidFill>
                  <a:srgbClr val="7030A0"/>
                </a:solidFill>
              </a:rPr>
              <a:t>ЧТО ТАКОЕ МНЕМОТЕХНИКА?</a:t>
            </a:r>
          </a:p>
          <a:p>
            <a:endParaRPr lang="ru-RU" dirty="0" smtClean="0"/>
          </a:p>
          <a:p>
            <a:r>
              <a:rPr lang="ru-RU" b="1" i="1" dirty="0" smtClean="0">
                <a:solidFill>
                  <a:srgbClr val="7030A0"/>
                </a:solidFill>
              </a:rPr>
              <a:t>Слова «мнемотехника» и «мнемоника» обозначают одно и тоже - техника запоминания. Они происходят от греческого «</a:t>
            </a:r>
            <a:r>
              <a:rPr lang="ru-RU" b="1" i="1" dirty="0" err="1" smtClean="0">
                <a:solidFill>
                  <a:srgbClr val="7030A0"/>
                </a:solidFill>
              </a:rPr>
              <a:t>mnemonikon</a:t>
            </a:r>
            <a:r>
              <a:rPr lang="ru-RU" b="1" i="1" dirty="0" smtClean="0">
                <a:solidFill>
                  <a:srgbClr val="7030A0"/>
                </a:solidFill>
              </a:rPr>
              <a:t>» - искусство запоминания. Считается, что это слово придумал Пифагор Самосский (6 век до н.э.).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2400" b="1" dirty="0" smtClean="0">
                <a:solidFill>
                  <a:srgbClr val="7030A0"/>
                </a:solidFill>
              </a:rPr>
              <a:t>Искусство запоминания названо словом «</a:t>
            </a:r>
            <a:r>
              <a:rPr lang="ru-RU" sz="2400" b="1" dirty="0" err="1" smtClean="0">
                <a:solidFill>
                  <a:srgbClr val="7030A0"/>
                </a:solidFill>
              </a:rPr>
              <a:t>mnemonikon</a:t>
            </a:r>
            <a:r>
              <a:rPr lang="ru-RU" sz="2400" b="1" dirty="0" smtClean="0">
                <a:solidFill>
                  <a:srgbClr val="7030A0"/>
                </a:solidFill>
              </a:rPr>
              <a:t>» по имени древнегреческой богини памяти Мнемозины - матери девяти муз.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Первые сохранившиеся работы по мнемотехнике датируются примерно 86-82 гг. до н.э., и принадлежат перу Цицерона и </a:t>
            </a:r>
            <a:r>
              <a:rPr lang="ru-RU" sz="2400" b="1" dirty="0" err="1" smtClean="0">
                <a:solidFill>
                  <a:srgbClr val="7030A0"/>
                </a:solidFill>
              </a:rPr>
              <a:t>Квинтилиана</a:t>
            </a:r>
            <a:r>
              <a:rPr lang="ru-RU" sz="2400" b="1" dirty="0" smtClean="0">
                <a:solidFill>
                  <a:srgbClr val="7030A0"/>
                </a:solidFill>
              </a:rPr>
              <a:t>.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916832"/>
            <a:ext cx="1452416" cy="18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1844824"/>
            <a:ext cx="1228058" cy="19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39952" y="1772816"/>
            <a:ext cx="1531652" cy="19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56176" y="1916832"/>
            <a:ext cx="1360556" cy="19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Овал 2"/>
          <p:cNvSpPr/>
          <p:nvPr/>
        </p:nvSpPr>
        <p:spPr>
          <a:xfrm>
            <a:off x="755576" y="188640"/>
            <a:ext cx="2520280" cy="15121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Структура мнемотехники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5940152" y="2636912"/>
            <a:ext cx="2736304" cy="15121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chemeClr val="tx1"/>
                </a:solidFill>
              </a:rPr>
              <a:t>Мнемодорожки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940152" y="404664"/>
            <a:ext cx="2664296" cy="15121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chemeClr val="tx1"/>
                </a:solidFill>
              </a:rPr>
              <a:t>Мнемоквадраты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012160" y="5013176"/>
            <a:ext cx="2520280" cy="15121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Мнемотаблицы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8" name="Прямая со стрелкой 7"/>
          <p:cNvCxnSpPr>
            <a:stCxn id="3" idx="6"/>
          </p:cNvCxnSpPr>
          <p:nvPr/>
        </p:nvCxnSpPr>
        <p:spPr>
          <a:xfrm flipV="1">
            <a:off x="3275856" y="908720"/>
            <a:ext cx="2664296" cy="36004"/>
          </a:xfrm>
          <a:prstGeom prst="straightConnector1">
            <a:avLst/>
          </a:prstGeom>
          <a:ln w="44450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5" idx="4"/>
          </p:cNvCxnSpPr>
          <p:nvPr/>
        </p:nvCxnSpPr>
        <p:spPr>
          <a:xfrm>
            <a:off x="7272300" y="1916832"/>
            <a:ext cx="36004" cy="648072"/>
          </a:xfrm>
          <a:prstGeom prst="straightConnector1">
            <a:avLst/>
          </a:prstGeom>
          <a:ln w="476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endCxn id="6" idx="0"/>
          </p:cNvCxnSpPr>
          <p:nvPr/>
        </p:nvCxnSpPr>
        <p:spPr>
          <a:xfrm>
            <a:off x="7236296" y="4221088"/>
            <a:ext cx="36004" cy="792088"/>
          </a:xfrm>
          <a:prstGeom prst="straightConnector1">
            <a:avLst/>
          </a:prstGeom>
          <a:ln w="412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331641" y="1556792"/>
            <a:ext cx="424847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cs typeface="Andalus" pitchFamily="18" charset="-78"/>
              </a:rPr>
              <a:t>Мнемотехника  строиться от простого</a:t>
            </a:r>
          </a:p>
          <a:p>
            <a:r>
              <a:rPr lang="ru-RU" sz="2800" b="1" i="1" dirty="0" smtClean="0">
                <a:cs typeface="Andalus" pitchFamily="18" charset="-78"/>
              </a:rPr>
              <a:t>К сложному. Начинать работу нужно от простейших </a:t>
            </a:r>
            <a:r>
              <a:rPr lang="ru-RU" sz="2800" b="1" i="1" dirty="0" err="1" smtClean="0">
                <a:cs typeface="Andalus" pitchFamily="18" charset="-78"/>
              </a:rPr>
              <a:t>мнемоквадратов</a:t>
            </a:r>
            <a:r>
              <a:rPr lang="ru-RU" sz="2800" b="1" i="1" dirty="0" smtClean="0">
                <a:cs typeface="Andalus" pitchFamily="18" charset="-78"/>
              </a:rPr>
              <a:t>, поэтапно переходить к </a:t>
            </a:r>
            <a:r>
              <a:rPr lang="ru-RU" sz="2800" b="1" i="1" dirty="0" err="1" smtClean="0">
                <a:cs typeface="Andalus" pitchFamily="18" charset="-78"/>
              </a:rPr>
              <a:t>мнемодорожкам</a:t>
            </a:r>
            <a:r>
              <a:rPr lang="ru-RU" sz="2800" b="1" i="1" dirty="0" smtClean="0">
                <a:cs typeface="Andalus" pitchFamily="18" charset="-78"/>
              </a:rPr>
              <a:t>, а затем и к </a:t>
            </a:r>
            <a:r>
              <a:rPr lang="ru-RU" sz="2800" b="1" i="1" dirty="0" err="1" smtClean="0">
                <a:cs typeface="Andalus" pitchFamily="18" charset="-78"/>
              </a:rPr>
              <a:t>мнемотаблицам</a:t>
            </a:r>
            <a:r>
              <a:rPr lang="ru-RU" sz="2800" b="1" i="1" dirty="0" smtClean="0">
                <a:cs typeface="Andalus" pitchFamily="18" charset="-78"/>
              </a:rPr>
              <a:t>.</a:t>
            </a:r>
            <a:endParaRPr lang="ru-RU" sz="2800" b="1" i="1" dirty="0">
              <a:cs typeface="Andalus" pitchFamily="18" charset="-78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505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475656" y="764704"/>
            <a:ext cx="57606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1844824"/>
            <a:ext cx="244827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267744" y="692696"/>
            <a:ext cx="52811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err="1" smtClean="0">
                <a:solidFill>
                  <a:srgbClr val="7030A0"/>
                </a:solidFill>
              </a:rPr>
              <a:t>Мнемоквадраты</a:t>
            </a:r>
            <a:endParaRPr lang="ru-RU" sz="5400" b="1" dirty="0">
              <a:solidFill>
                <a:srgbClr val="7030A0"/>
              </a:solidFill>
            </a:endParaRPr>
          </a:p>
        </p:txBody>
      </p:sp>
      <p:pic>
        <p:nvPicPr>
          <p:cNvPr id="8194" name="Picture 2" descr="http://900igr.net/datas/priroda/1-Vesna-1.files/0003-003-Vesnoj-solnyshko-greet-teplee-i-nachinaet-tajat-snezho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1772816"/>
            <a:ext cx="2926080" cy="219456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505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475656" y="764704"/>
            <a:ext cx="57606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204864"/>
            <a:ext cx="1800200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2204864"/>
            <a:ext cx="1944216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3968" y="2204864"/>
            <a:ext cx="1541904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0152" y="2276872"/>
            <a:ext cx="1224136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92280" y="2348880"/>
            <a:ext cx="1512168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11560" y="3982998"/>
            <a:ext cx="16561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 лесу темно,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95736" y="4005064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Все спят давно,</a:t>
            </a:r>
            <a:endParaRPr lang="ru-RU" b="1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23928" y="4077072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Одна сова не спит,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96136" y="3933056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На суку сидит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36296" y="4077072"/>
            <a:ext cx="1984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 на нас глядит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47664" y="1052736"/>
            <a:ext cx="65268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err="1" smtClean="0">
                <a:solidFill>
                  <a:schemeClr val="bg2">
                    <a:lumMod val="50000"/>
                  </a:schemeClr>
                </a:solidFill>
              </a:rPr>
              <a:t>Мнемодорожка</a:t>
            </a:r>
            <a:endParaRPr lang="ru-RU" sz="60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505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404664"/>
            <a:ext cx="3230541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4048" y="1988841"/>
          <a:ext cx="3384375" cy="4032448"/>
        </p:xfrm>
        <a:graphic>
          <a:graphicData uri="http://schemas.openxmlformats.org/drawingml/2006/table">
            <a:tbl>
              <a:tblPr/>
              <a:tblGrid>
                <a:gridCol w="1128125"/>
                <a:gridCol w="1128125"/>
                <a:gridCol w="1128125"/>
              </a:tblGrid>
              <a:tr h="64007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Ходит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осень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в нашем парке.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925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Дарит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осень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всем подарки.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925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Бусы красные -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рябине,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фартук розовый-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925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Осине,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зонтик желтый-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тополям,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462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фрукты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осень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дарит нам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004048" y="1052736"/>
            <a:ext cx="38164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err="1" smtClean="0"/>
              <a:t>Мнемотаблицы</a:t>
            </a:r>
            <a:endParaRPr lang="ru-RU" sz="40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441</Words>
  <Application>Microsoft Office PowerPoint</Application>
  <PresentationFormat>Экран (4:3)</PresentationFormat>
  <Paragraphs>75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юзер</dc:creator>
  <cp:lastModifiedBy>юзер</cp:lastModifiedBy>
  <cp:revision>48</cp:revision>
  <dcterms:created xsi:type="dcterms:W3CDTF">2014-10-21T17:34:50Z</dcterms:created>
  <dcterms:modified xsi:type="dcterms:W3CDTF">2019-01-10T18:07:07Z</dcterms:modified>
</cp:coreProperties>
</file>