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gi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11560" y="2276872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Новый Год в разных странах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dab6d666b4d252bf7a1d32a686d8bf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00" y="0"/>
            <a:ext cx="9141200" cy="6858001"/>
          </a:xfrm>
        </p:spPr>
      </p:pic>
      <p:pic>
        <p:nvPicPr>
          <p:cNvPr id="5" name="Рисунок 4" descr="vietnam1-300x18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188640"/>
            <a:ext cx="1440160" cy="2088232"/>
          </a:xfrm>
          <a:prstGeom prst="rect">
            <a:avLst/>
          </a:prstGeom>
        </p:spPr>
      </p:pic>
      <p:pic>
        <p:nvPicPr>
          <p:cNvPr id="6" name="Рисунок 5" descr="vn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5013176"/>
            <a:ext cx="1971303" cy="16758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7704" y="404664"/>
            <a:ext cx="70202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Новый год, Праздник Весны, </a:t>
            </a:r>
            <a:r>
              <a:rPr lang="ru-RU" sz="1400" dirty="0" err="1" smtClean="0">
                <a:solidFill>
                  <a:schemeClr val="bg1"/>
                </a:solidFill>
              </a:rPr>
              <a:t>Тет</a:t>
            </a:r>
            <a:r>
              <a:rPr lang="ru-RU" sz="1400" dirty="0" smtClean="0">
                <a:solidFill>
                  <a:schemeClr val="bg1"/>
                </a:solidFill>
              </a:rPr>
              <a:t> - все эти названия самого веселого вьетнамского праздника. Ветви расцветающего персика - символ Нового года - должны быть в каждом доме. </a:t>
            </a: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Дети с нетерпением ждут полночи, когда можно начать пальбу маленькими самодельными хлопушками. </a:t>
            </a: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Во Вьетнаме Новый год отмечается по лунному календарю, между 21 января и 19 февраля, когда здесь наступает ранняя весна. За праздничным столом - букеты цветов. В новогоднюю ночь принято дарить друг другу веточки персикового дерева с набухшими почками. С наступлением сумерек вьетнамцы разводят костры в парках, садах или на улицах, у костров собираются несколько семей. На углях готовятся особые лакомства из риса. </a:t>
            </a: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В эту ночь забываются все ссоры, прощаются все обиды. Вьетнамцы считают, что в каждом доме живет бог, и в Новый Год этот бог отправляется на небеса, чтобы там рассказать, как провел уходящий год каждый из членов семьи. </a:t>
            </a: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Когда-то вьетнамцы верили, что бог плавает на спине карпа. В наше время на Новый год вьетнамцы иногда покупают живого карпа, а потом выпускают его в реку или пруд. Они также полагают, что первый человек, который войдет в их дом в Новом Году, принесет удачу или неудачу в наступающем году.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germany_otdyh-ekaterinbur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83768" y="2132856"/>
            <a:ext cx="4475989" cy="33569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19872" y="1124744"/>
            <a:ext cx="25891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ГЕРМАНИЯ</a:t>
            </a:r>
            <a:endParaRPr lang="ru-RU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y-in-germany_b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Flag_of_Germany.svg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5517232"/>
            <a:ext cx="1217712" cy="989856"/>
          </a:xfrm>
          <a:prstGeom prst="rect">
            <a:avLst/>
          </a:prstGeom>
        </p:spPr>
      </p:pic>
      <p:pic>
        <p:nvPicPr>
          <p:cNvPr id="6" name="Рисунок 5" descr="germany_map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236296" y="4797152"/>
            <a:ext cx="1733178" cy="18579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87624" y="404664"/>
            <a:ext cx="698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Рождество в Германии праздник семейный. Все должны непременно собраться за праздничным столом. В этот день происходит церемония обмена подарками, которая даже имеет свое название - </a:t>
            </a:r>
            <a:r>
              <a:rPr lang="ru-RU" sz="1400" dirty="0" err="1" smtClean="0">
                <a:solidFill>
                  <a:schemeClr val="bg1"/>
                </a:solidFill>
              </a:rPr>
              <a:t>Бешерунг</a:t>
            </a:r>
            <a:r>
              <a:rPr lang="ru-RU" sz="1400" dirty="0" smtClean="0">
                <a:solidFill>
                  <a:schemeClr val="bg1"/>
                </a:solidFill>
              </a:rPr>
              <a:t>. Апофеозом новогоднего пиршества является </a:t>
            </a:r>
            <a:r>
              <a:rPr lang="ru-RU" sz="1400" dirty="0" err="1" smtClean="0">
                <a:solidFill>
                  <a:schemeClr val="bg1"/>
                </a:solidFill>
              </a:rPr>
              <a:t>der</a:t>
            </a:r>
            <a:r>
              <a:rPr lang="ru-RU" sz="1400" dirty="0" smtClean="0">
                <a:solidFill>
                  <a:schemeClr val="bg1"/>
                </a:solidFill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</a:rPr>
              <a:t>Lebekuchen</a:t>
            </a:r>
            <a:r>
              <a:rPr lang="ru-RU" sz="1400" dirty="0" smtClean="0">
                <a:solidFill>
                  <a:schemeClr val="bg1"/>
                </a:solidFill>
              </a:rPr>
              <a:t> - коврижка-пряник. В 16 веке это "настоящее чудо из муки, сахара и изюма" порой могло достигать длины целой скамейки.</a:t>
            </a:r>
          </a:p>
          <a:p>
            <a:pPr algn="ctr"/>
            <a:endParaRPr lang="ru-RU" sz="14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greece1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55776" y="2348880"/>
            <a:ext cx="4211960" cy="31589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35896" y="1052736"/>
            <a:ext cx="18614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ГРЕЦИЯ</a:t>
            </a:r>
            <a:endParaRPr lang="ru-RU" sz="4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oviy-god-greciy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5" name="Рисунок 4" descr="greece_map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5013176"/>
            <a:ext cx="2103585" cy="1636589"/>
          </a:xfrm>
          <a:prstGeom prst="rect">
            <a:avLst/>
          </a:prstGeom>
        </p:spPr>
      </p:pic>
      <p:pic>
        <p:nvPicPr>
          <p:cNvPr id="6" name="Рисунок 5" descr="greece-fla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260648"/>
            <a:ext cx="2088232" cy="13907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4" y="980728"/>
            <a:ext cx="54006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В Греции гости захватывают с собой большой камень, который бросают у порога, говоря слова: "Пусть богатства хозяина будут тяжелы, как этот камень". А если большого камня не досталось, бросают маленький камешек со словами: "Пусть бельмо в глазу у хозяина будет столь маленьким, как этот камень". </a:t>
            </a: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Новый год - это день святого Василия, который был известен своей добротой. Греческие дети оставляют свои ботинки у камина в надежде, что Святой Василий заполнит ботинки подарками.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Экскурсионные-Туры-в-Израиль-300x19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99792" y="2492896"/>
            <a:ext cx="3976915" cy="26380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63888" y="1412776"/>
            <a:ext cx="22034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ИЗРАИЛЬ</a:t>
            </a:r>
            <a:endParaRPr lang="ru-RU" sz="4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osh_Hashan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68154" cy="6858000"/>
          </a:xfrm>
          <a:prstGeom prst="rect">
            <a:avLst/>
          </a:prstGeom>
        </p:spPr>
      </p:pic>
      <p:pic>
        <p:nvPicPr>
          <p:cNvPr id="5" name="Рисунок 4" descr="28764501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76256" y="188640"/>
            <a:ext cx="2035032" cy="1542554"/>
          </a:xfrm>
          <a:prstGeom prst="rect">
            <a:avLst/>
          </a:prstGeom>
        </p:spPr>
      </p:pic>
      <p:pic>
        <p:nvPicPr>
          <p:cNvPr id="6" name="Рисунок 5" descr="map-israel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092280" y="4221088"/>
            <a:ext cx="1805186" cy="23214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188641"/>
            <a:ext cx="63367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Новый год (</a:t>
            </a:r>
            <a:r>
              <a:rPr lang="ru-RU" sz="1400" dirty="0" err="1" smtClean="0"/>
              <a:t>Рош</a:t>
            </a:r>
            <a:r>
              <a:rPr lang="ru-RU" sz="1400" dirty="0" smtClean="0"/>
              <a:t> </a:t>
            </a:r>
            <a:r>
              <a:rPr lang="ru-RU" sz="1400" dirty="0" err="1" smtClean="0"/>
              <a:t>ха-Шана</a:t>
            </a:r>
            <a:r>
              <a:rPr lang="ru-RU" sz="1400" dirty="0" smtClean="0"/>
              <a:t>) празднуют в Израиле в первые два дня месяца </a:t>
            </a:r>
            <a:r>
              <a:rPr lang="ru-RU" sz="1400" dirty="0" err="1" smtClean="0"/>
              <a:t>Тишрей</a:t>
            </a:r>
            <a:r>
              <a:rPr lang="ru-RU" sz="1400" dirty="0" smtClean="0"/>
              <a:t> (Сентябрь). </a:t>
            </a:r>
            <a:r>
              <a:rPr lang="ru-RU" sz="1400" dirty="0" err="1" smtClean="0"/>
              <a:t>Рош</a:t>
            </a:r>
            <a:r>
              <a:rPr lang="ru-RU" sz="1400" dirty="0" smtClean="0"/>
              <a:t> </a:t>
            </a:r>
            <a:r>
              <a:rPr lang="ru-RU" sz="1400" dirty="0" err="1" smtClean="0"/>
              <a:t>ха-Шана</a:t>
            </a:r>
            <a:r>
              <a:rPr lang="ru-RU" sz="1400" dirty="0" smtClean="0"/>
              <a:t> - годовщина сотворения мира и начало царствования Бога. </a:t>
            </a:r>
          </a:p>
          <a:p>
            <a:pPr algn="ctr"/>
            <a:r>
              <a:rPr lang="ru-RU" sz="1400" dirty="0" err="1" smtClean="0"/>
              <a:t>Празник</a:t>
            </a:r>
            <a:r>
              <a:rPr lang="ru-RU" sz="1400" dirty="0" smtClean="0"/>
              <a:t> Новый год - это день молитв. По обычаю, в канун праздника едят особую пищу: яблоки с медом, гранат, рыбу, как символическое выражение надежд на приходящий год. Каждая трапеза сопровождается короткой молитвой. В основном, принято есть сладкую пищу, и воздерживаться от горькой. В первый день нового года принято идти к воде и произносить молитву </a:t>
            </a:r>
            <a:r>
              <a:rPr lang="ru-RU" sz="1400" dirty="0" err="1" smtClean="0"/>
              <a:t>Ташлих</a:t>
            </a:r>
            <a:r>
              <a:rPr lang="ru-RU" sz="1400" dirty="0" smtClean="0"/>
              <a:t>.</a:t>
            </a:r>
            <a:endParaRPr lang="ru-RU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635896" y="1052736"/>
            <a:ext cx="17764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ИНДИЯ</a:t>
            </a:r>
            <a:endParaRPr lang="ru-RU" sz="4000" dirty="0"/>
          </a:p>
        </p:txBody>
      </p:sp>
      <p:pic>
        <p:nvPicPr>
          <p:cNvPr id="8" name="Рисунок 7" descr="india1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67744" y="2348880"/>
            <a:ext cx="4797152" cy="359786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s-hotite-vstretit-noviy-god-v-indii-zapasites-protivogazom-139230005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flag-indi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5373216"/>
            <a:ext cx="2123728" cy="1327330"/>
          </a:xfrm>
          <a:prstGeom prst="rect">
            <a:avLst/>
          </a:prstGeom>
        </p:spPr>
      </p:pic>
      <p:pic>
        <p:nvPicPr>
          <p:cNvPr id="6" name="Рисунок 5" descr="india-map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260648"/>
            <a:ext cx="2039150" cy="22652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48264" y="404664"/>
            <a:ext cx="187220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В разных частях Индии Новый год отмечают в разное время года. В начале лета - праздник Лори. Дети заранее собирают у дома сухие ветки, солому, старые вещи. Вечером разжигают большие костры, вокруг которых танцуют и поют. </a:t>
            </a: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А когда наступает осень, празднуют </a:t>
            </a:r>
            <a:r>
              <a:rPr lang="ru-RU" sz="1400" dirty="0" err="1" smtClean="0">
                <a:solidFill>
                  <a:schemeClr val="bg1"/>
                </a:solidFill>
              </a:rPr>
              <a:t>Дивали</a:t>
            </a:r>
            <a:r>
              <a:rPr lang="ru-RU" sz="1400" dirty="0" smtClean="0">
                <a:solidFill>
                  <a:schemeClr val="bg1"/>
                </a:solidFill>
              </a:rPr>
              <a:t> - праздник огней. На крышах домов, на подоконниках расставляют тысячи светильников и зажигают их в праздничную ночь. Девочки пускают по воде маленькие лодочки, на которых тоже горят огоньки.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275856" y="1412776"/>
            <a:ext cx="26172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ИРЛАНДИЯ</a:t>
            </a:r>
            <a:endParaRPr lang="ru-RU" sz="4000" dirty="0"/>
          </a:p>
        </p:txBody>
      </p:sp>
      <p:pic>
        <p:nvPicPr>
          <p:cNvPr id="8" name="Рисунок 7" descr="Ирландия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52600" y="2376487"/>
            <a:ext cx="5638800" cy="21050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11560" y="1628800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Новый год - поистине интернациональный праздник, но в разных странах его празднуют по-своему.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ublin_christmas1_marke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1"/>
            <a:ext cx="9144000" cy="6858000"/>
          </a:xfrm>
          <a:prstGeom prst="rect">
            <a:avLst/>
          </a:prstGeom>
        </p:spPr>
      </p:pic>
      <p:pic>
        <p:nvPicPr>
          <p:cNvPr id="5" name="Рисунок 4" descr="123844_origina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948264" y="2852936"/>
            <a:ext cx="1794040" cy="1218828"/>
          </a:xfrm>
          <a:prstGeom prst="rect">
            <a:avLst/>
          </a:prstGeom>
        </p:spPr>
      </p:pic>
      <p:pic>
        <p:nvPicPr>
          <p:cNvPr id="6" name="Рисунок 5" descr="ireland_map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76256" y="4365104"/>
            <a:ext cx="2027461" cy="22048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260648"/>
            <a:ext cx="64807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Ирландское Рождество - это в большей степени религиозный праздник, чем просто развлечение. Зажженные свечки ставят около окна в вечер перед Рождеством, в помощь Иосифу и Марии, если они ищут приют. </a:t>
            </a: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Ирландские женщины пекут специальное угощение </a:t>
            </a:r>
            <a:r>
              <a:rPr lang="ru-RU" sz="1400" dirty="0" err="1" smtClean="0">
                <a:solidFill>
                  <a:schemeClr val="bg1"/>
                </a:solidFill>
              </a:rPr>
              <a:t>seed</a:t>
            </a:r>
            <a:r>
              <a:rPr lang="ru-RU" sz="1400" dirty="0" smtClean="0">
                <a:solidFill>
                  <a:schemeClr val="bg1"/>
                </a:solidFill>
              </a:rPr>
              <a:t> </a:t>
            </a:r>
            <a:r>
              <a:rPr lang="ru-RU" sz="1400" dirty="0" err="1" smtClean="0">
                <a:solidFill>
                  <a:schemeClr val="bg1"/>
                </a:solidFill>
              </a:rPr>
              <a:t>cake</a:t>
            </a:r>
            <a:r>
              <a:rPr lang="ru-RU" sz="1400" dirty="0" smtClean="0">
                <a:solidFill>
                  <a:schemeClr val="bg1"/>
                </a:solidFill>
              </a:rPr>
              <a:t> для каждого члена семьи. Они также делают три пудинга - один на Рождество, другой на Новый Год и третий - на канун Крещения.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635896" y="1052736"/>
            <a:ext cx="16356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КИТАЙ</a:t>
            </a:r>
            <a:endParaRPr lang="ru-RU" sz="4000" dirty="0"/>
          </a:p>
        </p:txBody>
      </p:sp>
      <p:pic>
        <p:nvPicPr>
          <p:cNvPr id="9" name="Рисунок 8" descr="51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67744" y="2276872"/>
            <a:ext cx="45720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dab6d666b4d252bf7a1d32a686d8bf0_500_0_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64809" cy="6858000"/>
          </a:xfrm>
          <a:prstGeom prst="rect">
            <a:avLst/>
          </a:prstGeom>
        </p:spPr>
      </p:pic>
      <p:pic>
        <p:nvPicPr>
          <p:cNvPr id="5" name="Рисунок 4" descr="1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5373216"/>
            <a:ext cx="1885392" cy="1256928"/>
          </a:xfrm>
          <a:prstGeom prst="rect">
            <a:avLst/>
          </a:prstGeom>
        </p:spPr>
      </p:pic>
      <p:pic>
        <p:nvPicPr>
          <p:cNvPr id="6" name="Рисунок 5" descr="2-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32240" y="4869160"/>
            <a:ext cx="2227274" cy="1800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188640"/>
            <a:ext cx="410445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В </a:t>
            </a:r>
            <a:r>
              <a:rPr lang="ru-RU" sz="1400" dirty="0" smtClean="0">
                <a:solidFill>
                  <a:schemeClr val="bg1"/>
                </a:solidFill>
              </a:rPr>
              <a:t>Китае сохранилась новогодняя традиция купания Будды. В этот день все статуи Будды в храмах и монастырях почтительно омывают в чистой воде из горных источников. А сами люди обливаются водой в тот момент, когда другие произносят в их адрес новогодние пожелания счастья. Поэтому в этот праздничный день все ходят по улицам в насквозь промокшей одежде. </a:t>
            </a: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Судя по древнему китайскому календарю, китайцы входят в 48 век. Согласно ему эта страна вступает в 4702 год. На григорианское летоисчисление Китай перешел лишь в 1912 году. Дата китайского Нового Года каждый раз варьируется в промежутке от 21 января до 20 февраля.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707904" y="1412776"/>
            <a:ext cx="13017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КУБА</a:t>
            </a:r>
            <a:endParaRPr lang="ru-RU" sz="4000" dirty="0"/>
          </a:p>
        </p:txBody>
      </p:sp>
      <p:pic>
        <p:nvPicPr>
          <p:cNvPr id="9" name="Рисунок 8" descr="02_54_47_292_file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75656" y="2348880"/>
            <a:ext cx="6223000" cy="2921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zCgdsSepdu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9158616" cy="6858000"/>
          </a:xfrm>
          <a:prstGeom prst="rect">
            <a:avLst/>
          </a:prstGeom>
        </p:spPr>
      </p:pic>
      <p:pic>
        <p:nvPicPr>
          <p:cNvPr id="6" name="Рисунок 5" descr="39_2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314222" y="0"/>
            <a:ext cx="1660552" cy="836712"/>
          </a:xfrm>
          <a:prstGeom prst="rect">
            <a:avLst/>
          </a:prstGeom>
        </p:spPr>
      </p:pic>
      <p:pic>
        <p:nvPicPr>
          <p:cNvPr id="7" name="Рисунок 6" descr="karta_kubi_na_russkom_yazike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44208" y="4725144"/>
            <a:ext cx="2534662" cy="18960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552" y="188640"/>
            <a:ext cx="223224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Детский новогодний праздник на Кубе называется День Королей. Королей-волшебников, приносящих подарки детям, зовут </a:t>
            </a:r>
            <a:r>
              <a:rPr lang="ru-RU" sz="1400" dirty="0" err="1" smtClean="0"/>
              <a:t>Бальтасар</a:t>
            </a:r>
            <a:r>
              <a:rPr lang="ru-RU" sz="1400" dirty="0" smtClean="0"/>
              <a:t>, </a:t>
            </a:r>
            <a:r>
              <a:rPr lang="ru-RU" sz="1400" dirty="0" err="1" smtClean="0"/>
              <a:t>Гаспар</a:t>
            </a:r>
            <a:r>
              <a:rPr lang="ru-RU" sz="1400" dirty="0" smtClean="0"/>
              <a:t> и </a:t>
            </a:r>
            <a:r>
              <a:rPr lang="ru-RU" sz="1400" dirty="0" err="1" smtClean="0"/>
              <a:t>Мельчор</a:t>
            </a:r>
            <a:r>
              <a:rPr lang="ru-RU" sz="1400" dirty="0" smtClean="0"/>
              <a:t>. Накануне дети пишут им письма, в которых рассказывают о своих заветных желаниях. </a:t>
            </a:r>
          </a:p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Кубинцы в канун Нового года заполняют водой всю посуду, которая есть в доме, а в полночь начинают выливать ее из окон. Так все жители острова Свободы желают Новому году светлого и чистого, как вода, пути. А пока часы бьют 12 ударов, необходимо скушать 12 виноградинок, и тогда добро, согласие, процветание и мир будут сопровождать тебя все двенадцать месяцев.</a:t>
            </a:r>
            <a:endParaRPr lang="ru-RU" sz="1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851920" y="908720"/>
            <a:ext cx="16818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НЕПАЛ</a:t>
            </a:r>
            <a:endParaRPr lang="ru-RU" sz="4000" dirty="0"/>
          </a:p>
        </p:txBody>
      </p:sp>
      <p:pic>
        <p:nvPicPr>
          <p:cNvPr id="8" name="Рисунок 7" descr="gurunt-naro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95736" y="1844824"/>
            <a:ext cx="5259289" cy="3857154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im_505c1a2e052f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5" name="Рисунок 4" descr="250px-Flag_of_Nepal.svg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4797152"/>
            <a:ext cx="1485740" cy="1812603"/>
          </a:xfrm>
          <a:prstGeom prst="rect">
            <a:avLst/>
          </a:prstGeom>
        </p:spPr>
      </p:pic>
      <p:pic>
        <p:nvPicPr>
          <p:cNvPr id="6" name="Рисунок 5" descr="Nepal_topo_en-300x17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092280" y="5517232"/>
            <a:ext cx="1815065" cy="10587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764704"/>
            <a:ext cx="7128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В Непале Новый год встречают с восходом солнца. Ночью, когда полная Луна, непальцы зажигают огромные костры и кидают в огонь ненужные вещи. На следующий день начинается Праздник красок. Люди разрисовывают себе лица, руки, грудь необычным узором, а потом танцуют и поют песни на улицах.</a:t>
            </a:r>
            <a:endParaRPr lang="ru-RU" sz="1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059832" y="1412776"/>
            <a:ext cx="30508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ФИНЛЯНДИЯ</a:t>
            </a:r>
            <a:endParaRPr lang="ru-RU" sz="4000" dirty="0"/>
          </a:p>
        </p:txBody>
      </p:sp>
      <p:pic>
        <p:nvPicPr>
          <p:cNvPr id="8" name="Рисунок 7" descr="201318021411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83768" y="2348880"/>
            <a:ext cx="4272136" cy="3397683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uryi-na-Novyiy-God-v-Finlyandii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bigpreview_Finland Grungy Flag by think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188640"/>
            <a:ext cx="2267744" cy="1417340"/>
          </a:xfrm>
          <a:prstGeom prst="rect">
            <a:avLst/>
          </a:prstGeom>
        </p:spPr>
      </p:pic>
      <p:pic>
        <p:nvPicPr>
          <p:cNvPr id="6" name="Рисунок 5" descr="map_finland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12360" y="4437112"/>
            <a:ext cx="1114004" cy="21678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3968" y="260648"/>
            <a:ext cx="26642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В заснеженной Финляндии основным зимним праздником считается Рождество, которое отмечают 25 декабря. В рождественскую ночь, преодолев долгую дорогу из Лапландии, в дома приходит Дед Мороз, оставляя на радость детворе большую корзину с подарками. </a:t>
            </a: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Новый год - своего рода повторение Рождества. Вновь вся семья собирается у ломящегося от разнообразных яств стола. В новогоднюю ночь финны пытаются узнать свое будущее и гадают, расплавляя воск и вливая его затем в холодную воду.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419872" y="1412776"/>
            <a:ext cx="23348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ФРАНЦИЯ</a:t>
            </a:r>
            <a:endParaRPr lang="ru-RU" sz="4000" dirty="0"/>
          </a:p>
        </p:txBody>
      </p:sp>
      <p:pic>
        <p:nvPicPr>
          <p:cNvPr id="9" name="Рисунок 8" descr="Eyfel1-225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47864" y="2492896"/>
            <a:ext cx="2436862" cy="32491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tal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91680" y="2564904"/>
            <a:ext cx="5715000" cy="25241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43808" y="1412776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ИТАЛИЯ</a:t>
            </a:r>
            <a:endParaRPr lang="ru-RU" sz="4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ovyj-god-parizh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france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188640"/>
            <a:ext cx="1885392" cy="1256928"/>
          </a:xfrm>
          <a:prstGeom prst="rect">
            <a:avLst/>
          </a:prstGeom>
        </p:spPr>
      </p:pic>
      <p:pic>
        <p:nvPicPr>
          <p:cNvPr id="6" name="Рисунок 5" descr="map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4653136"/>
            <a:ext cx="2199744" cy="19596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31840" y="1124744"/>
            <a:ext cx="48965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Французский Дед Мороз - Пер </a:t>
            </a:r>
            <a:r>
              <a:rPr lang="ru-RU" sz="1400" dirty="0" err="1" smtClean="0">
                <a:solidFill>
                  <a:schemeClr val="bg1"/>
                </a:solidFill>
              </a:rPr>
              <a:t>Ноэль</a:t>
            </a:r>
            <a:r>
              <a:rPr lang="ru-RU" sz="1400" dirty="0" smtClean="0">
                <a:solidFill>
                  <a:schemeClr val="bg1"/>
                </a:solidFill>
              </a:rPr>
              <a:t> - приходит в новогоднюю ночь и оставляет подарки в детских башмаках. Тот, кому достается боб, запеченный в новогодний пирог, получает титул "бобового короля" и в праздничную ночь все подчиняются его приказам. </a:t>
            </a: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err="1" smtClean="0">
                <a:solidFill>
                  <a:schemeClr val="bg1"/>
                </a:solidFill>
              </a:rPr>
              <a:t>Сантоны</a:t>
            </a:r>
            <a:r>
              <a:rPr lang="ru-RU" sz="1400" dirty="0" smtClean="0">
                <a:solidFill>
                  <a:schemeClr val="bg1"/>
                </a:solidFill>
              </a:rPr>
              <a:t> - деревянные или глиняные фигурки, которые ставят возле елки. По традиции, хороший хозяин-винодел непременно должен чокнуться с бочкой вина, поздравить ее с праздником и выпить за будущий урожай.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707904" y="1484784"/>
            <a:ext cx="21002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ШВЕЦИЯ</a:t>
            </a:r>
            <a:endParaRPr lang="ru-RU" sz="4000" dirty="0"/>
          </a:p>
        </p:txBody>
      </p:sp>
      <p:pic>
        <p:nvPicPr>
          <p:cNvPr id="8" name="Рисунок 7" descr="swed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39752" y="2492896"/>
            <a:ext cx="5128786" cy="331647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ролева света Лючия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90041" cy="6858000"/>
          </a:xfrm>
          <a:prstGeom prst="rect">
            <a:avLst/>
          </a:prstGeom>
        </p:spPr>
      </p:pic>
      <p:pic>
        <p:nvPicPr>
          <p:cNvPr id="5" name="Рисунок 4" descr="sverige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5373216"/>
            <a:ext cx="2092762" cy="1307976"/>
          </a:xfrm>
          <a:prstGeom prst="rect">
            <a:avLst/>
          </a:prstGeom>
        </p:spPr>
      </p:pic>
      <p:pic>
        <p:nvPicPr>
          <p:cNvPr id="6" name="Рисунок 5" descr="economic-sweden-map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874087" y="5301208"/>
            <a:ext cx="2027130" cy="13651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35696" y="2564904"/>
            <a:ext cx="55446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В Швеции перед Новым годом дети выбирают королеву света </a:t>
            </a:r>
            <a:r>
              <a:rPr lang="ru-RU" sz="1400" dirty="0" err="1" smtClean="0">
                <a:solidFill>
                  <a:schemeClr val="bg1"/>
                </a:solidFill>
              </a:rPr>
              <a:t>Лючию</a:t>
            </a:r>
            <a:r>
              <a:rPr lang="ru-RU" sz="1400" dirty="0" smtClean="0">
                <a:solidFill>
                  <a:schemeClr val="bg1"/>
                </a:solidFill>
              </a:rPr>
              <a:t>. Ее наряжают в белое платье, на голову надевают корону с зажженными свечами. </a:t>
            </a:r>
            <a:r>
              <a:rPr lang="ru-RU" sz="1400" dirty="0" err="1" smtClean="0">
                <a:solidFill>
                  <a:schemeClr val="bg1"/>
                </a:solidFill>
              </a:rPr>
              <a:t>Лючия</a:t>
            </a:r>
            <a:r>
              <a:rPr lang="ru-RU" sz="1400" dirty="0" smtClean="0">
                <a:solidFill>
                  <a:schemeClr val="bg1"/>
                </a:solidFill>
              </a:rPr>
              <a:t> приносит подарки детям и лакомства домашним животным: кошке - сливки, собаке - сахарную косточку, ослику - морковь. В праздничную ночь в домах не гаснет свет, улицы ярко освещены.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491880" y="1412776"/>
            <a:ext cx="20617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ЯПОНИЯ</a:t>
            </a:r>
            <a:endParaRPr lang="ru-RU" sz="4000" dirty="0"/>
          </a:p>
        </p:txBody>
      </p:sp>
      <p:pic>
        <p:nvPicPr>
          <p:cNvPr id="8" name="Рисунок 7" descr="Japan_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55776" y="2708920"/>
            <a:ext cx="40640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y-japan2-598x40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Рисунок 4" descr="japan_flag_Abali.ru_-600x39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188640"/>
            <a:ext cx="1921396" cy="1277728"/>
          </a:xfrm>
          <a:prstGeom prst="rect">
            <a:avLst/>
          </a:prstGeom>
        </p:spPr>
      </p:pic>
      <p:pic>
        <p:nvPicPr>
          <p:cNvPr id="6" name="Рисунок 5" descr="Yaponia1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020272" y="188640"/>
            <a:ext cx="1933883" cy="13569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164134"/>
            <a:ext cx="9144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Японские дети встречают Новый год в новой одежде. Считается, что это приносит здоровье и удачу в Новом году. В новогоднюю ночь они прячут под подушку картинку с изображением парусника, на котором плывут семь сказочных волшебников - семь покровителей счастья.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Ледяные дворцы и замки, огромные снежные скульптуры сказочных героев украшают под Новый год северные японские города.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108 ударов колокола возвещают приход Нового года в Японию. По давнему поверью, каждый звон "убивает" один из человеческих пороков. Их, как считают японцы, всего шесть (жадность, злость, глупость, легкомыслие, нерешительность, зависть). Но у каждого из пороков есть 18 различных оттенков - вот по ним и звонит японский колокол.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В первые секунды Нового года следует засмеяться - это должно принести удачу. А чтобы счастье пришло в дом, японцы украшают его, точнее входную дверь, веточками бамбука и сосны - символами долголетия и верности. Сосна олицетворяет долголетие, бамбук - верность, а слива - жизнелюбие.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Еда на столе - тоже символическая: длинные макароны - знак долголетия, рис - достатка, карп - силы, фасоль - здоровья. В каждой семье готовят новогоднее угощение </a:t>
            </a:r>
            <a:r>
              <a:rPr lang="ru-RU" sz="1400" dirty="0" err="1" smtClean="0">
                <a:solidFill>
                  <a:schemeClr val="bg1"/>
                </a:solidFill>
              </a:rPr>
              <a:t>моти</a:t>
            </a:r>
            <a:r>
              <a:rPr lang="ru-RU" sz="1400" dirty="0" smtClean="0">
                <a:solidFill>
                  <a:schemeClr val="bg1"/>
                </a:solidFill>
              </a:rPr>
              <a:t> - колобки, лепешки, булки из рисовой муки.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Утром, когда Новый год вступает в свои права, японцы выходят из своих домов на улицу - встречать восход солнца. С первыми лучами они поздравляют друг друга и дарят подарки.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В домах ставят ветки, украшенные шариками </a:t>
            </a:r>
            <a:r>
              <a:rPr lang="ru-RU" sz="1400" dirty="0" err="1" smtClean="0">
                <a:solidFill>
                  <a:schemeClr val="bg1"/>
                </a:solidFill>
              </a:rPr>
              <a:t>моти</a:t>
            </a:r>
            <a:r>
              <a:rPr lang="ru-RU" sz="1400" dirty="0" smtClean="0">
                <a:solidFill>
                  <a:schemeClr val="bg1"/>
                </a:solidFill>
              </a:rPr>
              <a:t>, - новогоднее деревце </a:t>
            </a:r>
            <a:r>
              <a:rPr lang="ru-RU" sz="1400" dirty="0" err="1" smtClean="0">
                <a:solidFill>
                  <a:schemeClr val="bg1"/>
                </a:solidFill>
              </a:rPr>
              <a:t>мотибана</a:t>
            </a:r>
            <a:r>
              <a:rPr lang="ru-RU" sz="1400" dirty="0" smtClean="0">
                <a:solidFill>
                  <a:schemeClr val="bg1"/>
                </a:solidFill>
              </a:rPr>
              <a:t>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Японского Деда Мороза зовут </a:t>
            </a:r>
            <a:r>
              <a:rPr lang="ru-RU" sz="1400" dirty="0" err="1" smtClean="0">
                <a:solidFill>
                  <a:schemeClr val="bg1"/>
                </a:solidFill>
              </a:rPr>
              <a:t>Сегацу-сан</a:t>
            </a:r>
            <a:r>
              <a:rPr lang="ru-RU" sz="1400" dirty="0" smtClean="0">
                <a:solidFill>
                  <a:schemeClr val="bg1"/>
                </a:solidFill>
              </a:rPr>
              <a:t> - Господин Новый год. Любимое новогоднее развлечение девочек - игра в волан, а мальчишки в дни праздника запускают традиционного воздушного змея.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Самый популярный новогодний аксессуар - грабли. Каждый японец считает, что иметь их необходимо, чтобы на Новый год было чем загребать счастье. Грабли из бамбука - </a:t>
            </a:r>
            <a:r>
              <a:rPr lang="ru-RU" sz="1400" dirty="0" err="1" smtClean="0">
                <a:solidFill>
                  <a:schemeClr val="bg1"/>
                </a:solidFill>
              </a:rPr>
              <a:t>кумаде</a:t>
            </a:r>
            <a:r>
              <a:rPr lang="ru-RU" sz="1400" dirty="0" smtClean="0">
                <a:solidFill>
                  <a:schemeClr val="bg1"/>
                </a:solidFill>
              </a:rPr>
              <a:t> - делают размером от 10 см до 1,5 м и украшают их разнообразными рисунками и талисманами.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Для того, чтобы задобрить Божество года, которое приносит счастье в семью, японцы строят перед домом небольшие воротца из трех бамбуковых палочек, к которым привязывают сосновые ветки. Более состоятельные люди покупают карликовую сосну, росток бамбука и маленькое деревце сливы или персика.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611560" y="1700808"/>
            <a:ext cx="78488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Все считают минуты до наступления долгожданного праздника! Все ждут волшебства, загадывают желания и дарят подарки!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С НОВЫМ ГОДОМ!!!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pic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bandieraitaliana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836712"/>
            <a:ext cx="2418606" cy="1108348"/>
          </a:xfrm>
          <a:prstGeom prst="rect">
            <a:avLst/>
          </a:prstGeom>
        </p:spPr>
      </p:pic>
      <p:pic>
        <p:nvPicPr>
          <p:cNvPr id="13" name="Рисунок 12" descr="italy_map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79512" y="2996952"/>
            <a:ext cx="2448271" cy="30243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915816" y="1412776"/>
            <a:ext cx="57606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В Италии Новый год начинается шестого января. Согласно поверьям, в эту ночь на волшебной метле прилетает добрая Фея </a:t>
            </a:r>
            <a:r>
              <a:rPr lang="ru-RU" sz="1400" dirty="0" err="1" smtClean="0">
                <a:solidFill>
                  <a:schemeClr val="bg1"/>
                </a:solidFill>
              </a:rPr>
              <a:t>Бефана</a:t>
            </a:r>
            <a:r>
              <a:rPr lang="ru-RU" sz="1400" dirty="0" smtClean="0">
                <a:solidFill>
                  <a:schemeClr val="bg1"/>
                </a:solidFill>
              </a:rPr>
              <a:t>. Она открывает двери маленьким золотым ключиком и, войдя в комнату, где спят дети, наполняет подарками детские чулки, специально подвешенные к камину. Тому, кто плохо учился или шалил, </a:t>
            </a:r>
            <a:r>
              <a:rPr lang="ru-RU" sz="1400" dirty="0" err="1" smtClean="0">
                <a:solidFill>
                  <a:schemeClr val="bg1"/>
                </a:solidFill>
              </a:rPr>
              <a:t>Бефана</a:t>
            </a:r>
            <a:r>
              <a:rPr lang="ru-RU" sz="1400" dirty="0" smtClean="0">
                <a:solidFill>
                  <a:schemeClr val="bg1"/>
                </a:solidFill>
              </a:rPr>
              <a:t> оставляет щепотку золы или уголек.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Итальянский Дед Мороз - </a:t>
            </a:r>
            <a:r>
              <a:rPr lang="ru-RU" sz="1400" dirty="0" err="1" smtClean="0">
                <a:solidFill>
                  <a:schemeClr val="bg1"/>
                </a:solidFill>
              </a:rPr>
              <a:t>Баббо</a:t>
            </a:r>
            <a:r>
              <a:rPr lang="ru-RU" sz="1400" dirty="0" smtClean="0">
                <a:solidFill>
                  <a:schemeClr val="bg1"/>
                </a:solidFill>
              </a:rPr>
              <a:t> Натале. В Италии считается, что Новый год надо начинать, освободившись от всего старого. Поэтому в Новогоднюю ночь принято выбрасывать из окон старые вещи. Согласно приметам, освободившееся место непременно займут новые вещи.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На новогоднем столе у итальянцев обязательно присутствуют орехи, чечевица и виноград - символы долголетия, здоровья и благополучия.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В итальянской провинции издавна существует такой обычай: 1 января рано утром домой необходимо принести воду из источника. "</a:t>
            </a:r>
            <a:r>
              <a:rPr lang="ru-RU" sz="1400" dirty="0" err="1" smtClean="0">
                <a:solidFill>
                  <a:schemeClr val="bg1"/>
                </a:solidFill>
              </a:rPr>
              <a:t>Есле</a:t>
            </a:r>
            <a:r>
              <a:rPr lang="ru-RU" sz="1400" dirty="0" smtClean="0">
                <a:solidFill>
                  <a:schemeClr val="bg1"/>
                </a:solidFill>
              </a:rPr>
              <a:t> тебе нечего подарить друзьям, - говорят итальянцы, - подари воду с оливковой веточкой". Считается, что вода приносит счастье.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801131404_12647119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35696" y="2708920"/>
            <a:ext cx="5544616" cy="25454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63888" y="1412776"/>
            <a:ext cx="19151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АНГЛИЯ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фаршированная индейк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8001"/>
          </a:xfrm>
        </p:spPr>
      </p:pic>
      <p:pic>
        <p:nvPicPr>
          <p:cNvPr id="5" name="Рисунок 4" descr="an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3284984"/>
            <a:ext cx="2088232" cy="1371278"/>
          </a:xfrm>
          <a:prstGeom prst="rect">
            <a:avLst/>
          </a:prstGeom>
        </p:spPr>
      </p:pic>
      <p:pic>
        <p:nvPicPr>
          <p:cNvPr id="6" name="Рисунок 5" descr="england-maps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5229200"/>
            <a:ext cx="2112264" cy="14112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188640"/>
            <a:ext cx="830119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Именно в Англии возник обычай обмениваться к Новому году поздравительными открытками. Первая новогодняя открытка была напечатана в Лондоне в 1843 году.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Перед сном дети ставят на стол тарелку для подарков, которые им принесет Санта Клаус, а в башмаки кладут сено - угощение для ослика.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О приходе Нового года возвещает колокол. Правда звонить он начинает немного раньше полуночи и делает это "шепотом" - одеяло, которым он укутан, мешает ему продемонстрировать всю мощь. Но ровно в двенадцать колокола раздевают, и они начинают громогласно звонить в честь Нового года.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В английских домах к новогоднему столу подают индейку с </a:t>
            </a:r>
            <a:r>
              <a:rPr lang="ru-RU" sz="1400" dirty="0" err="1" smtClean="0">
                <a:solidFill>
                  <a:schemeClr val="bg1"/>
                </a:solidFill>
              </a:rPr>
              <a:t>кашатнами</a:t>
            </a:r>
            <a:r>
              <a:rPr lang="ru-RU" sz="1400" dirty="0" smtClean="0">
                <a:solidFill>
                  <a:schemeClr val="bg1"/>
                </a:solidFill>
              </a:rPr>
              <a:t> и жареным картофелем под соусом, а также тушеную брюссельскую капусту с мясными пирогами, после чего следуют пудинг, сладости, фрукты.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На Британских островах имеет большое распространение обычай "впуска Нового года" - символический рубеж перехода от прошлой жизни к новой. Когда часы бьют 12, открывают заднюю дверь дома, чтобы выпустить Старый год, а с последним ударом часов открывают переднюю дверь, впуская Новый год.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15-vengriya-img_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35696" y="2492896"/>
            <a:ext cx="5616624" cy="29687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91880" y="1124744"/>
            <a:ext cx="21323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ВЕНГРИЯ</a:t>
            </a:r>
            <a:endParaRPr lang="ru-RU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udapest_christmas1_b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bigpreview_Hungary Grunge Fla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96336" y="260648"/>
            <a:ext cx="1331640" cy="1201316"/>
          </a:xfrm>
          <a:prstGeom prst="rect">
            <a:avLst/>
          </a:prstGeom>
        </p:spPr>
      </p:pic>
      <p:pic>
        <p:nvPicPr>
          <p:cNvPr id="6" name="Рисунок 5" descr="map_hungary1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88224" y="4941168"/>
            <a:ext cx="2265040" cy="16561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188640"/>
            <a:ext cx="453650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В Венгрии в "судьбоносную" первую секунду Нового года предпочитают свистеть - причем, используя не пальцы, а детские дудочки, рожки, свистульки. </a:t>
            </a:r>
          </a:p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Считается, что именно они отгоняют от жилища злых духов и призывают радость, благополучие. Готовясь к празднику, венгры не забывают о магической силе новогодних блюд: фасоль и грох сохраняют силу духа и тела, яблоки - красоту и любовь, орехи способны защитить от беды, чеснок - от болезней, а мед - подсластить жизнь.</a:t>
            </a:r>
            <a:endParaRPr lang="ru-RU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vietnam1-300xо18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95736" y="2564904"/>
            <a:ext cx="5112568" cy="26187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63888" y="1412776"/>
            <a:ext cx="22879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ВЬЕТНАМ</a:t>
            </a:r>
            <a:endParaRPr lang="ru-RU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1980</Words>
  <Application>Microsoft Office PowerPoint</Application>
  <PresentationFormat>Экран (4:3)</PresentationFormat>
  <Paragraphs>81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11</cp:revision>
  <dcterms:modified xsi:type="dcterms:W3CDTF">2019-01-10T05:18:42Z</dcterms:modified>
</cp:coreProperties>
</file>