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63" r:id="rId5"/>
    <p:sldId id="262" r:id="rId6"/>
    <p:sldId id="265" r:id="rId7"/>
    <p:sldId id="260" r:id="rId8"/>
    <p:sldId id="264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099C-7FC1-4CD9-B08C-0E62B7DB1E63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4A98AD-EF98-4C05-ACB0-E8D54642E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099C-7FC1-4CD9-B08C-0E62B7DB1E63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A98AD-EF98-4C05-ACB0-E8D54642E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099C-7FC1-4CD9-B08C-0E62B7DB1E63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A98AD-EF98-4C05-ACB0-E8D54642E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099C-7FC1-4CD9-B08C-0E62B7DB1E63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4A98AD-EF98-4C05-ACB0-E8D54642E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099C-7FC1-4CD9-B08C-0E62B7DB1E63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A98AD-EF98-4C05-ACB0-E8D54642E4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099C-7FC1-4CD9-B08C-0E62B7DB1E63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A98AD-EF98-4C05-ACB0-E8D54642E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099C-7FC1-4CD9-B08C-0E62B7DB1E63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4A98AD-EF98-4C05-ACB0-E8D54642E4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099C-7FC1-4CD9-B08C-0E62B7DB1E63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A98AD-EF98-4C05-ACB0-E8D54642E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099C-7FC1-4CD9-B08C-0E62B7DB1E63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A98AD-EF98-4C05-ACB0-E8D54642E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099C-7FC1-4CD9-B08C-0E62B7DB1E63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A98AD-EF98-4C05-ACB0-E8D54642E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099C-7FC1-4CD9-B08C-0E62B7DB1E63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A98AD-EF98-4C05-ACB0-E8D54642E4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47A099C-7FC1-4CD9-B08C-0E62B7DB1E63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4A98AD-EF98-4C05-ACB0-E8D54642E4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mblema-shkoli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9407" y="1556792"/>
            <a:ext cx="3701210" cy="38419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flipH="1" flipV="1">
            <a:off x="8143327" y="6858000"/>
            <a:ext cx="893169" cy="218762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10291732"/>
              </a:avLst>
            </a:prstTxWarp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Открытый классный час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-4707904"/>
            <a:ext cx="8136904" cy="1107645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21264896"/>
              </a:avLst>
            </a:prstTxWarp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Будущее в наших руках. Присоединяйтесь!!!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91680" y="188640"/>
            <a:ext cx="5976664" cy="1809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Тренинговое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занятие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профилактике наркомании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1F38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dirty="0" err="1">
                <a:solidFill>
                  <a:srgbClr val="1F38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Ассертивное</a:t>
            </a:r>
            <a:r>
              <a:rPr lang="ru-RU" sz="3600" b="1" dirty="0">
                <a:solidFill>
                  <a:srgbClr val="1F38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поведение»</a:t>
            </a:r>
            <a:endParaRPr lang="ru-RU" sz="3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1F38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00192" y="5627556"/>
            <a:ext cx="2835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Тараканова А.В., социальный педагог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Упражнение </a:t>
            </a:r>
            <a:r>
              <a:rPr lang="ru-RU" b="1" dirty="0" smtClean="0"/>
              <a:t>второе </a:t>
            </a:r>
            <a:br>
              <a:rPr lang="ru-RU" b="1" dirty="0" smtClean="0"/>
            </a:br>
            <a:r>
              <a:rPr lang="ru-RU" sz="4000" b="1" dirty="0">
                <a:solidFill>
                  <a:srgbClr val="7030A0"/>
                </a:solidFill>
                <a:effectLst/>
              </a:rPr>
              <a:t>«Что такое </a:t>
            </a:r>
            <a:r>
              <a:rPr lang="ru-RU" sz="4000" b="1" dirty="0" err="1">
                <a:solidFill>
                  <a:srgbClr val="7030A0"/>
                </a:solidFill>
                <a:effectLst/>
              </a:rPr>
              <a:t>ассертивное</a:t>
            </a:r>
            <a:r>
              <a:rPr lang="ru-RU" sz="4000" b="1" dirty="0">
                <a:solidFill>
                  <a:srgbClr val="7030A0"/>
                </a:solidFill>
                <a:effectLst/>
              </a:rPr>
              <a:t> поведение»</a:t>
            </a:r>
            <a:r>
              <a:rPr lang="ru-RU" sz="4000" dirty="0">
                <a:solidFill>
                  <a:srgbClr val="7030A0"/>
                </a:solidFill>
              </a:rPr>
              <a:t/>
            </a:r>
            <a:br>
              <a:rPr lang="ru-RU" sz="4000" dirty="0">
                <a:solidFill>
                  <a:srgbClr val="7030A0"/>
                </a:solidFill>
              </a:rPr>
            </a:b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/>
              <a:t>Каждая группа решает Тест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1" r="2517" b="19499"/>
          <a:stretch/>
        </p:blipFill>
        <p:spPr>
          <a:xfrm>
            <a:off x="1859541" y="2708920"/>
            <a:ext cx="5577318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17397820"/>
      </p:ext>
    </p:extLst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Упражнение </a:t>
            </a:r>
            <a:r>
              <a:rPr lang="ru-RU" b="1" dirty="0" smtClean="0"/>
              <a:t>третье</a:t>
            </a:r>
            <a:br>
              <a:rPr lang="ru-RU" b="1" dirty="0" smtClean="0"/>
            </a:br>
            <a:r>
              <a:rPr lang="ru-RU" sz="4000" b="1" dirty="0">
                <a:solidFill>
                  <a:srgbClr val="7030A0"/>
                </a:solidFill>
                <a:effectLst/>
              </a:rPr>
              <a:t>«Твое </a:t>
            </a:r>
            <a:r>
              <a:rPr lang="ru-RU" sz="4000" b="1" dirty="0" err="1">
                <a:solidFill>
                  <a:srgbClr val="7030A0"/>
                </a:solidFill>
                <a:effectLst/>
              </a:rPr>
              <a:t>ассертивное</a:t>
            </a:r>
            <a:r>
              <a:rPr lang="ru-RU" sz="4000" b="1" dirty="0">
                <a:solidFill>
                  <a:srgbClr val="7030A0"/>
                </a:solidFill>
                <a:effectLst/>
              </a:rPr>
              <a:t> поведение» 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Опишите ситуации, в которых вы вели себя </a:t>
            </a:r>
            <a:r>
              <a:rPr lang="ru-RU" sz="3600" dirty="0" err="1" smtClean="0"/>
              <a:t>ассертивно</a:t>
            </a:r>
            <a:endParaRPr lang="ru-RU" sz="36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1" r="2517" b="19499"/>
          <a:stretch/>
        </p:blipFill>
        <p:spPr>
          <a:xfrm>
            <a:off x="1859541" y="3140968"/>
            <a:ext cx="5577318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96203656"/>
      </p:ext>
    </p:extLst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rgbClr val="7030A0"/>
                </a:solidFill>
              </a:rPr>
              <a:t>Рефлексия</a:t>
            </a:r>
            <a:endParaRPr lang="ru-RU" sz="44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 </a:t>
            </a:r>
            <a:endParaRPr lang="ru-RU" dirty="0"/>
          </a:p>
          <a:p>
            <a:r>
              <a:rPr lang="ru-RU" dirty="0"/>
              <a:t>  </a:t>
            </a:r>
            <a:r>
              <a:rPr lang="ru-RU" dirty="0" smtClean="0"/>
              <a:t>Что </a:t>
            </a:r>
            <a:r>
              <a:rPr lang="ru-RU" dirty="0"/>
              <a:t>запомнилась сегодня на занятии?</a:t>
            </a:r>
          </a:p>
          <a:p>
            <a:r>
              <a:rPr lang="ru-RU" dirty="0"/>
              <a:t>  </a:t>
            </a:r>
            <a:r>
              <a:rPr lang="ru-RU" dirty="0" smtClean="0"/>
              <a:t>Что </a:t>
            </a:r>
            <a:r>
              <a:rPr lang="ru-RU" dirty="0"/>
              <a:t>было полезно для вас лично?</a:t>
            </a:r>
          </a:p>
          <a:p>
            <a:r>
              <a:rPr lang="ru-RU" dirty="0"/>
              <a:t>  </a:t>
            </a:r>
            <a:r>
              <a:rPr lang="ru-RU" dirty="0" smtClean="0"/>
              <a:t>О </a:t>
            </a:r>
            <a:r>
              <a:rPr lang="ru-RU" dirty="0"/>
              <a:t>чём бы вам хотелось узнать более подробно?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6" y="4365104"/>
            <a:ext cx="4030897" cy="1550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058855"/>
      </p:ext>
    </p:extLst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9859" cy="6858000"/>
          </a:xfrm>
        </p:spPr>
      </p:pic>
    </p:spTree>
    <p:extLst>
      <p:ext uri="{BB962C8B-B14F-4D97-AF65-F5344CB8AC3E}">
        <p14:creationId xmlns:p14="http://schemas.microsoft.com/office/powerpoint/2010/main" val="1732650192"/>
      </p:ext>
    </p:extLst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67544" y="188640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 : </a:t>
            </a:r>
          </a:p>
          <a:p>
            <a:pPr algn="ctr"/>
            <a:r>
              <a:rPr lang="ru-RU" sz="3600" b="1" dirty="0">
                <a:solidFill>
                  <a:srgbClr val="7030A0"/>
                </a:solidFill>
              </a:rPr>
              <a:t>формирование представлений </a:t>
            </a:r>
            <a:endParaRPr lang="ru-RU" sz="36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об </a:t>
            </a:r>
            <a:r>
              <a:rPr lang="ru-RU" sz="3600" b="1" dirty="0" err="1">
                <a:solidFill>
                  <a:srgbClr val="7030A0"/>
                </a:solidFill>
              </a:rPr>
              <a:t>ассертивном</a:t>
            </a:r>
            <a:r>
              <a:rPr lang="ru-RU" sz="3600" b="1" dirty="0">
                <a:solidFill>
                  <a:srgbClr val="7030A0"/>
                </a:solidFill>
              </a:rPr>
              <a:t> поведении.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0918" y="2204864"/>
            <a:ext cx="828754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Задачи: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7030A0"/>
                </a:solidFill>
              </a:rPr>
              <a:t>- собрать информацию от всех участников;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7030A0"/>
                </a:solidFill>
              </a:rPr>
              <a:t>- диагностировать уровень знаний об </a:t>
            </a:r>
            <a:r>
              <a:rPr lang="ru-RU" sz="2800" b="1" dirty="0" err="1">
                <a:solidFill>
                  <a:srgbClr val="7030A0"/>
                </a:solidFill>
              </a:rPr>
              <a:t>ассертивности</a:t>
            </a:r>
            <a:r>
              <a:rPr lang="ru-RU" sz="2800" b="1" dirty="0">
                <a:solidFill>
                  <a:srgbClr val="7030A0"/>
                </a:solidFill>
              </a:rPr>
              <a:t> в группе.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Типы поведения </a:t>
            </a:r>
            <a:r>
              <a:rPr lang="ru-RU" dirty="0" smtClean="0"/>
              <a:t>человека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ru-RU" sz="4400" dirty="0" smtClean="0">
                <a:solidFill>
                  <a:srgbClr val="7030A0"/>
                </a:solidFill>
              </a:rPr>
              <a:t>Пассивное поведение</a:t>
            </a:r>
            <a:endParaRPr lang="ru-RU" sz="4400" dirty="0">
              <a:solidFill>
                <a:srgbClr val="7030A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348880"/>
            <a:ext cx="6624736" cy="472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687876"/>
      </p:ext>
    </p:extLst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Если ты ведешь себя пассивно: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 </a:t>
            </a:r>
            <a:r>
              <a:rPr lang="ru-RU" dirty="0"/>
              <a:t>просишь того, чего ты хочешь;</a:t>
            </a:r>
          </a:p>
          <a:p>
            <a:r>
              <a:rPr lang="ru-RU" dirty="0" smtClean="0"/>
              <a:t>ты </a:t>
            </a:r>
            <a:r>
              <a:rPr lang="ru-RU" dirty="0"/>
              <a:t>пренебрегаешь собственными правами и позволяешь другим их нарушать;</a:t>
            </a:r>
          </a:p>
          <a:p>
            <a:r>
              <a:rPr lang="ru-RU" dirty="0" smtClean="0"/>
              <a:t>ты </a:t>
            </a:r>
            <a:r>
              <a:rPr lang="ru-RU" dirty="0"/>
              <a:t>надеешься, что другие догадаются, что тебе нужно;</a:t>
            </a:r>
          </a:p>
          <a:p>
            <a:r>
              <a:rPr lang="ru-RU" dirty="0" smtClean="0"/>
              <a:t>прячешь </a:t>
            </a:r>
            <a:r>
              <a:rPr lang="ru-RU" dirty="0"/>
              <a:t>свои чувства глубоко в себе;</a:t>
            </a:r>
          </a:p>
          <a:p>
            <a:r>
              <a:rPr lang="ru-RU" dirty="0" smtClean="0"/>
              <a:t>считаешь </a:t>
            </a:r>
            <a:r>
              <a:rPr lang="ru-RU" dirty="0"/>
              <a:t>себя слабее, чем есть на самом деле.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7188654"/>
      </p:ext>
    </p:extLst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Типы поведения человека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ru-RU" sz="4400" dirty="0" smtClean="0">
                <a:solidFill>
                  <a:srgbClr val="7030A0"/>
                </a:solidFill>
              </a:rPr>
              <a:t>Агрессивное поведение</a:t>
            </a:r>
            <a:endParaRPr lang="ru-RU" sz="4400" dirty="0">
              <a:solidFill>
                <a:srgbClr val="7030A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2204864"/>
            <a:ext cx="6185470" cy="4931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034679"/>
      </p:ext>
    </p:extLst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Если ты ведешь себя агрессивно: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ты </a:t>
            </a:r>
            <a:r>
              <a:rPr lang="ru-RU" dirty="0"/>
              <a:t>требуешь того, чего хочешь;</a:t>
            </a:r>
          </a:p>
          <a:p>
            <a:r>
              <a:rPr lang="ru-RU" dirty="0"/>
              <a:t> </a:t>
            </a:r>
            <a:r>
              <a:rPr lang="ru-RU" dirty="0" smtClean="0"/>
              <a:t>хочешь </a:t>
            </a:r>
            <a:r>
              <a:rPr lang="ru-RU" dirty="0"/>
              <a:t>победить любой ценой, при этом тебе все равно, любят тебя или нет;</a:t>
            </a:r>
          </a:p>
          <a:p>
            <a:r>
              <a:rPr lang="ru-RU" dirty="0" smtClean="0"/>
              <a:t>ты </a:t>
            </a:r>
            <a:r>
              <a:rPr lang="ru-RU" dirty="0"/>
              <a:t>кричишь, мешаешь другим, прибегаешь к насилию и угрозам;</a:t>
            </a:r>
          </a:p>
          <a:p>
            <a:r>
              <a:rPr lang="ru-RU" dirty="0" smtClean="0"/>
              <a:t>не </a:t>
            </a:r>
            <a:r>
              <a:rPr lang="ru-RU" dirty="0"/>
              <a:t>слушаешь других;</a:t>
            </a:r>
          </a:p>
          <a:p>
            <a:r>
              <a:rPr lang="ru-RU" dirty="0" smtClean="0"/>
              <a:t>люди </a:t>
            </a:r>
            <a:r>
              <a:rPr lang="ru-RU" dirty="0"/>
              <a:t>обычно бояться и на любят тебя.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892150"/>
      </p:ext>
    </p:extLst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/>
              <a:t>Типы поведения </a:t>
            </a:r>
            <a:r>
              <a:rPr lang="ru-RU" sz="4000" dirty="0" smtClean="0"/>
              <a:t>человека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484784"/>
            <a:ext cx="8686800" cy="4525963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sz="4400" dirty="0" err="1" smtClean="0">
                <a:solidFill>
                  <a:srgbClr val="7030A0"/>
                </a:solidFill>
              </a:rPr>
              <a:t>Ассертивное</a:t>
            </a:r>
            <a:r>
              <a:rPr lang="ru-RU" sz="4400" dirty="0" smtClean="0">
                <a:solidFill>
                  <a:srgbClr val="7030A0"/>
                </a:solidFill>
              </a:rPr>
              <a:t> поведение</a:t>
            </a:r>
          </a:p>
          <a:p>
            <a:pPr lvl="0"/>
            <a:endParaRPr lang="ru-RU" sz="4800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7183" t="-5808" r="11404" b="24672"/>
          <a:stretch/>
        </p:blipFill>
        <p:spPr>
          <a:xfrm>
            <a:off x="2195736" y="2276872"/>
            <a:ext cx="4896544" cy="40429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0464029"/>
      </p:ext>
    </p:extLst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Если ты ведешь себя </a:t>
            </a:r>
            <a:r>
              <a:rPr lang="ru-RU" b="1" dirty="0" err="1">
                <a:solidFill>
                  <a:srgbClr val="7030A0"/>
                </a:solidFill>
              </a:rPr>
              <a:t>ассертивно</a:t>
            </a:r>
            <a:r>
              <a:rPr lang="ru-RU" b="1" dirty="0">
                <a:solidFill>
                  <a:srgbClr val="7030A0"/>
                </a:solidFill>
              </a:rPr>
              <a:t>:</a:t>
            </a:r>
            <a:br>
              <a:rPr lang="ru-RU" b="1" dirty="0">
                <a:solidFill>
                  <a:srgbClr val="7030A0"/>
                </a:solidFill>
              </a:rPr>
            </a:b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596064" cy="4955381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 smtClean="0"/>
              <a:t>просишь </a:t>
            </a:r>
            <a:r>
              <a:rPr lang="ru-RU" sz="9600" dirty="0"/>
              <a:t>о том, чего хочешь, </a:t>
            </a:r>
            <a:r>
              <a:rPr lang="ru-RU" sz="9600" dirty="0" smtClean="0"/>
              <a:t>открыто и непосредственно</a:t>
            </a:r>
            <a:r>
              <a:rPr lang="ru-RU" sz="9600" dirty="0"/>
              <a:t>;</a:t>
            </a:r>
          </a:p>
          <a:p>
            <a:r>
              <a:rPr lang="ru-RU" sz="9600" dirty="0" smtClean="0"/>
              <a:t>хочешь</a:t>
            </a:r>
            <a:r>
              <a:rPr lang="ru-RU" sz="9600" dirty="0"/>
              <a:t>, чтобы «победили» обе стороны, если это возможно;</a:t>
            </a:r>
          </a:p>
          <a:p>
            <a:r>
              <a:rPr lang="ru-RU" sz="9600" dirty="0" smtClean="0"/>
              <a:t>ты </a:t>
            </a:r>
            <a:r>
              <a:rPr lang="ru-RU" sz="9600" dirty="0"/>
              <a:t>настроен к людям позитивно, и если тебе кто-то нравиться, то говоришь об этом прямо;</a:t>
            </a:r>
          </a:p>
          <a:p>
            <a:r>
              <a:rPr lang="ru-RU" sz="9600" dirty="0" smtClean="0"/>
              <a:t>ты </a:t>
            </a:r>
            <a:r>
              <a:rPr lang="ru-RU" sz="9600" dirty="0"/>
              <a:t>хотел бы, чтобы тебя любили, но не в ущерб твоим собственным правам;</a:t>
            </a:r>
          </a:p>
          <a:p>
            <a:r>
              <a:rPr lang="ru-RU" sz="9600" dirty="0" smtClean="0"/>
              <a:t>всегда </a:t>
            </a:r>
            <a:r>
              <a:rPr lang="ru-RU" sz="9600" dirty="0"/>
              <a:t>говоришь людям, когда тебе не нравится их поведение, но не «уничтожаешь»  их;</a:t>
            </a:r>
          </a:p>
          <a:p>
            <a:r>
              <a:rPr lang="ru-RU" sz="9600" dirty="0" smtClean="0"/>
              <a:t>ясно </a:t>
            </a:r>
            <a:r>
              <a:rPr lang="ru-RU" sz="9600" dirty="0"/>
              <a:t>выражаешь свои настоящие чувства;</a:t>
            </a:r>
          </a:p>
          <a:p>
            <a:r>
              <a:rPr lang="ru-RU" sz="9600" dirty="0" smtClean="0"/>
              <a:t>обычно</a:t>
            </a:r>
            <a:r>
              <a:rPr lang="ru-RU" sz="9600" dirty="0"/>
              <a:t>, достигаешь того, чего хочешь;</a:t>
            </a:r>
          </a:p>
          <a:p>
            <a:r>
              <a:rPr lang="ru-RU" sz="9600" dirty="0" smtClean="0"/>
              <a:t>тебя </a:t>
            </a:r>
            <a:r>
              <a:rPr lang="ru-RU" sz="9600" dirty="0"/>
              <a:t>любят, тебе симпатизирует большинство разумных людей.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8087723"/>
      </p:ext>
    </p:extLst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Упражнение первое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>
                <a:solidFill>
                  <a:srgbClr val="7030A0"/>
                </a:solidFill>
              </a:rPr>
              <a:t>«</a:t>
            </a:r>
            <a:r>
              <a:rPr lang="ru-RU" sz="4000" b="1" dirty="0">
                <a:solidFill>
                  <a:srgbClr val="7030A0"/>
                </a:solidFill>
              </a:rPr>
              <a:t>Понятие </a:t>
            </a:r>
            <a:r>
              <a:rPr lang="ru-RU" sz="4000" b="1" dirty="0" err="1">
                <a:solidFill>
                  <a:srgbClr val="7030A0"/>
                </a:solidFill>
              </a:rPr>
              <a:t>ассертивности</a:t>
            </a:r>
            <a:r>
              <a:rPr lang="ru-RU" sz="4000" b="1" dirty="0">
                <a:solidFill>
                  <a:srgbClr val="7030A0"/>
                </a:solidFill>
              </a:rPr>
              <a:t>» </a:t>
            </a:r>
            <a:r>
              <a:rPr lang="ru-RU" sz="4000" dirty="0">
                <a:solidFill>
                  <a:srgbClr val="7030A0"/>
                </a:solidFill>
              </a:rPr>
              <a:t/>
            </a:r>
            <a:br>
              <a:rPr lang="ru-RU" sz="4000" dirty="0">
                <a:solidFill>
                  <a:srgbClr val="7030A0"/>
                </a:solidFill>
              </a:rPr>
            </a:b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Написать на ватмане все возможные ассоциации , возникающие в связи с понятием </a:t>
            </a:r>
            <a:r>
              <a:rPr lang="ru-RU" dirty="0" err="1" smtClean="0"/>
              <a:t>ассертивности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1" r="2517" b="19499"/>
          <a:stretch/>
        </p:blipFill>
        <p:spPr>
          <a:xfrm>
            <a:off x="1859541" y="3602583"/>
            <a:ext cx="5577318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21244668"/>
      </p:ext>
    </p:extLst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108</TotalTime>
  <Words>337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Calibri</vt:lpstr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Презентация PowerPoint</vt:lpstr>
      <vt:lpstr>Типы поведения человека</vt:lpstr>
      <vt:lpstr>Если ты ведешь себя пассивно: </vt:lpstr>
      <vt:lpstr>Типы поведения человека</vt:lpstr>
      <vt:lpstr>Если ты ведешь себя агрессивно: </vt:lpstr>
      <vt:lpstr>Типы поведения человека </vt:lpstr>
      <vt:lpstr>Если ты ведешь себя ассертивно: </vt:lpstr>
      <vt:lpstr>Упражнение первое  «Понятие ассертивности»  </vt:lpstr>
      <vt:lpstr>Упражнение второе  «Что такое ассертивное поведение» </vt:lpstr>
      <vt:lpstr>Упражнение третье «Твое ассертивное поведение» </vt:lpstr>
      <vt:lpstr>Рефлексия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Даниил Брызгалов</cp:lastModifiedBy>
  <cp:revision>19</cp:revision>
  <dcterms:created xsi:type="dcterms:W3CDTF">2012-01-08T09:13:58Z</dcterms:created>
  <dcterms:modified xsi:type="dcterms:W3CDTF">2019-01-07T11:02:51Z</dcterms:modified>
</cp:coreProperties>
</file>