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71" r:id="rId9"/>
    <p:sldId id="272" r:id="rId10"/>
    <p:sldId id="273" r:id="rId11"/>
    <p:sldId id="274" r:id="rId12"/>
    <p:sldId id="275" r:id="rId13"/>
    <p:sldId id="277" r:id="rId14"/>
    <p:sldId id="294" r:id="rId15"/>
    <p:sldId id="281" r:id="rId16"/>
    <p:sldId id="283" r:id="rId17"/>
    <p:sldId id="285" r:id="rId18"/>
    <p:sldId id="287" r:id="rId19"/>
    <p:sldId id="295" r:id="rId20"/>
    <p:sldId id="296" r:id="rId21"/>
    <p:sldId id="288" r:id="rId22"/>
    <p:sldId id="290" r:id="rId23"/>
    <p:sldId id="289" r:id="rId24"/>
    <p:sldId id="291" r:id="rId25"/>
    <p:sldId id="293" r:id="rId26"/>
    <p:sldId id="29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6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225855892101085E-2"/>
          <c:y val="4.8535605180499965E-2"/>
          <c:w val="0.74846025633657265"/>
          <c:h val="0.8638068929908360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53,8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84,6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53.8</c:v>
                </c:pt>
                <c:pt idx="1">
                  <c:v>84.6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2.2727272727272728E-2"/>
                  <c:y val="-1.379310344827586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15,3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46.1</c:v>
                </c:pt>
                <c:pt idx="1">
                  <c:v>15.3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1857792"/>
        <c:axId val="21859328"/>
        <c:axId val="79161088"/>
      </c:bar3DChart>
      <c:catAx>
        <c:axId val="218577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ru-RU"/>
          </a:p>
        </c:txPr>
        <c:crossAx val="21859328"/>
        <c:crosses val="autoZero"/>
        <c:auto val="1"/>
        <c:lblAlgn val="ctr"/>
        <c:lblOffset val="100"/>
        <c:noMultiLvlLbl val="0"/>
      </c:catAx>
      <c:valAx>
        <c:axId val="218593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857792"/>
        <c:crosses val="autoZero"/>
        <c:crossBetween val="between"/>
      </c:valAx>
      <c:serAx>
        <c:axId val="79161088"/>
        <c:scaling>
          <c:orientation val="minMax"/>
        </c:scaling>
        <c:delete val="1"/>
        <c:axPos val="b"/>
        <c:majorTickMark val="out"/>
        <c:minorTickMark val="none"/>
        <c:tickLblPos val="none"/>
        <c:crossAx val="21859328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058890778398617"/>
          <c:y val="4.4995013921132275E-2"/>
          <c:w val="0.76476613744516064"/>
          <c:h val="0.6311131321350789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4363270532483457E-17"/>
                  <c:y val="-2.431610942249240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30,7%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2.431610942249240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30,7%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0.307</c:v>
                </c:pt>
                <c:pt idx="1">
                  <c:v>0.307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53,8%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198427102238356E-3"/>
                  <c:y val="-4.457953394123605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46,1%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Лист1!$C$2:$C$3</c:f>
              <c:numCache>
                <c:formatCode>0.00%</c:formatCode>
                <c:ptCount val="2"/>
                <c:pt idx="0">
                  <c:v>0.53800000000000003</c:v>
                </c:pt>
                <c:pt idx="1">
                  <c:v>0.46100000000000002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557168784029036E-2"/>
                  <c:y val="-2.431610942249240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15,3%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5335753176043648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22,2%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Лист1!$D$2:$D$3</c:f>
              <c:numCache>
                <c:formatCode>0.00%</c:formatCode>
                <c:ptCount val="2"/>
                <c:pt idx="0">
                  <c:v>0.153</c:v>
                </c:pt>
                <c:pt idx="1">
                  <c:v>0.222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3381504"/>
        <c:axId val="23383040"/>
        <c:axId val="23348544"/>
      </c:bar3DChart>
      <c:catAx>
        <c:axId val="23381504"/>
        <c:scaling>
          <c:orientation val="minMax"/>
        </c:scaling>
        <c:delete val="0"/>
        <c:axPos val="b"/>
        <c:majorTickMark val="out"/>
        <c:minorTickMark val="none"/>
        <c:tickLblPos val="nextTo"/>
        <c:crossAx val="23383040"/>
        <c:crosses val="autoZero"/>
        <c:auto val="1"/>
        <c:lblAlgn val="ctr"/>
        <c:lblOffset val="100"/>
        <c:noMultiLvlLbl val="0"/>
      </c:catAx>
      <c:valAx>
        <c:axId val="23383040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23381504"/>
        <c:crosses val="autoZero"/>
        <c:crossBetween val="between"/>
      </c:valAx>
      <c:serAx>
        <c:axId val="23348544"/>
        <c:scaling>
          <c:orientation val="minMax"/>
        </c:scaling>
        <c:delete val="1"/>
        <c:axPos val="b"/>
        <c:majorTickMark val="out"/>
        <c:minorTickMark val="none"/>
        <c:tickLblPos val="none"/>
        <c:crossAx val="23383040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766068083297497"/>
          <c:y val="4.4057617797775367E-2"/>
          <c:w val="0.86437119088927439"/>
          <c:h val="0.6918391980663434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603420350922483E-17"/>
                  <c:y val="-1.506591337099811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14</a:t>
                    </a:r>
                    <a:r>
                      <a:rPr lang="ru-RU"/>
                      <a:t>,</a:t>
                    </a:r>
                    <a:r>
                      <a:rPr lang="en-US"/>
                      <a:t>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5109855618330196E-3"/>
                  <c:y val="-3.013182674199623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22</a:t>
                    </a:r>
                    <a:r>
                      <a:rPr lang="ru-RU"/>
                      <a:t>,</a:t>
                    </a:r>
                    <a:r>
                      <a:rPr lang="en-US"/>
                      <a:t>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14.8</c:v>
                </c:pt>
                <c:pt idx="1">
                  <c:v>22.2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1.129943502824858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</a:t>
                    </a:r>
                    <a:r>
                      <a:rPr lang="ru-RU"/>
                      <a:t>8,1</a:t>
                    </a:r>
                    <a:r>
                      <a:rPr lang="en-US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66</a:t>
                    </a:r>
                    <a:r>
                      <a:rPr lang="ru-RU"/>
                      <a:t>,</a:t>
                    </a:r>
                    <a:r>
                      <a:rPr lang="en-US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Лист1!$C$2:$C$3</c:f>
              <c:numCache>
                <c:formatCode>0.00%</c:formatCode>
                <c:ptCount val="2"/>
                <c:pt idx="0">
                  <c:v>48.1</c:v>
                </c:pt>
                <c:pt idx="1">
                  <c:v>66.599999999999994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7664783427495289E-2"/>
                  <c:y val="-1.12994350282485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5285624607658507E-2"/>
                  <c:y val="-2.259887005649717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11</a:t>
                    </a:r>
                    <a:r>
                      <a:rPr lang="ru-RU"/>
                      <a:t>,</a:t>
                    </a:r>
                    <a:r>
                      <a:rPr lang="en-US"/>
                      <a:t>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Лист1!$D$2:$D$3</c:f>
              <c:numCache>
                <c:formatCode>0.00%</c:formatCode>
                <c:ptCount val="2"/>
                <c:pt idx="0" formatCode="0%">
                  <c:v>37</c:v>
                </c:pt>
                <c:pt idx="1">
                  <c:v>11.1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3576576"/>
        <c:axId val="23578112"/>
        <c:axId val="23349888"/>
      </c:bar3DChart>
      <c:catAx>
        <c:axId val="23576576"/>
        <c:scaling>
          <c:orientation val="minMax"/>
        </c:scaling>
        <c:delete val="0"/>
        <c:axPos val="b"/>
        <c:majorTickMark val="out"/>
        <c:minorTickMark val="none"/>
        <c:tickLblPos val="nextTo"/>
        <c:crossAx val="23578112"/>
        <c:crosses val="autoZero"/>
        <c:auto val="1"/>
        <c:lblAlgn val="ctr"/>
        <c:lblOffset val="100"/>
        <c:noMultiLvlLbl val="0"/>
      </c:catAx>
      <c:valAx>
        <c:axId val="2357811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23576576"/>
        <c:crosses val="autoZero"/>
        <c:crossBetween val="between"/>
      </c:valAx>
      <c:serAx>
        <c:axId val="23349888"/>
        <c:scaling>
          <c:orientation val="minMax"/>
        </c:scaling>
        <c:delete val="1"/>
        <c:axPos val="b"/>
        <c:majorTickMark val="out"/>
        <c:minorTickMark val="none"/>
        <c:tickLblPos val="none"/>
        <c:crossAx val="23578112"/>
        <c:crosses val="autoZero"/>
      </c:serAx>
    </c:plotArea>
    <c:legend>
      <c:legendPos val="r"/>
      <c:layout>
        <c:manualLayout>
          <c:xMode val="edge"/>
          <c:yMode val="edge"/>
          <c:x val="0.76770991196721883"/>
          <c:y val="0.55602858964663326"/>
          <c:w val="0.22977910247094818"/>
          <c:h val="0.20809318326734583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5391306013755585E-2"/>
          <c:y val="4.8535605180499965E-2"/>
          <c:w val="0.80002970947943175"/>
          <c:h val="0.86293615615928843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098789037603569E-3"/>
                  <c:y val="-2.207505518763797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92,3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84,6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92.3</c:v>
                </c:pt>
                <c:pt idx="1">
                  <c:v>84.6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746972594008922E-2"/>
                  <c:y val="-2.649006622516556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7,7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592734225621414E-2"/>
                  <c:y val="-2.207505518763797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15,3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7.7</c:v>
                </c:pt>
                <c:pt idx="1">
                  <c:v>15.3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3693184"/>
        <c:axId val="23694720"/>
        <c:axId val="23659392"/>
      </c:bar3DChart>
      <c:catAx>
        <c:axId val="23693184"/>
        <c:scaling>
          <c:orientation val="minMax"/>
        </c:scaling>
        <c:delete val="0"/>
        <c:axPos val="b"/>
        <c:majorTickMark val="out"/>
        <c:minorTickMark val="none"/>
        <c:tickLblPos val="nextTo"/>
        <c:crossAx val="23694720"/>
        <c:crosses val="autoZero"/>
        <c:auto val="1"/>
        <c:lblAlgn val="ctr"/>
        <c:lblOffset val="100"/>
        <c:noMultiLvlLbl val="0"/>
      </c:catAx>
      <c:valAx>
        <c:axId val="23694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693184"/>
        <c:crosses val="autoZero"/>
        <c:crossBetween val="between"/>
      </c:valAx>
      <c:serAx>
        <c:axId val="23659392"/>
        <c:scaling>
          <c:orientation val="minMax"/>
        </c:scaling>
        <c:delete val="1"/>
        <c:axPos val="b"/>
        <c:majorTickMark val="out"/>
        <c:minorTickMark val="none"/>
        <c:tickLblPos val="none"/>
        <c:crossAx val="23694720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560569876772342"/>
          <c:y val="3.9475625546806656E-2"/>
          <c:w val="0.86574354569315282"/>
          <c:h val="0.7971375836085006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8484848484848485E-3"/>
                  <c:y val="-3.010752688172043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61,5%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2.580645161290322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30,7%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0.61499999999999999</c:v>
                </c:pt>
                <c:pt idx="1">
                  <c:v>0.307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969696969696971E-2"/>
                  <c:y val="-1.720430107526885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30,7%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2727272727272727E-3"/>
                  <c:y val="-2.580645161290322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53,8%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Лист1!$C$2:$C$3</c:f>
              <c:numCache>
                <c:formatCode>0.00%</c:formatCode>
                <c:ptCount val="2"/>
                <c:pt idx="0">
                  <c:v>0.307</c:v>
                </c:pt>
                <c:pt idx="1">
                  <c:v>0.53800000000000003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4242424242424242E-2"/>
                  <c:y val="-1.720430107526881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7,7%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0909090909090911E-2"/>
                  <c:y val="-8.6021505376344086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15,4%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Лист1!$D$2:$D$3</c:f>
              <c:numCache>
                <c:formatCode>0.00%</c:formatCode>
                <c:ptCount val="2"/>
                <c:pt idx="0">
                  <c:v>7.6999999999999999E-2</c:v>
                </c:pt>
                <c:pt idx="1">
                  <c:v>0.154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2923904"/>
        <c:axId val="22815104"/>
        <c:axId val="23661184"/>
      </c:bar3DChart>
      <c:catAx>
        <c:axId val="22923904"/>
        <c:scaling>
          <c:orientation val="minMax"/>
        </c:scaling>
        <c:delete val="0"/>
        <c:axPos val="b"/>
        <c:majorTickMark val="out"/>
        <c:minorTickMark val="none"/>
        <c:tickLblPos val="nextTo"/>
        <c:crossAx val="22815104"/>
        <c:crosses val="autoZero"/>
        <c:auto val="1"/>
        <c:lblAlgn val="ctr"/>
        <c:lblOffset val="100"/>
        <c:noMultiLvlLbl val="0"/>
      </c:catAx>
      <c:valAx>
        <c:axId val="22815104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22923904"/>
        <c:crosses val="autoZero"/>
        <c:crossBetween val="between"/>
      </c:valAx>
      <c:serAx>
        <c:axId val="23661184"/>
        <c:scaling>
          <c:orientation val="minMax"/>
        </c:scaling>
        <c:delete val="1"/>
        <c:axPos val="b"/>
        <c:majorTickMark val="out"/>
        <c:minorTickMark val="none"/>
        <c:tickLblPos val="none"/>
        <c:crossAx val="22815104"/>
        <c:crosses val="autoZero"/>
      </c:serAx>
    </c:plotArea>
    <c:legend>
      <c:legendPos val="r"/>
      <c:layout>
        <c:manualLayout>
          <c:xMode val="edge"/>
          <c:yMode val="edge"/>
          <c:x val="0.76361326652350392"/>
          <c:y val="0.71021759376852078"/>
          <c:w val="0.21941703650680067"/>
          <c:h val="0.2333279146558293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92612642169729"/>
          <c:y val="4.4057617797775367E-2"/>
          <c:w val="0.86203276314598609"/>
          <c:h val="0.8364733158355205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0217113665389528E-2"/>
                  <c:y val="-1.851851851851851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25</a:t>
                    </a:r>
                    <a:r>
                      <a:rPr lang="ru-RU"/>
                      <a:t>,</a:t>
                    </a:r>
                    <a:r>
                      <a:rPr lang="en-US"/>
                      <a:t>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2.592592592592592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11</a:t>
                    </a:r>
                    <a:r>
                      <a:rPr lang="ru-RU"/>
                      <a:t>,</a:t>
                    </a:r>
                    <a:r>
                      <a:rPr lang="en-US"/>
                      <a:t>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25.9</c:v>
                </c:pt>
                <c:pt idx="1">
                  <c:v>11.1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1.111111111111111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62</a:t>
                    </a:r>
                    <a:r>
                      <a:rPr lang="ru-RU"/>
                      <a:t>,</a:t>
                    </a:r>
                    <a:r>
                      <a:rPr lang="en-US"/>
                      <a:t>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74%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Лист1!$C$2:$C$3</c:f>
              <c:numCache>
                <c:formatCode>0.00%</c:formatCode>
                <c:ptCount val="2"/>
                <c:pt idx="0">
                  <c:v>62.9</c:v>
                </c:pt>
                <c:pt idx="1">
                  <c:v>74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5759897828863345E-2"/>
                  <c:y val="-1.481481481481481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11</a:t>
                    </a:r>
                    <a:r>
                      <a:rPr lang="ru-RU"/>
                      <a:t>,</a:t>
                    </a:r>
                    <a:r>
                      <a:rPr lang="en-US"/>
                      <a:t>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8314176245210725E-2"/>
                  <c:y val="-1.111111111111111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14</a:t>
                    </a:r>
                    <a:r>
                      <a:rPr lang="ru-RU"/>
                      <a:t>,</a:t>
                    </a:r>
                    <a:r>
                      <a:rPr lang="en-US"/>
                      <a:t>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Лист1!$D$2:$D$3</c:f>
              <c:numCache>
                <c:formatCode>0.00%</c:formatCode>
                <c:ptCount val="2"/>
                <c:pt idx="0" formatCode="0%">
                  <c:v>11.1</c:v>
                </c:pt>
                <c:pt idx="1">
                  <c:v>14.8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9567616"/>
        <c:axId val="29598080"/>
        <c:axId val="22808320"/>
      </c:bar3DChart>
      <c:catAx>
        <c:axId val="29567616"/>
        <c:scaling>
          <c:orientation val="minMax"/>
        </c:scaling>
        <c:delete val="0"/>
        <c:axPos val="b"/>
        <c:majorTickMark val="out"/>
        <c:minorTickMark val="none"/>
        <c:tickLblPos val="nextTo"/>
        <c:crossAx val="29598080"/>
        <c:crosses val="autoZero"/>
        <c:auto val="1"/>
        <c:lblAlgn val="ctr"/>
        <c:lblOffset val="100"/>
        <c:noMultiLvlLbl val="0"/>
      </c:catAx>
      <c:valAx>
        <c:axId val="29598080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29567616"/>
        <c:crosses val="autoZero"/>
        <c:crossBetween val="between"/>
      </c:valAx>
      <c:serAx>
        <c:axId val="22808320"/>
        <c:scaling>
          <c:orientation val="minMax"/>
        </c:scaling>
        <c:delete val="1"/>
        <c:axPos val="b"/>
        <c:majorTickMark val="out"/>
        <c:minorTickMark val="none"/>
        <c:tickLblPos val="none"/>
        <c:crossAx val="29598080"/>
        <c:crosses val="autoZero"/>
      </c:serAx>
    </c:plotArea>
    <c:legend>
      <c:legendPos val="r"/>
      <c:layout>
        <c:manualLayout>
          <c:xMode val="edge"/>
          <c:yMode val="edge"/>
          <c:x val="0.7585963536167174"/>
          <c:y val="0.67361329833770778"/>
          <c:w val="0.23118653271789302"/>
          <c:h val="0.20092125984251968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29BE6A-A04A-4AED-9956-FD3DAB7F8C65}" type="datetimeFigureOut">
              <a:rPr lang="ru-RU" smtClean="0"/>
              <a:t>30.06.2013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367E967-3642-4975-8898-DD6DBF307EE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BE6A-A04A-4AED-9956-FD3DAB7F8C65}" type="datetimeFigureOut">
              <a:rPr lang="ru-RU" smtClean="0"/>
              <a:t>30.06.2013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7E967-3642-4975-8898-DD6DBF307E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BE6A-A04A-4AED-9956-FD3DAB7F8C65}" type="datetimeFigureOut">
              <a:rPr lang="ru-RU" smtClean="0"/>
              <a:t>30.06.2013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7E967-3642-4975-8898-DD6DBF307E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29BE6A-A04A-4AED-9956-FD3DAB7F8C65}" type="datetimeFigureOut">
              <a:rPr lang="ru-RU" smtClean="0"/>
              <a:t>30.06.2013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367E967-3642-4975-8898-DD6DBF307EE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29BE6A-A04A-4AED-9956-FD3DAB7F8C65}" type="datetimeFigureOut">
              <a:rPr lang="ru-RU" smtClean="0"/>
              <a:t>30.06.2013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367E967-3642-4975-8898-DD6DBF307EE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BE6A-A04A-4AED-9956-FD3DAB7F8C65}" type="datetimeFigureOut">
              <a:rPr lang="ru-RU" smtClean="0"/>
              <a:t>30.06.2013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7E967-3642-4975-8898-DD6DBF307EE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BE6A-A04A-4AED-9956-FD3DAB7F8C65}" type="datetimeFigureOut">
              <a:rPr lang="ru-RU" smtClean="0"/>
              <a:t>30.06.2013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7E967-3642-4975-8898-DD6DBF307EE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29BE6A-A04A-4AED-9956-FD3DAB7F8C65}" type="datetimeFigureOut">
              <a:rPr lang="ru-RU" smtClean="0"/>
              <a:t>30.06.2013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367E967-3642-4975-8898-DD6DBF307EE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9BE6A-A04A-4AED-9956-FD3DAB7F8C65}" type="datetimeFigureOut">
              <a:rPr lang="ru-RU" smtClean="0"/>
              <a:t>30.06.2013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7E967-3642-4975-8898-DD6DBF307E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29BE6A-A04A-4AED-9956-FD3DAB7F8C65}" type="datetimeFigureOut">
              <a:rPr lang="ru-RU" smtClean="0"/>
              <a:t>30.06.2013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367E967-3642-4975-8898-DD6DBF307EE3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29BE6A-A04A-4AED-9956-FD3DAB7F8C65}" type="datetimeFigureOut">
              <a:rPr lang="ru-RU" smtClean="0"/>
              <a:t>30.06.2013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367E967-3642-4975-8898-DD6DBF307EE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29BE6A-A04A-4AED-9956-FD3DAB7F8C65}" type="datetimeFigureOut">
              <a:rPr lang="ru-RU" smtClean="0"/>
              <a:t>30.06.2013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367E967-3642-4975-8898-DD6DBF307EE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76672"/>
            <a:ext cx="8424936" cy="31683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Магистерская диссертация на тему:</a:t>
            </a:r>
            <a:b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«Формирование коммуникативных </a:t>
            </a: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универсальных учебных </a:t>
            </a: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действий младших школьников в процессе профилактики аддиктивного поведения»</a:t>
            </a:r>
            <a:endParaRPr lang="ru-RU" sz="3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581128"/>
            <a:ext cx="6172200" cy="685800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Выполнила: Константинова М.В., группа 781 М</a:t>
            </a:r>
          </a:p>
          <a:p>
            <a:pPr algn="r"/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Научный руководитель: Жукова М.В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1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179512" y="548680"/>
            <a:ext cx="8568952" cy="5184576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Аддиктивное поведение </a:t>
            </a:r>
            <a:r>
              <a:rPr lang="ru-RU" sz="3200" dirty="0">
                <a:effectLst/>
                <a:latin typeface="Arial" pitchFamily="34" charset="0"/>
                <a:cs typeface="Arial" pitchFamily="34" charset="0"/>
              </a:rPr>
              <a:t>– одна из форм деструктивного поведения, которая выражается в стремлении к уходу от реальности путем изменения своего психического состояния посредством приема некоторых веществ или постоянной фиксацией внимания на определенных предметах или активностях, что сопровождается развитием интенсивных эмоций </a:t>
            </a:r>
            <a:r>
              <a:rPr lang="ru-RU" sz="3200" dirty="0" smtClean="0">
                <a:effectLst/>
                <a:latin typeface="Arial" pitchFamily="34" charset="0"/>
                <a:cs typeface="Arial" pitchFamily="34" charset="0"/>
              </a:rPr>
              <a:t>(Ц.П. Короленко)</a:t>
            </a:r>
            <a:endParaRPr lang="ru-RU" sz="3200" dirty="0"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57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404664"/>
            <a:ext cx="8784976" cy="127444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Причины аддиктивного поведения: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251520" y="1844824"/>
            <a:ext cx="8712968" cy="482453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3600" dirty="0" smtClean="0">
                <a:effectLst/>
                <a:latin typeface="Arial" pitchFamily="34" charset="0"/>
                <a:cs typeface="Arial" pitchFamily="34" charset="0"/>
              </a:rPr>
              <a:t>дисфункциональность </a:t>
            </a:r>
            <a:r>
              <a:rPr lang="ru-RU" sz="3600" dirty="0">
                <a:effectLst/>
                <a:latin typeface="Arial" pitchFamily="34" charset="0"/>
                <a:cs typeface="Arial" pitchFamily="34" charset="0"/>
              </a:rPr>
              <a:t>семьи;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effectLst/>
                <a:latin typeface="Arial" pitchFamily="34" charset="0"/>
                <a:cs typeface="Arial" pitchFamily="34" charset="0"/>
              </a:rPr>
              <a:t>личностные </a:t>
            </a:r>
            <a:r>
              <a:rPr lang="ru-RU" sz="3600" dirty="0">
                <a:effectLst/>
                <a:latin typeface="Arial" pitchFamily="34" charset="0"/>
                <a:cs typeface="Arial" pitchFamily="34" charset="0"/>
              </a:rPr>
              <a:t>особенности (возрастные, </a:t>
            </a:r>
            <a:r>
              <a:rPr lang="ru-RU" sz="3600" dirty="0" smtClean="0">
                <a:effectLst/>
                <a:latin typeface="Arial" pitchFamily="34" charset="0"/>
                <a:cs typeface="Arial" pitchFamily="34" charset="0"/>
              </a:rPr>
              <a:t>характерологические);</a:t>
            </a:r>
            <a:endParaRPr lang="ru-RU" sz="3600" dirty="0">
              <a:effectLst/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effectLst/>
                <a:latin typeface="Arial" pitchFamily="34" charset="0"/>
                <a:cs typeface="Arial" pitchFamily="34" charset="0"/>
              </a:rPr>
              <a:t>психические особенности;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effectLst/>
                <a:latin typeface="Arial" pitchFamily="34" charset="0"/>
                <a:cs typeface="Arial" pitchFamily="34" charset="0"/>
              </a:rPr>
              <a:t>школьная </a:t>
            </a:r>
            <a:r>
              <a:rPr lang="ru-RU" sz="3600" dirty="0">
                <a:effectLst/>
                <a:latin typeface="Arial" pitchFamily="34" charset="0"/>
                <a:cs typeface="Arial" pitchFamily="34" charset="0"/>
              </a:rPr>
              <a:t>дезадаптация;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effectLst/>
                <a:latin typeface="Arial" pitchFamily="34" charset="0"/>
                <a:cs typeface="Arial" pitchFamily="34" charset="0"/>
              </a:rPr>
              <a:t>воздействие </a:t>
            </a:r>
            <a:r>
              <a:rPr lang="ru-RU" sz="3600" dirty="0">
                <a:effectLst/>
                <a:latin typeface="Arial" pitchFamily="34" charset="0"/>
                <a:cs typeface="Arial" pitchFamily="34" charset="0"/>
              </a:rPr>
              <a:t>асоциальной неформальной </a:t>
            </a:r>
            <a:r>
              <a:rPr lang="ru-RU" sz="3600" dirty="0" smtClean="0">
                <a:effectLst/>
                <a:latin typeface="Arial" pitchFamily="34" charset="0"/>
                <a:cs typeface="Arial" pitchFamily="34" charset="0"/>
              </a:rPr>
              <a:t>среды.</a:t>
            </a:r>
            <a:endParaRPr lang="ru-RU" sz="3600" dirty="0">
              <a:effectLst/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579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548680"/>
            <a:ext cx="8784976" cy="1418456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Профилактическая работа должна включать три обязательных компонента: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251520" y="1988840"/>
            <a:ext cx="8784976" cy="468052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4000" dirty="0">
                <a:effectLst/>
                <a:latin typeface="Arial" pitchFamily="34" charset="0"/>
                <a:cs typeface="Arial" pitchFamily="34" charset="0"/>
              </a:rPr>
              <a:t>о</a:t>
            </a:r>
            <a:r>
              <a:rPr lang="ru-RU" sz="4000" dirty="0" smtClean="0">
                <a:effectLst/>
                <a:latin typeface="Arial" pitchFamily="34" charset="0"/>
                <a:cs typeface="Arial" pitchFamily="34" charset="0"/>
              </a:rPr>
              <a:t>бразовательный;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>
                <a:effectLst/>
                <a:latin typeface="Arial" pitchFamily="34" charset="0"/>
                <a:cs typeface="Arial" pitchFamily="34" charset="0"/>
              </a:rPr>
              <a:t>п</a:t>
            </a:r>
            <a:r>
              <a:rPr lang="ru-RU" sz="4000" dirty="0" smtClean="0">
                <a:effectLst/>
                <a:latin typeface="Arial" pitchFamily="34" charset="0"/>
                <a:cs typeface="Arial" pitchFamily="34" charset="0"/>
              </a:rPr>
              <a:t>сихологический;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>
                <a:effectLst/>
                <a:latin typeface="Arial" pitchFamily="34" charset="0"/>
                <a:cs typeface="Arial" pitchFamily="34" charset="0"/>
              </a:rPr>
              <a:t>с</a:t>
            </a:r>
            <a:r>
              <a:rPr lang="ru-RU" sz="4000" dirty="0" smtClean="0">
                <a:effectLst/>
                <a:latin typeface="Arial" pitchFamily="34" charset="0"/>
                <a:cs typeface="Arial" pitchFamily="34" charset="0"/>
              </a:rPr>
              <a:t>оциальный.</a:t>
            </a:r>
            <a:endParaRPr lang="ru-RU" sz="4000" dirty="0"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98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5008" y="908720"/>
            <a:ext cx="8928992" cy="216024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Для изучения уровней сформированности коммуникативных универсальных действий мы применили следующие методики:</a:t>
            </a:r>
            <a:r>
              <a:rPr lang="ru-RU" sz="3600" dirty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>
                <a:effectLst/>
                <a:latin typeface="Arial" pitchFamily="34" charset="0"/>
                <a:cs typeface="Arial" pitchFamily="34" charset="0"/>
              </a:rPr>
            </a:br>
            <a:endParaRPr lang="ru-RU" sz="3600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107504" y="3284984"/>
            <a:ext cx="8784976" cy="2664296"/>
          </a:xfrm>
        </p:spPr>
        <p:txBody>
          <a:bodyPr/>
          <a:lstStyle/>
          <a:p>
            <a:pPr marL="18288" indent="0">
              <a:buNone/>
            </a:pPr>
            <a:r>
              <a:rPr lang="ru-RU" sz="3200" dirty="0" smtClean="0">
                <a:effectLst/>
                <a:latin typeface="Arial" pitchFamily="34" charset="0"/>
                <a:cs typeface="Arial" pitchFamily="34" charset="0"/>
              </a:rPr>
              <a:t>•«</a:t>
            </a:r>
            <a:r>
              <a:rPr lang="ru-RU" sz="3200" dirty="0">
                <a:effectLst/>
                <a:latin typeface="Arial" pitchFamily="34" charset="0"/>
                <a:cs typeface="Arial" pitchFamily="34" charset="0"/>
              </a:rPr>
              <a:t>Рукавички» (Г. А. Цукерман)</a:t>
            </a:r>
          </a:p>
          <a:p>
            <a:pPr marL="18288" indent="0">
              <a:buNone/>
            </a:pPr>
            <a:r>
              <a:rPr lang="ru-RU" sz="3200" dirty="0" smtClean="0">
                <a:effectLst/>
                <a:latin typeface="Arial" pitchFamily="34" charset="0"/>
                <a:cs typeface="Arial" pitchFamily="34" charset="0"/>
              </a:rPr>
              <a:t>•«</a:t>
            </a:r>
            <a:r>
              <a:rPr lang="ru-RU" sz="3200" dirty="0">
                <a:effectLst/>
                <a:latin typeface="Arial" pitchFamily="34" charset="0"/>
                <a:cs typeface="Arial" pitchFamily="34" charset="0"/>
              </a:rPr>
              <a:t>Дорога к дому» (модифицированный вариант методики «Архитектор-строитель»)</a:t>
            </a:r>
          </a:p>
          <a:p>
            <a:pPr marL="18288" indent="0">
              <a:buNone/>
            </a:pPr>
            <a:r>
              <a:rPr lang="ru-RU" sz="3200" dirty="0" smtClean="0">
                <a:effectLst/>
                <a:latin typeface="Arial" pitchFamily="34" charset="0"/>
                <a:cs typeface="Arial" pitchFamily="34" charset="0"/>
              </a:rPr>
              <a:t>•«</a:t>
            </a:r>
            <a:r>
              <a:rPr lang="ru-RU" sz="3200" dirty="0">
                <a:effectLst/>
                <a:latin typeface="Arial" pitchFamily="34" charset="0"/>
                <a:cs typeface="Arial" pitchFamily="34" charset="0"/>
              </a:rPr>
              <a:t>Кто прав?» (методика Г.А. Цукерман и др.)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547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291264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cap="none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Распределение баллов по уровням</a:t>
            </a:r>
            <a:r>
              <a:rPr lang="ru-RU" sz="4000" cap="none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cap="none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74270292"/>
              </p:ext>
            </p:extLst>
          </p:nvPr>
        </p:nvGraphicFramePr>
        <p:xfrm>
          <a:off x="323528" y="2492896"/>
          <a:ext cx="8352927" cy="2520280"/>
        </p:xfrm>
        <a:graphic>
          <a:graphicData uri="http://schemas.openxmlformats.org/drawingml/2006/table">
            <a:tbl>
              <a:tblPr firstRow="1" firstCol="1" bandRow="1"/>
              <a:tblGrid>
                <a:gridCol w="1568113"/>
                <a:gridCol w="1593496"/>
                <a:gridCol w="1865189"/>
                <a:gridCol w="1732633"/>
                <a:gridCol w="1593496"/>
              </a:tblGrid>
              <a:tr h="1440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Низкий уровень</a:t>
                      </a:r>
                      <a:endParaRPr lang="ru-RU" sz="2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Ниже среднего</a:t>
                      </a:r>
                      <a:endParaRPr lang="ru-RU" sz="2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Средний</a:t>
                      </a:r>
                      <a:endParaRPr lang="ru-RU" sz="2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уровень</a:t>
                      </a:r>
                      <a:endParaRPr lang="ru-RU" sz="2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Выше среднего</a:t>
                      </a:r>
                      <a:endParaRPr lang="ru-RU" sz="2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i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Высокий</a:t>
                      </a:r>
                      <a:endParaRPr lang="ru-RU" sz="2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i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уровень</a:t>
                      </a:r>
                      <a:endParaRPr lang="ru-RU" sz="2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2-3 балла</a:t>
                      </a:r>
                      <a:endParaRPr lang="ru-RU" sz="2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4-5 балла</a:t>
                      </a:r>
                      <a:endParaRPr lang="ru-RU" sz="24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  баллов</a:t>
                      </a:r>
                      <a:endParaRPr lang="ru-RU" sz="2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7-8 баллов</a:t>
                      </a:r>
                      <a:endParaRPr lang="ru-RU" sz="2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9-10 баллов</a:t>
                      </a:r>
                      <a:endParaRPr lang="ru-RU" sz="24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136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268760"/>
            <a:ext cx="8856984" cy="3024336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Результаты констатирующего этапа экспериментальной работы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65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836712"/>
            <a:ext cx="8928992" cy="91440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Распределение испытуемых по уровням  сформированности действий по согласованию усилий в процессе организации и осуществлению сотрудничества 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77082606"/>
              </p:ext>
            </p:extLst>
          </p:nvPr>
        </p:nvGraphicFramePr>
        <p:xfrm>
          <a:off x="899592" y="2060848"/>
          <a:ext cx="7920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548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714" y="908720"/>
            <a:ext cx="8856984" cy="91440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Распределение испытуемых по уровню сформированности действия по передаче информации и отображению предметного содержания и условий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64778562"/>
              </p:ext>
            </p:extLst>
          </p:nvPr>
        </p:nvGraphicFramePr>
        <p:xfrm>
          <a:off x="611560" y="1916832"/>
          <a:ext cx="777686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659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476672"/>
            <a:ext cx="8784976" cy="91440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Распределение испытуемых по уровню сформированности действий, направленных на учет позиций собеседника (партнера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)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38233903"/>
              </p:ext>
            </p:extLst>
          </p:nvPr>
        </p:nvGraphicFramePr>
        <p:xfrm>
          <a:off x="539552" y="1484312"/>
          <a:ext cx="7848872" cy="496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6221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24936" cy="466653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Программа внеурочной деятельности  по профилактике аддиктивного поведения «Мы и наше здоровье»</a:t>
            </a:r>
          </a:p>
        </p:txBody>
      </p:sp>
    </p:spTree>
    <p:extLst>
      <p:ext uri="{BB962C8B-B14F-4D97-AF65-F5344CB8AC3E}">
        <p14:creationId xmlns:p14="http://schemas.microsoft.com/office/powerpoint/2010/main" val="1817599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476672"/>
            <a:ext cx="7543800" cy="9144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Актуальность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179512" y="1268760"/>
            <a:ext cx="8640960" cy="5328592"/>
          </a:xfrm>
        </p:spPr>
        <p:txBody>
          <a:bodyPr>
            <a:normAutofit/>
          </a:bodyPr>
          <a:lstStyle/>
          <a:p>
            <a:pPr marL="18288" indent="0" algn="just">
              <a:buNone/>
            </a:pPr>
            <a:r>
              <a:rPr lang="ru-RU" sz="2800" dirty="0">
                <a:effectLst/>
                <a:latin typeface="Arial" pitchFamily="34" charset="0"/>
                <a:cs typeface="Arial" pitchFamily="34" charset="0"/>
              </a:rPr>
              <a:t>Младший школьный возраст является благоприятным для формирования коммуникативного компонента УУД. На начальном этапе обучения индивидуальные успехи ребёнка впервые приобретают социальный смысл, поэтому в качестве одной из основных задач начального образования является создание оптимальных условий для формирования коммуникативных компетенций, мотивации достижения, инициативы, самостоятельности учащегося.</a:t>
            </a:r>
          </a:p>
        </p:txBody>
      </p:sp>
    </p:spTree>
    <p:extLst>
      <p:ext uri="{BB962C8B-B14F-4D97-AF65-F5344CB8AC3E}">
        <p14:creationId xmlns:p14="http://schemas.microsoft.com/office/powerpoint/2010/main" val="428340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Задачи курса:</a:t>
            </a:r>
            <a:br>
              <a:rPr lang="ru-RU" sz="4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48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980728"/>
            <a:ext cx="7467600" cy="5277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.	создание условий, препятствующих возникновению и распространению вредных привычек;</a:t>
            </a:r>
          </a:p>
          <a:p>
            <a:pPr marL="0" indent="0">
              <a:buNone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2.	формирование ценностных установок на здоровый образ жизни;</a:t>
            </a:r>
          </a:p>
          <a:p>
            <a:pPr marL="0" indent="0">
              <a:buNone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3.	формирование отрицательного отношения к вредным привычкам;</a:t>
            </a:r>
          </a:p>
          <a:p>
            <a:pPr marL="0" indent="0">
              <a:buNone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4.	выявление трудностей и проблем, конфликтных ситуаций, отклонений в поведении и оказание своевременной социальной помощи и поддержки младшим школьникам.</a:t>
            </a:r>
          </a:p>
          <a:p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3926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8972" y="1052736"/>
            <a:ext cx="8417484" cy="264259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Результаты контрольного этапа экспериментальной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6377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340768"/>
            <a:ext cx="8568952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Распределение испытуемых по уровням  сформированности действий по согласованию усилий в процессе организации и осуществлению сотрудничества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endParaRPr lang="ru-RU" sz="2800" b="1" dirty="0"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</p:nvPr>
        </p:nvGraphicFramePr>
        <p:xfrm>
          <a:off x="611188" y="1916113"/>
          <a:ext cx="7993062" cy="4465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167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404664"/>
            <a:ext cx="8424936" cy="15624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испытуемых </a:t>
            </a:r>
            <a:r>
              <a:rPr lang="ru-RU" sz="2800" b="1" dirty="0" smtClean="0">
                <a:solidFill>
                  <a:srgbClr val="FE8637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Распределение </a:t>
            </a:r>
            <a:r>
              <a:rPr lang="ru-RU" sz="2800" b="1" dirty="0">
                <a:solidFill>
                  <a:srgbClr val="FE8637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испытуемых по уровню сформированности действия по передаче информации и отображению предметного содержания и условий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</p:nvPr>
        </p:nvGraphicFramePr>
        <p:xfrm>
          <a:off x="250825" y="2276475"/>
          <a:ext cx="8642350" cy="4321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125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12024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поз</a:t>
            </a:r>
            <a:r>
              <a:rPr lang="ru-RU" sz="2800" b="1" dirty="0" smtClean="0">
                <a:solidFill>
                  <a:srgbClr val="FE8637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Распределение </a:t>
            </a:r>
            <a:r>
              <a:rPr lang="ru-RU" sz="2800" b="1" dirty="0">
                <a:solidFill>
                  <a:srgbClr val="FE8637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испытуемых по уровню сформированности действий, направленных на учет позиций собеседника (партнера)</a:t>
            </a:r>
            <a:r>
              <a:rPr lang="ru-RU" sz="2800" b="1" dirty="0" smtClean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партнера</a:t>
            </a:r>
            <a:r>
              <a:rPr lang="ru-RU" sz="2800" b="1" dirty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).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</p:nvPr>
        </p:nvGraphicFramePr>
        <p:xfrm>
          <a:off x="323850" y="1484313"/>
          <a:ext cx="8569325" cy="5040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4660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Сравнительный анализ исходных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 итоговых результатов, полученных в экспериментальной и контрольной группах.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36354569"/>
              </p:ext>
            </p:extLst>
          </p:nvPr>
        </p:nvGraphicFramePr>
        <p:xfrm>
          <a:off x="467544" y="1844824"/>
          <a:ext cx="7704854" cy="4248474"/>
        </p:xfrm>
        <a:graphic>
          <a:graphicData uri="http://schemas.openxmlformats.org/drawingml/2006/table">
            <a:tbl>
              <a:tblPr firstRow="1" firstCol="1" bandRow="1"/>
              <a:tblGrid>
                <a:gridCol w="1095722"/>
                <a:gridCol w="921731"/>
                <a:gridCol w="921731"/>
                <a:gridCol w="915790"/>
                <a:gridCol w="841949"/>
                <a:gridCol w="841949"/>
                <a:gridCol w="841949"/>
                <a:gridCol w="722277"/>
                <a:gridCol w="601756"/>
              </a:tblGrid>
              <a:tr h="405421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i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Уровень </a:t>
                      </a:r>
                      <a:endParaRPr lang="ru-RU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Констатирующий этап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Контрольный этап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54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ЭГ</a:t>
                      </a:r>
                      <a:endParaRPr lang="ru-RU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КГ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ЭГ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КГ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54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Z</a:t>
                      </a:r>
                      <a:endParaRPr lang="ru-RU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%</a:t>
                      </a:r>
                      <a:endParaRPr lang="ru-RU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Z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%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Z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%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Z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%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6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Низкий 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11,1</a:t>
                      </a:r>
                      <a:endParaRPr lang="ru-RU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_</a:t>
                      </a:r>
                      <a:endParaRPr lang="ru-RU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_</a:t>
                      </a:r>
                      <a:endParaRPr lang="ru-RU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3,7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3,7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08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Ниже среднего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18,5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11,1</a:t>
                      </a:r>
                      <a:endParaRPr lang="ru-RU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3,7</a:t>
                      </a:r>
                      <a:endParaRPr lang="ru-RU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3,7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4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Средний 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18,5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11,1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11,1</a:t>
                      </a:r>
                      <a:endParaRPr lang="ru-RU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18,5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08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Выше среднего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33,3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18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66,6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40,7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17</a:t>
                      </a:r>
                      <a:endParaRPr lang="ru-RU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62,9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4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Высокий 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18,5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11,1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40,7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ru-RU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11,1</a:t>
                      </a:r>
                      <a:endParaRPr lang="ru-RU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331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476672"/>
            <a:ext cx="8928992" cy="5544616"/>
          </a:xfrm>
        </p:spPr>
        <p:txBody>
          <a:bodyPr/>
          <a:lstStyle/>
          <a:p>
            <a:pPr algn="ctr"/>
            <a:r>
              <a:rPr lang="ru-RU" sz="4400" dirty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В результате внедрения программы во внеурочную деятельность уровень сформированности коммуникативных универсальных учебных действий повысился.</a:t>
            </a:r>
          </a:p>
        </p:txBody>
      </p:sp>
    </p:spTree>
    <p:extLst>
      <p:ext uri="{BB962C8B-B14F-4D97-AF65-F5344CB8AC3E}">
        <p14:creationId xmlns:p14="http://schemas.microsoft.com/office/powerpoint/2010/main" val="68225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88640"/>
            <a:ext cx="7200800" cy="1152128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Цель работы: 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539552" y="1340768"/>
            <a:ext cx="7632848" cy="4968552"/>
          </a:xfrm>
        </p:spPr>
        <p:txBody>
          <a:bodyPr>
            <a:noAutofit/>
          </a:bodyPr>
          <a:lstStyle/>
          <a:p>
            <a:pPr marL="18288" indent="0" algn="just">
              <a:buNone/>
            </a:pPr>
            <a:r>
              <a:rPr lang="ru-RU" sz="3600" dirty="0" smtClean="0">
                <a:effectLst/>
                <a:latin typeface="Arial" pitchFamily="34" charset="0"/>
                <a:cs typeface="Arial" pitchFamily="34" charset="0"/>
              </a:rPr>
              <a:t>теоретически </a:t>
            </a:r>
            <a:r>
              <a:rPr lang="ru-RU" sz="3600" dirty="0">
                <a:effectLst/>
                <a:latin typeface="Arial" pitchFamily="34" charset="0"/>
                <a:cs typeface="Arial" pitchFamily="34" charset="0"/>
              </a:rPr>
              <a:t>обосновать и экспериментально проверить эффективность программы внеурочной деятельности по профилактике адддиктивного поведения для  формирования коммуникативных универсальных учебных действий учащихся начальной школы.</a:t>
            </a:r>
          </a:p>
        </p:txBody>
      </p:sp>
    </p:spTree>
    <p:extLst>
      <p:ext uri="{BB962C8B-B14F-4D97-AF65-F5344CB8AC3E}">
        <p14:creationId xmlns:p14="http://schemas.microsoft.com/office/powerpoint/2010/main" val="319224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7488832" cy="9144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Объект исследования:</a:t>
            </a:r>
            <a:endParaRPr lang="ru-RU" sz="4800" b="1" dirty="0"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323528" y="1844824"/>
            <a:ext cx="8568952" cy="4104456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4000" dirty="0" smtClean="0">
                <a:effectLst/>
                <a:latin typeface="Arial" pitchFamily="34" charset="0"/>
                <a:cs typeface="Arial" pitchFamily="34" charset="0"/>
              </a:rPr>
              <a:t>процесс </a:t>
            </a:r>
            <a:r>
              <a:rPr lang="ru-RU" sz="4000" dirty="0">
                <a:effectLst/>
                <a:latin typeface="Arial" pitchFamily="34" charset="0"/>
                <a:cs typeface="Arial" pitchFamily="34" charset="0"/>
              </a:rPr>
              <a:t>формирования коммуникативных </a:t>
            </a:r>
            <a:r>
              <a:rPr lang="ru-RU" sz="4000" dirty="0" smtClean="0">
                <a:effectLst/>
                <a:latin typeface="Arial" pitchFamily="34" charset="0"/>
                <a:cs typeface="Arial" pitchFamily="34" charset="0"/>
              </a:rPr>
              <a:t>универсальных учебных действий </a:t>
            </a:r>
            <a:r>
              <a:rPr lang="ru-RU" sz="4000" dirty="0">
                <a:effectLst/>
                <a:latin typeface="Arial" pitchFamily="34" charset="0"/>
                <a:cs typeface="Arial" pitchFamily="34" charset="0"/>
              </a:rPr>
              <a:t>младших школьников.</a:t>
            </a:r>
          </a:p>
          <a:p>
            <a:pPr marL="1828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62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76672"/>
            <a:ext cx="8352928" cy="914400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Предмет исследования: 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323528" y="1844824"/>
            <a:ext cx="8328248" cy="3672408"/>
          </a:xfrm>
        </p:spPr>
        <p:txBody>
          <a:bodyPr>
            <a:normAutofit/>
          </a:bodyPr>
          <a:lstStyle/>
          <a:p>
            <a:pPr marL="18288" indent="0" algn="just">
              <a:buNone/>
            </a:pPr>
            <a:r>
              <a:rPr lang="ru-RU" sz="4000" dirty="0" smtClean="0">
                <a:effectLst/>
                <a:latin typeface="Arial" pitchFamily="34" charset="0"/>
                <a:cs typeface="Arial" pitchFamily="34" charset="0"/>
              </a:rPr>
              <a:t>формирование </a:t>
            </a:r>
            <a:r>
              <a:rPr lang="ru-RU" sz="4000" dirty="0">
                <a:effectLst/>
                <a:latin typeface="Arial" pitchFamily="34" charset="0"/>
                <a:cs typeface="Arial" pitchFamily="34" charset="0"/>
              </a:rPr>
              <a:t>коммуникативных универсальных учебных действий в процессе профилактики аддиктивного поведения</a:t>
            </a:r>
            <a:r>
              <a:rPr lang="ru-RU" sz="4000" dirty="0" smtClean="0">
                <a:effectLst/>
                <a:latin typeface="Arial" pitchFamily="34" charset="0"/>
                <a:cs typeface="Arial" pitchFamily="34" charset="0"/>
              </a:rPr>
              <a:t>.</a:t>
            </a:r>
            <a:endParaRPr lang="ru-RU" sz="4000" dirty="0"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36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9672" y="404664"/>
            <a:ext cx="6391672" cy="914400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Гипотеза: 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7848872" cy="5544616"/>
          </a:xfrm>
        </p:spPr>
        <p:txBody>
          <a:bodyPr>
            <a:normAutofit/>
          </a:bodyPr>
          <a:lstStyle/>
          <a:p>
            <a:pPr marL="18288" indent="0" algn="just">
              <a:buNone/>
            </a:pPr>
            <a:r>
              <a:rPr lang="ru-RU" sz="3600" dirty="0" smtClean="0">
                <a:effectLst/>
                <a:latin typeface="Arial" pitchFamily="34" charset="0"/>
                <a:cs typeface="Arial" pitchFamily="34" charset="0"/>
              </a:rPr>
              <a:t>уровень </a:t>
            </a:r>
            <a:r>
              <a:rPr lang="ru-RU" sz="3600" dirty="0">
                <a:effectLst/>
                <a:latin typeface="Arial" pitchFamily="34" charset="0"/>
                <a:cs typeface="Arial" pitchFamily="34" charset="0"/>
              </a:rPr>
              <a:t>сформированности коммуникативных универсальных учебных действий повысится, если в учебный процесс внедрить программу внеурочной деятельности по профилактике аддиктивного поведения.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37323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332656"/>
            <a:ext cx="7543800" cy="9144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Задачи исследования:</a:t>
            </a:r>
            <a:endParaRPr lang="ru-RU" sz="4800" b="1" dirty="0"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251520" y="1340768"/>
            <a:ext cx="8568952" cy="5256584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dirty="0"/>
              <a:t>1.	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Рассмотреть содержание и структуру коммуникативных универсальных учебных действий младших школьников</a:t>
            </a:r>
          </a:p>
          <a:p>
            <a:pPr marL="18288" indent="0">
              <a:buNone/>
            </a:pP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2.	Рассмотреть аддиктивное поведение как психологический феномен, его причины и виды.</a:t>
            </a:r>
          </a:p>
          <a:p>
            <a:pPr marL="18288" indent="0">
              <a:buNone/>
            </a:pP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3.	Обосновать возможности формирования коммуникативных универсальных учебных действий в процессе профилактики аддиктивного поведения.</a:t>
            </a:r>
          </a:p>
          <a:p>
            <a:pPr marL="18288" indent="0">
              <a:buNone/>
            </a:pP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4.	Экспериментальным путем проверить эффективность программы внеурочной деятельности по профилактике аддиктивного поведения для формирования коммуникативных универсальных учебных действий.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68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1263" y="1124744"/>
            <a:ext cx="8928992" cy="12024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effectLst/>
                <a:latin typeface="Arial" pitchFamily="34" charset="0"/>
                <a:cs typeface="Arial" pitchFamily="34" charset="0"/>
              </a:rPr>
            </a:b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В контексте концепции универсальных учебных действий (УУД) коммуникация рассматривается как смысловой аспект общения и социального взаимодействия, в состав базовых компонентов которой входят: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179512" y="2636912"/>
            <a:ext cx="8712968" cy="3657599"/>
          </a:xfrm>
        </p:spPr>
        <p:txBody>
          <a:bodyPr>
            <a:normAutofit lnSpcReduction="10000"/>
          </a:bodyPr>
          <a:lstStyle/>
          <a:p>
            <a:pPr marL="18288" indent="0">
              <a:buNone/>
            </a:pPr>
            <a:r>
              <a:rPr lang="ru-RU" dirty="0" smtClean="0"/>
              <a:t>•</a:t>
            </a:r>
            <a:r>
              <a:rPr lang="ru-RU" dirty="0"/>
              <a:t>	</a:t>
            </a:r>
            <a:r>
              <a:rPr lang="ru-RU" sz="2800" dirty="0">
                <a:effectLst/>
                <a:latin typeface="Arial" pitchFamily="34" charset="0"/>
                <a:cs typeface="Arial" pitchFamily="34" charset="0"/>
              </a:rPr>
              <a:t>потребность ребенка в общении со взрослыми и сверстниками;</a:t>
            </a:r>
          </a:p>
          <a:p>
            <a:pPr marL="18288" indent="0">
              <a:buNone/>
            </a:pPr>
            <a:r>
              <a:rPr lang="ru-RU" sz="2800" dirty="0">
                <a:effectLst/>
                <a:latin typeface="Arial" pitchFamily="34" charset="0"/>
                <a:cs typeface="Arial" pitchFamily="34" charset="0"/>
              </a:rPr>
              <a:t>•	владение определенными вербальными и невербальными средствами общения;</a:t>
            </a:r>
          </a:p>
          <a:p>
            <a:pPr marL="18288" indent="0">
              <a:buNone/>
            </a:pPr>
            <a:r>
              <a:rPr lang="ru-RU" sz="2800" dirty="0">
                <a:effectLst/>
                <a:latin typeface="Arial" pitchFamily="34" charset="0"/>
                <a:cs typeface="Arial" pitchFamily="34" charset="0"/>
              </a:rPr>
              <a:t>•	позитивное отношение к процессу сотрудничества;</a:t>
            </a:r>
          </a:p>
          <a:p>
            <a:pPr marL="18288" indent="0">
              <a:buNone/>
            </a:pPr>
            <a:r>
              <a:rPr lang="ru-RU" sz="2800" dirty="0">
                <a:effectLst/>
                <a:latin typeface="Arial" pitchFamily="34" charset="0"/>
                <a:cs typeface="Arial" pitchFamily="34" charset="0"/>
              </a:rPr>
              <a:t>•	ориентация на партнера по общению;</a:t>
            </a:r>
          </a:p>
          <a:p>
            <a:pPr marL="18288" indent="0">
              <a:buNone/>
            </a:pPr>
            <a:r>
              <a:rPr lang="ru-RU" sz="2800" dirty="0">
                <a:effectLst/>
                <a:latin typeface="Arial" pitchFamily="34" charset="0"/>
                <a:cs typeface="Arial" pitchFamily="34" charset="0"/>
              </a:rPr>
              <a:t>•	умение слушать собеседника.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389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88640"/>
            <a:ext cx="8568952" cy="14184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Базовые виды коммуникативных универсальных учебных действий: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107504" y="1988840"/>
            <a:ext cx="8856984" cy="352839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4000" dirty="0">
                <a:effectLst/>
                <a:latin typeface="Arial" pitchFamily="34" charset="0"/>
                <a:cs typeface="Arial" pitchFamily="34" charset="0"/>
              </a:rPr>
              <a:t>коммуникация как взаимодействие (интеракция</a:t>
            </a:r>
            <a:r>
              <a:rPr lang="ru-RU" sz="4000" dirty="0" smtClean="0">
                <a:effectLst/>
                <a:latin typeface="Arial" pitchFamily="34" charset="0"/>
                <a:cs typeface="Arial" pitchFamily="34" charset="0"/>
              </a:rPr>
              <a:t>); 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 smtClean="0">
                <a:effectLst/>
                <a:latin typeface="Arial" pitchFamily="34" charset="0"/>
                <a:cs typeface="Arial" pitchFamily="34" charset="0"/>
              </a:rPr>
              <a:t>коммуникация </a:t>
            </a:r>
            <a:r>
              <a:rPr lang="ru-RU" sz="4000" dirty="0">
                <a:effectLst/>
                <a:latin typeface="Arial" pitchFamily="34" charset="0"/>
                <a:cs typeface="Arial" pitchFamily="34" charset="0"/>
              </a:rPr>
              <a:t>как </a:t>
            </a:r>
            <a:r>
              <a:rPr lang="ru-RU" sz="4000" dirty="0" smtClean="0">
                <a:effectLst/>
                <a:latin typeface="Arial" pitchFamily="34" charset="0"/>
                <a:cs typeface="Arial" pitchFamily="34" charset="0"/>
              </a:rPr>
              <a:t>кооперация</a:t>
            </a:r>
            <a:r>
              <a:rPr lang="ru-RU" sz="4000" dirty="0">
                <a:effectLst/>
                <a:latin typeface="Arial" pitchFamily="34" charset="0"/>
                <a:cs typeface="Arial" pitchFamily="34" charset="0"/>
              </a:rPr>
              <a:t>;</a:t>
            </a:r>
            <a:endParaRPr lang="ru-RU" sz="4000" dirty="0" smtClean="0">
              <a:effectLst/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4000" dirty="0" smtClean="0">
                <a:effectLst/>
                <a:latin typeface="Arial" pitchFamily="34" charset="0"/>
                <a:cs typeface="Arial" pitchFamily="34" charset="0"/>
              </a:rPr>
              <a:t>коммуникация </a:t>
            </a:r>
            <a:r>
              <a:rPr lang="ru-RU" sz="4000" dirty="0">
                <a:effectLst/>
                <a:latin typeface="Arial" pitchFamily="34" charset="0"/>
                <a:cs typeface="Arial" pitchFamily="34" charset="0"/>
              </a:rPr>
              <a:t>как условие интериоризации. </a:t>
            </a:r>
          </a:p>
        </p:txBody>
      </p:sp>
    </p:spTree>
    <p:extLst>
      <p:ext uri="{BB962C8B-B14F-4D97-AF65-F5344CB8AC3E}">
        <p14:creationId xmlns:p14="http://schemas.microsoft.com/office/powerpoint/2010/main" val="368100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318</TotalTime>
  <Words>620</Words>
  <Application>Microsoft Office PowerPoint</Application>
  <PresentationFormat>Экран (4:3)</PresentationFormat>
  <Paragraphs>163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Эркер</vt:lpstr>
      <vt:lpstr>Магистерская диссертация на тему: «Формирование коммуникативных универсальных учебных действий младших школьников в процессе профилактики аддиктивного поведения»</vt:lpstr>
      <vt:lpstr>Актуальность</vt:lpstr>
      <vt:lpstr>Цель работы: </vt:lpstr>
      <vt:lpstr>Объект исследования:</vt:lpstr>
      <vt:lpstr>Предмет исследования: </vt:lpstr>
      <vt:lpstr>Гипотеза: </vt:lpstr>
      <vt:lpstr>Задачи исследования:</vt:lpstr>
      <vt:lpstr> В контексте концепции универсальных учебных действий (УУД) коммуникация рассматривается как смысловой аспект общения и социального взаимодействия, в состав базовых компонентов которой входят:</vt:lpstr>
      <vt:lpstr>Базовые виды коммуникативных универсальных учебных действий:</vt:lpstr>
      <vt:lpstr>Презентация PowerPoint</vt:lpstr>
      <vt:lpstr>Причины аддиктивного поведения:</vt:lpstr>
      <vt:lpstr>Профилактическая работа должна включать три обязательных компонента:</vt:lpstr>
      <vt:lpstr>Для изучения уровней сформированности коммуникативных универсальных действий мы применили следующие методики: </vt:lpstr>
      <vt:lpstr>Распределение баллов по уровням </vt:lpstr>
      <vt:lpstr>Результаты констатирующего этапа экспериментальной работы</vt:lpstr>
      <vt:lpstr>Распределение испытуемых по уровням  сформированности действий по согласованию усилий в процессе организации и осуществлению сотрудничества </vt:lpstr>
      <vt:lpstr>Распределение испытуемых по уровню сформированности действия по передаче информации и отображению предметного содержания и условий</vt:lpstr>
      <vt:lpstr>Распределение испытуемых по уровню сформированности действий, направленных на учет позиций собеседника (партнера)</vt:lpstr>
      <vt:lpstr>Программа внеурочной деятельности  по профилактике аддиктивного поведения «Мы и наше здоровье»</vt:lpstr>
      <vt:lpstr>Задачи курса: </vt:lpstr>
      <vt:lpstr>Результаты контрольного этапа экспериментальной работы</vt:lpstr>
      <vt:lpstr>Распределение испытуемых по уровням  сформированности действий по согласованию усилий в процессе организации и осуществлению сотрудничества  </vt:lpstr>
      <vt:lpstr>испытуемых Распределение испытуемых по уровню сформированности действия по передаче информации и отображению предметного содержания и условий</vt:lpstr>
      <vt:lpstr>позРаспределение испытуемых по уровню сформированности действий, направленных на учет позиций собеседника (партнера)партнера).</vt:lpstr>
      <vt:lpstr>Сравнительный анализ исходных и итоговых результатов, полученных в экспериментальной и контрольной группах.</vt:lpstr>
      <vt:lpstr>В результате внедрения программы во внеурочную деятельность уровень сформированности коммуникативных универсальных учебных действий повысился.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Магистерская диссертация на тему: «Формирование коммуникативных универсальных действий младших школьников в процессе профилактики аддиктивного поведения»</dc:title>
  <dc:creator>Марина</dc:creator>
  <cp:lastModifiedBy>Марина</cp:lastModifiedBy>
  <cp:revision>17</cp:revision>
  <cp:lastPrinted>2013-06-30T17:12:48Z</cp:lastPrinted>
  <dcterms:created xsi:type="dcterms:W3CDTF">2013-06-29T07:05:48Z</dcterms:created>
  <dcterms:modified xsi:type="dcterms:W3CDTF">2013-06-30T18:21:57Z</dcterms:modified>
</cp:coreProperties>
</file>