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Default Extension="wav" ContentType="audio/wav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1" r:id="rId2"/>
  </p:sldMasterIdLst>
  <p:notesMasterIdLst>
    <p:notesMasterId r:id="rId21"/>
  </p:notesMasterIdLst>
  <p:handoutMasterIdLst>
    <p:handoutMasterId r:id="rId22"/>
  </p:handoutMasterIdLst>
  <p:sldIdLst>
    <p:sldId id="276" r:id="rId3"/>
    <p:sldId id="261" r:id="rId4"/>
    <p:sldId id="257" r:id="rId5"/>
    <p:sldId id="269" r:id="rId6"/>
    <p:sldId id="275" r:id="rId7"/>
    <p:sldId id="278" r:id="rId8"/>
    <p:sldId id="270" r:id="rId9"/>
    <p:sldId id="259" r:id="rId10"/>
    <p:sldId id="260" r:id="rId11"/>
    <p:sldId id="262" r:id="rId12"/>
    <p:sldId id="263" r:id="rId13"/>
    <p:sldId id="273" r:id="rId14"/>
    <p:sldId id="264" r:id="rId15"/>
    <p:sldId id="277" r:id="rId16"/>
    <p:sldId id="265" r:id="rId17"/>
    <p:sldId id="279" r:id="rId18"/>
    <p:sldId id="280" r:id="rId19"/>
    <p:sldId id="266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i="1" kern="1200">
        <a:solidFill>
          <a:srgbClr val="000000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i="1" kern="1200">
        <a:solidFill>
          <a:srgbClr val="000000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i="1" kern="1200">
        <a:solidFill>
          <a:srgbClr val="000000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i="1" kern="1200">
        <a:solidFill>
          <a:srgbClr val="000000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i="1" kern="1200">
        <a:solidFill>
          <a:srgbClr val="000000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i="1" kern="1200">
        <a:solidFill>
          <a:srgbClr val="000000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i="1" kern="1200">
        <a:solidFill>
          <a:srgbClr val="000000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i="1" kern="1200">
        <a:solidFill>
          <a:srgbClr val="000000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i="1" kern="1200">
        <a:solidFill>
          <a:srgbClr val="000000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FF00"/>
    <a:srgbClr val="66FF33"/>
    <a:srgbClr val="663300"/>
    <a:srgbClr val="008000"/>
    <a:srgbClr val="339933"/>
    <a:srgbClr val="800080"/>
    <a:srgbClr val="33CC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22" autoAdjust="0"/>
    <p:restoredTop sz="94664" autoAdjust="0"/>
  </p:normalViewPr>
  <p:slideViewPr>
    <p:cSldViewPr>
      <p:cViewPr varScale="1">
        <p:scale>
          <a:sx n="72" d="100"/>
          <a:sy n="72" d="100"/>
        </p:scale>
        <p:origin x="-147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6.wmf"/><Relationship Id="rId1" Type="http://schemas.openxmlformats.org/officeDocument/2006/relationships/image" Target="../media/image35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2" Type="http://schemas.openxmlformats.org/officeDocument/2006/relationships/image" Target="../media/image40.wmf"/><Relationship Id="rId1" Type="http://schemas.openxmlformats.org/officeDocument/2006/relationships/image" Target="../media/image39.wmf"/><Relationship Id="rId4" Type="http://schemas.openxmlformats.org/officeDocument/2006/relationships/image" Target="../media/image4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i="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i="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i="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fld id="{566DFF7B-5B42-4ED2-B273-904120D649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i="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i="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37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i="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fld id="{A266FDFE-5654-4BA3-BDC3-10A22F8352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>
                <a:cs typeface="+mn-cs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57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58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59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60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61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62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63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64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65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66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67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</p:grpSp>
        <p:grpSp>
          <p:nvGrpSpPr>
            <p:cNvPr id="7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39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40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41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42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43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44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45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46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47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48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49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50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51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52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53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54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55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56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</p:grpSp>
        <p:grpSp>
          <p:nvGrpSpPr>
            <p:cNvPr id="8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2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23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24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25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26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27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28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29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30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31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32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33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34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35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36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37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38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</p:grpSp>
        <p:grpSp>
          <p:nvGrpSpPr>
            <p:cNvPr id="9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0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1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3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4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5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6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  <p:grpSp>
            <p:nvGrpSpPr>
              <p:cNvPr id="17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8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>
                    <a:defRPr/>
                  </a:pPr>
                  <a:endParaRPr lang="ru-RU">
                    <a:cs typeface="+mn-cs"/>
                  </a:endParaRPr>
                </a:p>
              </p:txBody>
            </p:sp>
            <p:sp>
              <p:nvSpPr>
                <p:cNvPr id="1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>
                    <a:defRPr/>
                  </a:pPr>
                  <a:endParaRPr lang="ru-RU">
                    <a:cs typeface="+mn-cs"/>
                  </a:endParaRPr>
                </a:p>
              </p:txBody>
            </p:sp>
            <p:sp>
              <p:nvSpPr>
                <p:cNvPr id="2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>
                    <a:defRPr/>
                  </a:pPr>
                  <a:endParaRPr lang="ru-RU">
                    <a:cs typeface="+mn-cs"/>
                  </a:endParaRPr>
                </a:p>
              </p:txBody>
            </p:sp>
            <p:sp>
              <p:nvSpPr>
                <p:cNvPr id="2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>
                    <a:defRPr/>
                  </a:pPr>
                  <a:endParaRPr lang="ru-RU">
                    <a:cs typeface="+mn-cs"/>
                  </a:endParaRPr>
                </a:p>
              </p:txBody>
            </p:sp>
          </p:grpSp>
        </p:grpSp>
      </p:grpSp>
      <p:sp>
        <p:nvSpPr>
          <p:cNvPr id="6210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6211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8" name="Rectangle 68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1F0889-0A1B-4EDB-AE89-321B0835B7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808C7F-E903-4E59-BFE1-15DF31B865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DE38D9-E5FF-4E7B-9532-629F005510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61E5E2-870D-460B-8112-00A60F52C2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97B8F6-3E04-4BEA-830F-BDDE795B76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CD649D-9DB1-4960-ACC9-6AB896F52D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185DBD-24F4-4497-9973-7CA74329A1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651748-8C56-4F04-898C-8C899CDC83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E8A03F-E4B8-40C3-B222-B927D45F90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59132B-106C-4C04-ACEA-4ED546C545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FA8439-BDC6-4B02-A977-3CA744FE02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5813A3-962D-47A8-8B2E-6E486CCE2B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D4F548-575E-46F1-9CC8-66A4D09157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CC37DD-D909-49E6-89DC-38764C38A6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ED5CCE-E767-4EAF-A9C9-205C9AFE93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C276BF-10FB-4645-9334-F69C666871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FD43F7-9151-40B5-BE01-F21029EBBE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187BB6-E2E3-4A33-BFF9-92CF0AD5F0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51363D-6FD5-499A-AC7B-B25805663F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413884-4D86-4E87-9F82-753146E0FA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11D483-E6FB-4636-8605-00B11274CE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B4FC10-5CFD-4650-8884-CFF265C12B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204D7B-4D61-43F2-BF8F-CC27F15F1A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BA685C-5161-48CB-8E66-94C718C658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981536-432D-4398-BA2C-5B5C5338B0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3BC634-9C84-4560-B7FB-B1A058D261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28DCB6-11B5-4242-891C-70493833E8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5D0B2C-D9C2-4C3E-8FCE-3E3FCAC7FB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005CBF"/>
            </a:gs>
            <a:gs pos="25000">
              <a:srgbClr val="0087E6"/>
            </a:gs>
            <a:gs pos="75000">
              <a:srgbClr val="21D6E0"/>
            </a:gs>
            <a:gs pos="100000">
              <a:srgbClr val="03D4A8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ru-RU">
              <a:cs typeface="+mn-cs"/>
            </a:endParaRPr>
          </a:p>
        </p:txBody>
      </p:sp>
      <p:grpSp>
        <p:nvGrpSpPr>
          <p:cNvPr id="4099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5124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>
                <a:cs typeface="+mn-cs"/>
              </a:endParaRPr>
            </a:p>
          </p:txBody>
        </p:sp>
        <p:grpSp>
          <p:nvGrpSpPr>
            <p:cNvPr id="4106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5126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5127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5128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5129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5130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5131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5132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5133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5134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5135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5136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</p:grpSp>
        <p:grpSp>
          <p:nvGrpSpPr>
            <p:cNvPr id="4107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5138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5139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5140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5141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5142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5143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5144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5145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5146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5147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5148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5149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5150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5151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5152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5153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5154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5155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</p:grpSp>
        <p:grpSp>
          <p:nvGrpSpPr>
            <p:cNvPr id="4108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5157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5158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5159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5160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5161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5162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5163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5164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5165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5166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5167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5168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5169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5170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5171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5172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5173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</p:grpSp>
        <p:grpSp>
          <p:nvGrpSpPr>
            <p:cNvPr id="4109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5175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5176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5177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5178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5179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5180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5181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>
                  <a:cs typeface="+mn-cs"/>
                </a:endParaRPr>
              </a:p>
            </p:txBody>
          </p:sp>
          <p:grpSp>
            <p:nvGrpSpPr>
              <p:cNvPr id="4117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5183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>
                    <a:defRPr/>
                  </a:pPr>
                  <a:endParaRPr lang="ru-RU">
                    <a:cs typeface="+mn-cs"/>
                  </a:endParaRPr>
                </a:p>
              </p:txBody>
            </p:sp>
            <p:sp>
              <p:nvSpPr>
                <p:cNvPr id="5184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>
                    <a:defRPr/>
                  </a:pPr>
                  <a:endParaRPr lang="ru-RU">
                    <a:cs typeface="+mn-cs"/>
                  </a:endParaRPr>
                </a:p>
              </p:txBody>
            </p:sp>
            <p:sp>
              <p:nvSpPr>
                <p:cNvPr id="5185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>
                    <a:defRPr/>
                  </a:pPr>
                  <a:endParaRPr lang="ru-RU">
                    <a:cs typeface="+mn-cs"/>
                  </a:endParaRPr>
                </a:p>
              </p:txBody>
            </p:sp>
            <p:sp>
              <p:nvSpPr>
                <p:cNvPr id="5186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>
                    <a:defRPr/>
                  </a:pPr>
                  <a:endParaRPr lang="ru-RU">
                    <a:cs typeface="+mn-cs"/>
                  </a:endParaRPr>
                </a:p>
              </p:txBody>
            </p:sp>
          </p:grpSp>
        </p:grpSp>
      </p:grpSp>
      <p:sp>
        <p:nvSpPr>
          <p:cNvPr id="5187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188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189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400" i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90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i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91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i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defRPr>
            </a:lvl1pPr>
          </a:lstStyle>
          <a:p>
            <a:pPr>
              <a:defRPr/>
            </a:pPr>
            <a:fld id="{0AB743FC-622B-4476-9FF6-2B18CFC57F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65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  <p:sldLayoutId id="2147483748" r:id="rId12"/>
    <p:sldLayoutId id="2147483749" r:id="rId13"/>
  </p:sldLayoutIdLst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1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1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51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51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51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87" grpId="0"/>
      <p:bldP spid="5188" grpId="0" build="p">
        <p:tmplLst>
          <p:tmpl lvl="1">
            <p:tnLst>
              <p:par>
                <p:cTn presetID="9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8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5188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8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5188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8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5188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8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5188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8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518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i="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i="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i="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fld id="{6D492452-7322-4920-AE1F-6F2015E11A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  <p:sldLayoutId id="2147483761" r:id="rId12"/>
    <p:sldLayoutId id="2147483762" r:id="rId13"/>
    <p:sldLayoutId id="2147483763" r:id="rId14"/>
    <p:sldLayoutId id="2147483764" r:id="rId15"/>
  </p:sldLayoutIdLst>
  <p:transition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" Target="slide1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6.gif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.wav"/><Relationship Id="rId4" Type="http://schemas.openxmlformats.org/officeDocument/2006/relationships/slide" Target="slid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31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11.bin"/><Relationship Id="rId4" Type="http://schemas.openxmlformats.org/officeDocument/2006/relationships/oleObject" Target="../embeddings/oleObject10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8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5.bin"/><Relationship Id="rId5" Type="http://schemas.openxmlformats.org/officeDocument/2006/relationships/oleObject" Target="../embeddings/oleObject14.bin"/><Relationship Id="rId4" Type="http://schemas.openxmlformats.org/officeDocument/2006/relationships/oleObject" Target="../embeddings/oleObject13.bin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8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3" Type="http://schemas.openxmlformats.org/officeDocument/2006/relationships/image" Target="../media/image44.jpeg"/><Relationship Id="rId7" Type="http://schemas.openxmlformats.org/officeDocument/2006/relationships/image" Target="../media/image4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&#1040;&#1076;&#1084;&#1080;&#1085;&#1080;&#1089;&#1090;&#1088;&#1072;&#1090;&#1086;&#1088;\&#1056;&#1072;&#1073;&#1086;&#1095;&#1080;&#1081;%20&#1089;&#1090;&#1086;&#1083;\18%20&#1055;&#1086;&#1083;&#1100;%20&#1052;&#1086;&#1088;&#1080;&#1072;%20-%20&#1042;%20&#1084;&#1080;&#1088;&#1077;%20&#1078;&#1080;&#1074;&#1086;&#1090;&#1085;&#1099;&#1093;.wma" TargetMode="External"/><Relationship Id="rId6" Type="http://schemas.openxmlformats.org/officeDocument/2006/relationships/image" Target="../media/image30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Relationship Id="rId9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2.xml"/><Relationship Id="rId1" Type="http://schemas.openxmlformats.org/officeDocument/2006/relationships/audio" Target="file:///C:\Documents%20and%20Settings\&#1040;&#1076;&#1084;&#1080;&#1085;&#1080;&#1089;&#1090;&#1088;&#1072;&#1090;&#1086;&#1088;\&#1056;&#1072;&#1073;&#1086;&#1095;&#1080;&#1081;%20&#1089;&#1090;&#1086;&#1083;\05%20&#1069;&#1085;&#1085;&#1080;&#1086;%20&#1052;&#1086;&#1088;&#1088;&#1080;&#1082;&#1086;&#1085;&#1077;%20-%20&#1048;&#1079;%20&#1082;-&#1092;%20&#1055;&#1088;&#1086;&#1092;&#1077;&#1089;&#1089;&#1080;&#1086;&#1085;&#1072;&#1083;%20(2).wma" TargetMode="Externa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image" Target="../media/image4.jpeg"/><Relationship Id="rId7" Type="http://schemas.openxmlformats.org/officeDocument/2006/relationships/slide" Target="slide10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5" Type="http://schemas.openxmlformats.org/officeDocument/2006/relationships/image" Target="../media/image6.jpeg"/><Relationship Id="rId10" Type="http://schemas.openxmlformats.org/officeDocument/2006/relationships/image" Target="../media/image7.jpeg"/><Relationship Id="rId4" Type="http://schemas.openxmlformats.org/officeDocument/2006/relationships/image" Target="../media/image5.jpeg"/><Relationship Id="rId9" Type="http://schemas.openxmlformats.org/officeDocument/2006/relationships/slide" Target="slide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11.gif"/><Relationship Id="rId4" Type="http://schemas.openxmlformats.org/officeDocument/2006/relationships/image" Target="../media/image10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12" Type="http://schemas.openxmlformats.org/officeDocument/2006/relationships/oleObject" Target="../embeddings/oleObject9.bin"/><Relationship Id="rId2" Type="http://schemas.openxmlformats.org/officeDocument/2006/relationships/slideLayout" Target="../slideLayouts/slideLayout26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11" Type="http://schemas.openxmlformats.org/officeDocument/2006/relationships/image" Target="../media/image14.jpeg"/><Relationship Id="rId5" Type="http://schemas.openxmlformats.org/officeDocument/2006/relationships/oleObject" Target="../embeddings/oleObject3.bin"/><Relationship Id="rId10" Type="http://schemas.openxmlformats.org/officeDocument/2006/relationships/oleObject" Target="../embeddings/oleObject8.bin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7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17.gif"/><Relationship Id="rId4" Type="http://schemas.openxmlformats.org/officeDocument/2006/relationships/image" Target="../media/image16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" Target="slide9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0.gif"/><Relationship Id="rId4" Type="http://schemas.openxmlformats.org/officeDocument/2006/relationships/image" Target="../media/image19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00FFCC"/>
            </a:gs>
            <a:gs pos="50000">
              <a:srgbClr val="3399FF"/>
            </a:gs>
            <a:gs pos="100000">
              <a:srgbClr val="00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425575"/>
          </a:xfrm>
        </p:spPr>
        <p:txBody>
          <a:bodyPr/>
          <a:lstStyle/>
          <a:p>
            <a:pPr eaLnBrk="1" hangingPunct="1"/>
            <a:r>
              <a:rPr lang="ru-RU" sz="3200" i="1" smtClean="0">
                <a:solidFill>
                  <a:schemeClr val="tx1"/>
                </a:solidFill>
                <a:latin typeface="Monotype Corsiva" pitchFamily="66" charset="0"/>
              </a:rPr>
              <a:t> Обобщающий урок: </a:t>
            </a:r>
            <a:r>
              <a:rPr lang="ru-RU" sz="3200" i="1" smtClean="0">
                <a:solidFill>
                  <a:srgbClr val="0000FF"/>
                </a:solidFill>
                <a:latin typeface="Monotype Corsiva" pitchFamily="66" charset="0"/>
              </a:rPr>
              <a:t> «Действия над десятичными дробями.</a:t>
            </a:r>
            <a:br>
              <a:rPr lang="ru-RU" sz="3200" i="1" smtClean="0">
                <a:solidFill>
                  <a:srgbClr val="0000FF"/>
                </a:solidFill>
                <a:latin typeface="Monotype Corsiva" pitchFamily="66" charset="0"/>
              </a:rPr>
            </a:br>
            <a:r>
              <a:rPr lang="ru-RU" sz="3200" i="1" smtClean="0">
                <a:solidFill>
                  <a:srgbClr val="0000FF"/>
                </a:solidFill>
                <a:latin typeface="Monotype Corsiva" pitchFamily="66" charset="0"/>
              </a:rPr>
              <a:t>( сложение, вычитание, округление.)</a:t>
            </a:r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sz="2400" smtClean="0">
                <a:latin typeface="Comic Sans MS" pitchFamily="66" charset="0"/>
              </a:rPr>
              <a:t>Цель урока</a:t>
            </a:r>
            <a:r>
              <a:rPr lang="ru-RU" sz="2400" smtClean="0">
                <a:solidFill>
                  <a:srgbClr val="CC0099"/>
                </a:solidFill>
                <a:latin typeface="Comic Sans MS" pitchFamily="66" charset="0"/>
              </a:rPr>
              <a:t> : </a:t>
            </a:r>
          </a:p>
          <a:p>
            <a:pPr eaLnBrk="1" hangingPunct="1">
              <a:buFontTx/>
              <a:buNone/>
            </a:pPr>
            <a:r>
              <a:rPr lang="ru-RU" sz="2400" smtClean="0">
                <a:solidFill>
                  <a:srgbClr val="CC0099"/>
                </a:solidFill>
                <a:latin typeface="Comic Sans MS" pitchFamily="66" charset="0"/>
              </a:rPr>
              <a:t>1) повторить сложение , вычитание, округление  десятичных дробей.</a:t>
            </a:r>
          </a:p>
          <a:p>
            <a:pPr eaLnBrk="1" hangingPunct="1">
              <a:buFontTx/>
              <a:buNone/>
            </a:pPr>
            <a:r>
              <a:rPr lang="ru-RU" sz="2400" smtClean="0">
                <a:solidFill>
                  <a:srgbClr val="CC0099"/>
                </a:solidFill>
                <a:latin typeface="Comic Sans MS" pitchFamily="66" charset="0"/>
              </a:rPr>
              <a:t>2)закрепить  умение и навыки по решению задач и уравнений  с десятичными дробями.</a:t>
            </a:r>
          </a:p>
          <a:p>
            <a:pPr eaLnBrk="1" hangingPunct="1">
              <a:buFontTx/>
              <a:buNone/>
            </a:pPr>
            <a:r>
              <a:rPr lang="ru-RU" sz="2400" smtClean="0">
                <a:solidFill>
                  <a:srgbClr val="CC0099"/>
                </a:solidFill>
                <a:latin typeface="Comic Sans MS" pitchFamily="66" charset="0"/>
              </a:rPr>
              <a:t>3) подготовится к контрольной работе.</a:t>
            </a:r>
          </a:p>
          <a:p>
            <a:pPr eaLnBrk="1" hangingPunct="1">
              <a:buFontTx/>
              <a:buNone/>
            </a:pPr>
            <a:endParaRPr lang="ru-RU" sz="2400" smtClean="0">
              <a:solidFill>
                <a:srgbClr val="CC0099"/>
              </a:solidFill>
              <a:latin typeface="Comic Sans MS" pitchFamily="66" charset="0"/>
            </a:endParaRPr>
          </a:p>
          <a:p>
            <a:pPr eaLnBrk="1" hangingPunct="1">
              <a:buFontTx/>
              <a:buNone/>
            </a:pPr>
            <a:r>
              <a:rPr lang="ru-RU" sz="2400" smtClean="0">
                <a:latin typeface="Comic Sans MS" pitchFamily="66" charset="0"/>
              </a:rPr>
              <a:t>Девиз урока:</a:t>
            </a:r>
            <a:r>
              <a:rPr lang="ru-RU" smtClean="0">
                <a:solidFill>
                  <a:srgbClr val="CC0099"/>
                </a:solidFill>
                <a:latin typeface="Comic Sans MS" pitchFamily="66" charset="0"/>
              </a:rPr>
              <a:t> </a:t>
            </a:r>
            <a:r>
              <a:rPr lang="ru-RU" i="1" smtClean="0">
                <a:solidFill>
                  <a:srgbClr val="FF0066"/>
                </a:solidFill>
                <a:latin typeface="Monotype Corsiva" pitchFamily="66" charset="0"/>
              </a:rPr>
              <a:t>Знания имей отличные </a:t>
            </a:r>
          </a:p>
          <a:p>
            <a:pPr eaLnBrk="1" hangingPunct="1">
              <a:buFontTx/>
              <a:buNone/>
            </a:pPr>
            <a:r>
              <a:rPr lang="ru-RU" i="1" smtClean="0">
                <a:solidFill>
                  <a:srgbClr val="FF0066"/>
                </a:solidFill>
                <a:latin typeface="Monotype Corsiva" pitchFamily="66" charset="0"/>
              </a:rPr>
              <a:t>по теме  « Дроби десятичные»!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103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03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03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2000"/>
                                        <p:tgtEl>
                                          <p:spTgt spid="103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3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03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" dur="2000"/>
                                        <p:tgtEl>
                                          <p:spTgt spid="103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03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03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2000"/>
                                        <p:tgtEl>
                                          <p:spTgt spid="103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034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034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2000"/>
                                        <p:tgtEl>
                                          <p:spTgt spid="1034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2000"/>
                                        <p:tgtEl>
                                          <p:spTgt spid="1034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2000"/>
                                        <p:tgtEl>
                                          <p:spTgt spid="1034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2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14" name="Picture 10">
            <a:hlinkClick r:id="rId2" action="ppaction://hlinksldjump" tooltip="Выбери меня"/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4724400"/>
            <a:ext cx="230505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3" name="Picture 9" descr="Image2">
            <a:hlinkClick r:id="rId2" action="ppaction://hlinksldjump" tooltip="Выбери меня"/>
          </p:cNvPr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627313" y="3716338"/>
            <a:ext cx="2209800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21" name="Rectangle 1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algn="r" eaLnBrk="1" hangingPunct="1">
              <a:buFont typeface="Wingdings" pitchFamily="2" charset="2"/>
              <a:buNone/>
              <a:defRPr/>
            </a:pPr>
            <a:r>
              <a:rPr lang="ru-RU" sz="2800" smtClean="0">
                <a:solidFill>
                  <a:srgbClr val="FFFF00"/>
                </a:solidFill>
              </a:rPr>
              <a:t>Вместе с Мишкой косолапым</a:t>
            </a:r>
          </a:p>
          <a:p>
            <a:pPr algn="r" eaLnBrk="1" hangingPunct="1">
              <a:buFont typeface="Wingdings" pitchFamily="2" charset="2"/>
              <a:buNone/>
              <a:defRPr/>
            </a:pPr>
            <a:r>
              <a:rPr lang="ru-RU" sz="2800" smtClean="0">
                <a:solidFill>
                  <a:srgbClr val="FFFF00"/>
                </a:solidFill>
              </a:rPr>
              <a:t>Соберем грибы, ребята.</a:t>
            </a:r>
          </a:p>
          <a:p>
            <a:pPr algn="r" eaLnBrk="1" hangingPunct="1">
              <a:buFont typeface="Wingdings" pitchFamily="2" charset="2"/>
              <a:buNone/>
              <a:defRPr/>
            </a:pPr>
            <a:endParaRPr lang="ru-RU" sz="2800" smtClean="0">
              <a:solidFill>
                <a:srgbClr val="FFFF00"/>
              </a:solidFill>
            </a:endParaRPr>
          </a:p>
          <a:p>
            <a:pPr algn="r" eaLnBrk="1" hangingPunct="1">
              <a:buFont typeface="Wingdings" pitchFamily="2" charset="2"/>
              <a:buNone/>
              <a:defRPr/>
            </a:pPr>
            <a:r>
              <a:rPr lang="ru-RU" sz="20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                                                                                                                     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sz="1800" b="1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sz="160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sz="160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                                                  </a:t>
            </a:r>
            <a:endParaRPr lang="ru-RU" sz="1800" b="1" smtClean="0">
              <a:solidFill>
                <a:srgbClr val="FFFF00"/>
              </a:solidFill>
              <a:latin typeface="Times New Roman" pitchFamily="18" charset="0"/>
            </a:endParaRPr>
          </a:p>
        </p:txBody>
      </p:sp>
      <p:pic>
        <p:nvPicPr>
          <p:cNvPr id="21517" name="Picture 13" descr="Scan10037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5" cstate="screen"/>
          <a:srcRect/>
          <a:stretch>
            <a:fillRect/>
          </a:stretch>
        </p:blipFill>
        <p:spPr>
          <a:xfrm>
            <a:off x="5292725" y="1700213"/>
            <a:ext cx="3581400" cy="4921250"/>
          </a:xfrm>
        </p:spPr>
      </p:pic>
      <p:sp>
        <p:nvSpPr>
          <p:cNvPr id="21508" name="WordArt 4"/>
          <p:cNvSpPr>
            <a:spLocks noChangeArrowheads="1" noChangeShapeType="1" noTextEdit="1"/>
          </p:cNvSpPr>
          <p:nvPr/>
        </p:nvSpPr>
        <p:spPr bwMode="auto">
          <a:xfrm>
            <a:off x="1403350" y="188913"/>
            <a:ext cx="6624638" cy="1081087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b="1" kern="10" spc="-36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chemeClr val="accent1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ГРИБНАЯ  ПОЛЯНА</a:t>
            </a:r>
          </a:p>
        </p:txBody>
      </p:sp>
      <p:pic>
        <p:nvPicPr>
          <p:cNvPr id="21520" name="Picture 16" descr="flowers26[1]"/>
          <p:cNvPicPr>
            <a:picLocks noGrp="1" noChangeAspect="1" noChangeArrowheads="1" noCrop="1"/>
          </p:cNvPicPr>
          <p:nvPr>
            <p:ph sz="quarter" idx="3"/>
          </p:nvPr>
        </p:nvPicPr>
        <p:blipFill>
          <a:blip r:embed="rId6" cstate="screen"/>
          <a:srcRect/>
          <a:stretch>
            <a:fillRect/>
          </a:stretch>
        </p:blipFill>
        <p:spPr>
          <a:xfrm>
            <a:off x="179388" y="2924175"/>
            <a:ext cx="1616075" cy="1601788"/>
          </a:xfr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15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15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15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1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21" grpId="0"/>
      <p:bldP spid="21507" grpId="0" build="p"/>
      <p:bldP spid="21517" grpId="0" build="p"/>
      <p:bldP spid="21508" grpId="0" animBg="1"/>
      <p:bldP spid="21520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7" name="Picture 9" descr="Image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219700" y="1844675"/>
            <a:ext cx="3230563" cy="352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333375"/>
            <a:ext cx="8229600" cy="579278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ru-RU" i="1" smtClean="0">
              <a:latin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i="1" smtClean="0">
              <a:latin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i="1" smtClean="0">
              <a:latin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i="1" smtClean="0">
              <a:latin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i="1" smtClean="0">
              <a:solidFill>
                <a:srgbClr val="FFFF00"/>
              </a:solidFill>
              <a:latin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i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            </a:t>
            </a:r>
            <a:endParaRPr lang="ru-RU" b="1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22541" name="Picture 13" descr="sob1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71550" y="5805488"/>
            <a:ext cx="457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AutoShape 15">
            <a:hlinkClick r:id="rId4" action="ppaction://hlinksldjump" highlightClick="1">
              <a:snd r:embed="rId5" name="chimes.wav"/>
            </a:hlinkClick>
          </p:cNvPr>
          <p:cNvSpPr>
            <a:spLocks noChangeArrowheads="1"/>
          </p:cNvSpPr>
          <p:nvPr/>
        </p:nvSpPr>
        <p:spPr bwMode="auto">
          <a:xfrm>
            <a:off x="8243888" y="5805488"/>
            <a:ext cx="649287" cy="576262"/>
          </a:xfrm>
          <a:prstGeom prst="actionButtonHome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2544" name="WordArt 16"/>
          <p:cNvSpPr>
            <a:spLocks noChangeArrowheads="1" noChangeShapeType="1" noTextEdit="1"/>
          </p:cNvSpPr>
          <p:nvPr/>
        </p:nvSpPr>
        <p:spPr bwMode="auto">
          <a:xfrm>
            <a:off x="1187450" y="549275"/>
            <a:ext cx="6264275" cy="7524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>
                <a:ln w="19050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Monotype Corsiva"/>
              </a:rPr>
              <a:t>Решите уравнения</a:t>
            </a:r>
          </a:p>
        </p:txBody>
      </p:sp>
      <p:sp>
        <p:nvSpPr>
          <p:cNvPr id="22546" name="WordArt 18"/>
          <p:cNvSpPr>
            <a:spLocks noChangeArrowheads="1" noChangeShapeType="1" noTextEdit="1"/>
          </p:cNvSpPr>
          <p:nvPr/>
        </p:nvSpPr>
        <p:spPr bwMode="auto">
          <a:xfrm>
            <a:off x="971550" y="2349500"/>
            <a:ext cx="2087563" cy="361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 Black"/>
              </a:rPr>
              <a:t>х + 2,2 = 6</a:t>
            </a:r>
          </a:p>
        </p:txBody>
      </p:sp>
      <p:sp>
        <p:nvSpPr>
          <p:cNvPr id="22547" name="WordArt 19"/>
          <p:cNvSpPr>
            <a:spLocks noChangeArrowheads="1" noChangeShapeType="1" noTextEdit="1"/>
          </p:cNvSpPr>
          <p:nvPr/>
        </p:nvSpPr>
        <p:spPr bwMode="auto">
          <a:xfrm>
            <a:off x="827088" y="1628775"/>
            <a:ext cx="2232025" cy="361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 Black"/>
              </a:rPr>
              <a:t>6,7 - х = 5,2</a:t>
            </a:r>
          </a:p>
        </p:txBody>
      </p:sp>
      <p:sp>
        <p:nvSpPr>
          <p:cNvPr id="22548" name="WordArt 20"/>
          <p:cNvSpPr>
            <a:spLocks noChangeArrowheads="1" noChangeShapeType="1" noTextEdit="1"/>
          </p:cNvSpPr>
          <p:nvPr/>
        </p:nvSpPr>
        <p:spPr bwMode="auto">
          <a:xfrm>
            <a:off x="971550" y="3213100"/>
            <a:ext cx="2087563" cy="361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 Black"/>
              </a:rPr>
              <a:t>х - 1,7 =2,3</a:t>
            </a:r>
          </a:p>
        </p:txBody>
      </p:sp>
      <p:sp>
        <p:nvSpPr>
          <p:cNvPr id="22549" name="WordArt 21"/>
          <p:cNvSpPr>
            <a:spLocks noChangeArrowheads="1" noChangeShapeType="1" noTextEdit="1"/>
          </p:cNvSpPr>
          <p:nvPr/>
        </p:nvSpPr>
        <p:spPr bwMode="auto">
          <a:xfrm>
            <a:off x="395288" y="3933825"/>
            <a:ext cx="3529012" cy="361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 Black"/>
              </a:rPr>
              <a:t>( х + 3,5 ) - 4,8 = 2,4</a:t>
            </a:r>
          </a:p>
        </p:txBody>
      </p:sp>
      <p:sp>
        <p:nvSpPr>
          <p:cNvPr id="22550" name="WordArt 22"/>
          <p:cNvSpPr>
            <a:spLocks noChangeArrowheads="1" noChangeShapeType="1" noTextEdit="1"/>
          </p:cNvSpPr>
          <p:nvPr/>
        </p:nvSpPr>
        <p:spPr bwMode="auto">
          <a:xfrm>
            <a:off x="395288" y="4724400"/>
            <a:ext cx="3527425" cy="361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 Black"/>
              </a:rPr>
              <a:t>( 7,1 - х ) + 3,9 = 4,5</a:t>
            </a:r>
          </a:p>
        </p:txBody>
      </p:sp>
      <p:sp>
        <p:nvSpPr>
          <p:cNvPr id="22551" name="WordArt 23"/>
          <p:cNvSpPr>
            <a:spLocks noChangeArrowheads="1" noChangeShapeType="1" noTextEdit="1"/>
          </p:cNvSpPr>
          <p:nvPr/>
        </p:nvSpPr>
        <p:spPr bwMode="auto">
          <a:xfrm>
            <a:off x="4500563" y="1557338"/>
            <a:ext cx="428625" cy="361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0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 Black"/>
              </a:rPr>
              <a:t>1,5</a:t>
            </a:r>
          </a:p>
        </p:txBody>
      </p:sp>
      <p:sp>
        <p:nvSpPr>
          <p:cNvPr id="22552" name="WordArt 24"/>
          <p:cNvSpPr>
            <a:spLocks noChangeArrowheads="1" noChangeShapeType="1" noTextEdit="1"/>
          </p:cNvSpPr>
          <p:nvPr/>
        </p:nvSpPr>
        <p:spPr bwMode="auto">
          <a:xfrm>
            <a:off x="4427538" y="2276475"/>
            <a:ext cx="457200" cy="361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000" b="1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 Black"/>
              </a:rPr>
              <a:t>3,8</a:t>
            </a:r>
          </a:p>
        </p:txBody>
      </p:sp>
      <p:sp>
        <p:nvSpPr>
          <p:cNvPr id="22553" name="WordArt 25"/>
          <p:cNvSpPr>
            <a:spLocks noChangeArrowheads="1" noChangeShapeType="1" noTextEdit="1"/>
          </p:cNvSpPr>
          <p:nvPr/>
        </p:nvSpPr>
        <p:spPr bwMode="auto">
          <a:xfrm>
            <a:off x="4643438" y="3068638"/>
            <a:ext cx="180975" cy="361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000" b="1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 Black"/>
              </a:rPr>
              <a:t>4</a:t>
            </a:r>
          </a:p>
        </p:txBody>
      </p:sp>
      <p:sp>
        <p:nvSpPr>
          <p:cNvPr id="22554" name="WordArt 26"/>
          <p:cNvSpPr>
            <a:spLocks noChangeArrowheads="1" noChangeShapeType="1" noTextEdit="1"/>
          </p:cNvSpPr>
          <p:nvPr/>
        </p:nvSpPr>
        <p:spPr bwMode="auto">
          <a:xfrm>
            <a:off x="4427538" y="3860800"/>
            <a:ext cx="457200" cy="361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000" b="1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 Black"/>
              </a:rPr>
              <a:t>3,7</a:t>
            </a:r>
          </a:p>
        </p:txBody>
      </p:sp>
      <p:sp>
        <p:nvSpPr>
          <p:cNvPr id="22555" name="WordArt 27"/>
          <p:cNvSpPr>
            <a:spLocks noChangeArrowheads="1" noChangeShapeType="1" noTextEdit="1"/>
          </p:cNvSpPr>
          <p:nvPr/>
        </p:nvSpPr>
        <p:spPr bwMode="auto">
          <a:xfrm>
            <a:off x="4500563" y="4724400"/>
            <a:ext cx="457200" cy="361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000" b="1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 Black"/>
              </a:rPr>
              <a:t>6,5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5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5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25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10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500"/>
                            </p:stCondLst>
                            <p:childTnLst>
                              <p:par>
                                <p:cTn id="3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5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25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500"/>
                                        <p:tgtEl>
                                          <p:spTgt spid="22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25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25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25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25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25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22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22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25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25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2" dur="1000"/>
                                        <p:tgtEl>
                                          <p:spTgt spid="22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25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25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9" dur="1000"/>
                                        <p:tgtEl>
                                          <p:spTgt spid="225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25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25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6" dur="1000"/>
                                        <p:tgtEl>
                                          <p:spTgt spid="22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2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2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3" dur="1000"/>
                                        <p:tgtEl>
                                          <p:spTgt spid="22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2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2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0" dur="1000"/>
                                        <p:tgtEl>
                                          <p:spTgt spid="22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3" grpId="0" build="p"/>
      <p:bldP spid="22544" grpId="0" animBg="1"/>
      <p:bldP spid="22546" grpId="0" animBg="1"/>
      <p:bldP spid="22547" grpId="0" animBg="1"/>
      <p:bldP spid="22548" grpId="0" animBg="1"/>
      <p:bldP spid="22549" grpId="0" animBg="1"/>
      <p:bldP spid="22550" grpId="0" animBg="1"/>
      <p:bldP spid="22551" grpId="0" animBg="1"/>
      <p:bldP spid="22552" grpId="0" animBg="1"/>
      <p:bldP spid="22553" grpId="0" animBg="1"/>
      <p:bldP spid="22554" grpId="0" animBg="1"/>
      <p:bldP spid="2255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FFFF"/>
            </a:gs>
            <a:gs pos="50000">
              <a:srgbClr val="00FF00"/>
            </a:gs>
            <a:gs pos="100000">
              <a:srgbClr val="00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5" name="Picture 3" descr="Scan10036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4859338" y="3357563"/>
            <a:ext cx="4084637" cy="3302000"/>
          </a:xfrm>
        </p:spPr>
      </p:pic>
      <p:pic>
        <p:nvPicPr>
          <p:cNvPr id="84997" name="Picture 5" descr="Медведь новый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179388" y="1989138"/>
            <a:ext cx="3836987" cy="4681537"/>
          </a:xfrm>
        </p:spPr>
      </p:pic>
      <p:sp>
        <p:nvSpPr>
          <p:cNvPr id="84996" name="WordArt 4"/>
          <p:cNvSpPr>
            <a:spLocks noChangeArrowheads="1" noChangeShapeType="1" noTextEdit="1"/>
          </p:cNvSpPr>
          <p:nvPr/>
        </p:nvSpPr>
        <p:spPr bwMode="auto">
          <a:xfrm>
            <a:off x="1908175" y="333375"/>
            <a:ext cx="5695950" cy="1276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Comic Sans MS"/>
              </a:rPr>
              <a:t>Не смотри в свою тетрадку, </a:t>
            </a:r>
          </a:p>
          <a:p>
            <a:pPr algn="ctr"/>
            <a:r>
              <a:rPr lang="ru-RU" sz="36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Comic Sans MS"/>
              </a:rPr>
              <a:t>Мишка  проведёт зарядку.</a:t>
            </a:r>
          </a:p>
        </p:txBody>
      </p:sp>
      <p:pic>
        <p:nvPicPr>
          <p:cNvPr id="85000" name="Picture 8" descr="bird1[1]"/>
          <p:cNvPicPr>
            <a:picLocks noGrp="1" noChangeAspect="1" noChangeArrowheads="1" noCrop="1"/>
          </p:cNvPicPr>
          <p:nvPr>
            <p:ph sz="quarter" idx="3"/>
          </p:nvPr>
        </p:nvPicPr>
        <p:blipFill>
          <a:blip r:embed="rId4" cstate="screen"/>
          <a:srcRect/>
          <a:stretch>
            <a:fillRect/>
          </a:stretch>
        </p:blipFill>
        <p:spPr>
          <a:xfrm flipH="1">
            <a:off x="6877050" y="1208088"/>
            <a:ext cx="2016125" cy="1797050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4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49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49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49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49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49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49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50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50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50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mtClean="0">
                <a:solidFill>
                  <a:srgbClr val="FFFF00"/>
                </a:solidFill>
              </a:rPr>
              <a:t>На последней тропинке Лиса,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mtClean="0">
                <a:solidFill>
                  <a:srgbClr val="FFFF00"/>
                </a:solidFill>
              </a:rPr>
              <a:t>На самолет спешит в небеса.</a:t>
            </a:r>
          </a:p>
        </p:txBody>
      </p:sp>
      <p:sp>
        <p:nvSpPr>
          <p:cNvPr id="23556" name="WordArt 4" descr="Букет"/>
          <p:cNvSpPr>
            <a:spLocks noChangeArrowheads="1" noChangeShapeType="1" noTextEdit="1"/>
          </p:cNvSpPr>
          <p:nvPr/>
        </p:nvSpPr>
        <p:spPr bwMode="auto">
          <a:xfrm>
            <a:off x="1116013" y="260350"/>
            <a:ext cx="7127875" cy="1296988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b="1" kern="10" spc="-36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ЛЕСНОЙ  АЭРОПОРТ</a:t>
            </a:r>
          </a:p>
        </p:txBody>
      </p:sp>
      <p:pic>
        <p:nvPicPr>
          <p:cNvPr id="23557" name="Picture 5" descr="новая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64163" y="2708275"/>
            <a:ext cx="3475037" cy="374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323850" y="2636838"/>
            <a:ext cx="4392613" cy="4032250"/>
            <a:chOff x="295" y="1661"/>
            <a:chExt cx="2767" cy="2540"/>
          </a:xfrm>
        </p:grpSpPr>
        <p:sp>
          <p:nvSpPr>
            <p:cNvPr id="18439" name="AutoShape 6" descr="Папирус"/>
            <p:cNvSpPr>
              <a:spLocks noChangeArrowheads="1"/>
            </p:cNvSpPr>
            <p:nvPr/>
          </p:nvSpPr>
          <p:spPr bwMode="auto">
            <a:xfrm rot="352343">
              <a:off x="295" y="1661"/>
              <a:ext cx="2767" cy="2540"/>
            </a:xfrm>
            <a:prstGeom prst="horizontalScroll">
              <a:avLst>
                <a:gd name="adj" fmla="val 6259"/>
              </a:avLst>
            </a:prstGeom>
            <a:blipFill dpi="0" rotWithShape="1">
              <a:blip r:embed="rId4" cstate="screen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342900" indent="-342900"/>
              <a:r>
                <a:rPr lang="ru-RU"/>
                <a:t>                       </a:t>
              </a:r>
            </a:p>
            <a:p>
              <a:pPr marL="342900" indent="-342900"/>
              <a:r>
                <a:rPr lang="ru-RU"/>
                <a:t>                 </a:t>
              </a:r>
              <a:r>
                <a:rPr lang="ru-RU" sz="2000" b="1">
                  <a:solidFill>
                    <a:srgbClr val="993300"/>
                  </a:solidFill>
                </a:rPr>
                <a:t>БИЛЕТ</a:t>
              </a:r>
            </a:p>
            <a:p>
              <a:pPr marL="342900" indent="-342900"/>
              <a:r>
                <a:rPr lang="ru-RU">
                  <a:latin typeface="Times New Roman" pitchFamily="18" charset="0"/>
                </a:rPr>
                <a:t>                                 </a:t>
              </a:r>
            </a:p>
            <a:p>
              <a:pPr marL="342900" indent="-342900"/>
              <a:endParaRPr lang="ru-RU">
                <a:latin typeface="Times New Roman" pitchFamily="18" charset="0"/>
              </a:endParaRPr>
            </a:p>
            <a:p>
              <a:pPr marL="342900" indent="-342900"/>
              <a:r>
                <a:rPr lang="ru-RU">
                  <a:latin typeface="Times New Roman" pitchFamily="18" charset="0"/>
                </a:rPr>
                <a:t>                          </a:t>
              </a:r>
            </a:p>
            <a:p>
              <a:pPr marL="342900" indent="-342900"/>
              <a:endParaRPr lang="ru-RU">
                <a:latin typeface="Times New Roman" pitchFamily="18" charset="0"/>
              </a:endParaRPr>
            </a:p>
            <a:p>
              <a:pPr marL="342900" indent="-342900"/>
              <a:r>
                <a:rPr lang="ru-RU"/>
                <a:t>                     </a:t>
              </a:r>
            </a:p>
            <a:p>
              <a:pPr marL="342900" indent="-342900"/>
              <a:r>
                <a:rPr lang="ru-RU"/>
                <a:t>.</a:t>
              </a:r>
            </a:p>
            <a:p>
              <a:pPr marL="342900" indent="-342900"/>
              <a:endParaRPr lang="ru-RU"/>
            </a:p>
          </p:txBody>
        </p:sp>
        <p:sp>
          <p:nvSpPr>
            <p:cNvPr id="18440" name="Line 7"/>
            <p:cNvSpPr>
              <a:spLocks noChangeShapeType="1"/>
            </p:cNvSpPr>
            <p:nvPr/>
          </p:nvSpPr>
          <p:spPr bwMode="auto">
            <a:xfrm rot="428880">
              <a:off x="612" y="2750"/>
              <a:ext cx="181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oval" w="med" len="med"/>
              <a:tailEnd type="oval" w="med" len="med"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8438" name="Line 8"/>
          <p:cNvSpPr>
            <a:spLocks noChangeShapeType="1"/>
          </p:cNvSpPr>
          <p:nvPr/>
        </p:nvSpPr>
        <p:spPr bwMode="auto">
          <a:xfrm flipH="1">
            <a:off x="3203575" y="4868863"/>
            <a:ext cx="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20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/>
      <p:bldP spid="2355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AutoShape 7" descr="Папирус"/>
          <p:cNvSpPr>
            <a:spLocks noGrp="1" noChangeArrowheads="1"/>
          </p:cNvSpPr>
          <p:nvPr>
            <p:ph type="body" idx="1"/>
          </p:nvPr>
        </p:nvSpPr>
        <p:spPr>
          <a:xfrm rot="352343">
            <a:off x="468313" y="765175"/>
            <a:ext cx="8229600" cy="5360988"/>
          </a:xfrm>
          <a:prstGeom prst="horizontalScroll">
            <a:avLst>
              <a:gd name="adj" fmla="val 6259"/>
            </a:avLst>
          </a:prstGeom>
          <a:blipFill dpi="0" rotWithShape="1">
            <a:blip r:embed="rId3" cstate="screen"/>
            <a:srcRect/>
            <a:tile tx="0" ty="0" sx="100000" sy="100000" flip="none" algn="tl"/>
          </a:blipFill>
          <a:ln>
            <a:solidFill>
              <a:srgbClr val="FFFFFF"/>
            </a:solidFill>
            <a:round/>
          </a:ln>
        </p:spPr>
        <p:txBody>
          <a:bodyPr/>
          <a:lstStyle/>
          <a:p>
            <a:pPr lvl="1" algn="ctr" eaLnBrk="1" hangingPunct="1">
              <a:buFontTx/>
              <a:buNone/>
            </a:pPr>
            <a:r>
              <a:rPr lang="ru-RU" smtClean="0">
                <a:solidFill>
                  <a:srgbClr val="800000"/>
                </a:solidFill>
                <a:latin typeface="Microsoft Sans Serif" pitchFamily="34" charset="0"/>
              </a:rPr>
              <a:t>Билет</a:t>
            </a:r>
          </a:p>
          <a:p>
            <a:pPr lvl="1" eaLnBrk="1" hangingPunct="1">
              <a:buFontTx/>
              <a:buNone/>
            </a:pPr>
            <a:r>
              <a:rPr lang="ru-RU" smtClean="0">
                <a:solidFill>
                  <a:srgbClr val="FF0066"/>
                </a:solidFill>
              </a:rPr>
              <a:t>Время вылета           Место в салоне</a:t>
            </a:r>
            <a:r>
              <a:rPr lang="ru-RU" smtClean="0"/>
              <a:t>                    </a:t>
            </a:r>
            <a:endParaRPr lang="ru-RU" i="1" smtClean="0"/>
          </a:p>
          <a:p>
            <a:pPr lvl="1" eaLnBrk="1" hangingPunct="1">
              <a:buFontTx/>
              <a:buNone/>
            </a:pPr>
            <a:r>
              <a:rPr lang="ru-RU" i="1" smtClean="0"/>
              <a:t> 1   ,2 7                          2 2 , 5</a:t>
            </a:r>
          </a:p>
          <a:p>
            <a:pPr lvl="1" eaLnBrk="1" hangingPunct="1">
              <a:buFontTx/>
              <a:buNone/>
            </a:pPr>
            <a:r>
              <a:rPr lang="ru-RU" i="1" smtClean="0"/>
              <a:t>-  5,0                         + 1    , 3  4</a:t>
            </a:r>
          </a:p>
          <a:p>
            <a:pPr lvl="1" eaLnBrk="1" hangingPunct="1">
              <a:buFontTx/>
              <a:buNone/>
            </a:pPr>
            <a:r>
              <a:rPr lang="ru-RU" i="1" smtClean="0"/>
              <a:t>   8,    5                             2 ,    7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sz="1800" i="1" smtClean="0">
              <a:solidFill>
                <a:srgbClr val="000000"/>
              </a:solidFill>
            </a:endParaRPr>
          </a:p>
        </p:txBody>
      </p:sp>
      <p:sp>
        <p:nvSpPr>
          <p:cNvPr id="2053" name="Line 9"/>
          <p:cNvSpPr>
            <a:spLocks noChangeShapeType="1"/>
          </p:cNvSpPr>
          <p:nvPr/>
        </p:nvSpPr>
        <p:spPr bwMode="auto">
          <a:xfrm>
            <a:off x="1476375" y="2924175"/>
            <a:ext cx="1439863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4" name="Line 12"/>
          <p:cNvSpPr>
            <a:spLocks noChangeShapeType="1"/>
          </p:cNvSpPr>
          <p:nvPr/>
        </p:nvSpPr>
        <p:spPr bwMode="auto">
          <a:xfrm>
            <a:off x="4716463" y="3284538"/>
            <a:ext cx="18732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9581" name="WordArt 13"/>
          <p:cNvSpPr>
            <a:spLocks noChangeArrowheads="1" noChangeShapeType="1" noTextEdit="1"/>
          </p:cNvSpPr>
          <p:nvPr/>
        </p:nvSpPr>
        <p:spPr bwMode="auto">
          <a:xfrm>
            <a:off x="1908175" y="1989138"/>
            <a:ext cx="144463" cy="2873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"/>
                <a:cs typeface="Arial"/>
              </a:rPr>
              <a:t>*</a:t>
            </a:r>
          </a:p>
        </p:txBody>
      </p:sp>
      <p:sp>
        <p:nvSpPr>
          <p:cNvPr id="109582" name="WordArt 14"/>
          <p:cNvSpPr>
            <a:spLocks noChangeArrowheads="1" noChangeShapeType="1" noTextEdit="1"/>
          </p:cNvSpPr>
          <p:nvPr/>
        </p:nvSpPr>
        <p:spPr bwMode="auto">
          <a:xfrm>
            <a:off x="2411413" y="2492375"/>
            <a:ext cx="146050" cy="288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"/>
                <a:cs typeface="Arial"/>
              </a:rPr>
              <a:t>*</a:t>
            </a:r>
          </a:p>
        </p:txBody>
      </p:sp>
      <p:sp>
        <p:nvSpPr>
          <p:cNvPr id="109583" name="WordArt 15"/>
          <p:cNvSpPr>
            <a:spLocks noChangeArrowheads="1" noChangeShapeType="1" noTextEdit="1"/>
          </p:cNvSpPr>
          <p:nvPr/>
        </p:nvSpPr>
        <p:spPr bwMode="auto">
          <a:xfrm>
            <a:off x="6372225" y="2492375"/>
            <a:ext cx="146050" cy="2873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*</a:t>
            </a:r>
          </a:p>
        </p:txBody>
      </p:sp>
      <p:sp>
        <p:nvSpPr>
          <p:cNvPr id="109584" name="WordArt 16"/>
          <p:cNvSpPr>
            <a:spLocks noChangeArrowheads="1" noChangeShapeType="1" noTextEdit="1"/>
          </p:cNvSpPr>
          <p:nvPr/>
        </p:nvSpPr>
        <p:spPr bwMode="auto">
          <a:xfrm>
            <a:off x="5867400" y="3357563"/>
            <a:ext cx="144463" cy="288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tx1"/>
                </a:solidFill>
                <a:latin typeface="Arial"/>
                <a:cs typeface="Arial"/>
              </a:rPr>
              <a:t>*</a:t>
            </a:r>
          </a:p>
        </p:txBody>
      </p:sp>
      <p:sp>
        <p:nvSpPr>
          <p:cNvPr id="109585" name="WordArt 17"/>
          <p:cNvSpPr>
            <a:spLocks noChangeArrowheads="1" noChangeShapeType="1" noTextEdit="1"/>
          </p:cNvSpPr>
          <p:nvPr/>
        </p:nvSpPr>
        <p:spPr bwMode="auto">
          <a:xfrm>
            <a:off x="5003800" y="3357563"/>
            <a:ext cx="146050" cy="288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"/>
                <a:cs typeface="Arial"/>
              </a:rPr>
              <a:t>*</a:t>
            </a:r>
          </a:p>
        </p:txBody>
      </p:sp>
      <p:sp>
        <p:nvSpPr>
          <p:cNvPr id="109586" name="WordArt 18"/>
          <p:cNvSpPr>
            <a:spLocks noChangeArrowheads="1" noChangeShapeType="1" noTextEdit="1"/>
          </p:cNvSpPr>
          <p:nvPr/>
        </p:nvSpPr>
        <p:spPr bwMode="auto">
          <a:xfrm>
            <a:off x="2051050" y="2997200"/>
            <a:ext cx="146050" cy="2873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"/>
                <a:cs typeface="Arial"/>
              </a:rPr>
              <a:t>*</a:t>
            </a:r>
          </a:p>
        </p:txBody>
      </p:sp>
      <p:sp>
        <p:nvSpPr>
          <p:cNvPr id="109587" name="WordArt 19"/>
          <p:cNvSpPr>
            <a:spLocks noChangeArrowheads="1" noChangeShapeType="1" noTextEdit="1"/>
          </p:cNvSpPr>
          <p:nvPr/>
        </p:nvSpPr>
        <p:spPr bwMode="auto">
          <a:xfrm>
            <a:off x="5364163" y="2852738"/>
            <a:ext cx="146050" cy="21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*</a:t>
            </a:r>
          </a:p>
        </p:txBody>
      </p:sp>
      <p:sp>
        <p:nvSpPr>
          <p:cNvPr id="109588" name="WordArt 20"/>
          <p:cNvSpPr>
            <a:spLocks noChangeArrowheads="1" noChangeShapeType="1" noTextEdit="1"/>
          </p:cNvSpPr>
          <p:nvPr/>
        </p:nvSpPr>
        <p:spPr bwMode="auto">
          <a:xfrm>
            <a:off x="1835150" y="1916113"/>
            <a:ext cx="180975" cy="361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0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 Black"/>
              </a:rPr>
              <a:t>3</a:t>
            </a:r>
          </a:p>
        </p:txBody>
      </p:sp>
      <p:sp>
        <p:nvSpPr>
          <p:cNvPr id="109590" name="WordArt 22"/>
          <p:cNvSpPr>
            <a:spLocks noChangeArrowheads="1" noChangeShapeType="1" noTextEdit="1"/>
          </p:cNvSpPr>
          <p:nvPr/>
        </p:nvSpPr>
        <p:spPr bwMode="auto">
          <a:xfrm>
            <a:off x="6372225" y="2420938"/>
            <a:ext cx="180975" cy="361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0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 Black"/>
              </a:rPr>
              <a:t>3</a:t>
            </a:r>
          </a:p>
        </p:txBody>
      </p:sp>
      <p:sp>
        <p:nvSpPr>
          <p:cNvPr id="109591" name="WordArt 23"/>
          <p:cNvSpPr>
            <a:spLocks noChangeArrowheads="1" noChangeShapeType="1" noTextEdit="1"/>
          </p:cNvSpPr>
          <p:nvPr/>
        </p:nvSpPr>
        <p:spPr bwMode="auto">
          <a:xfrm>
            <a:off x="2484438" y="2492375"/>
            <a:ext cx="180975" cy="361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0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 Black"/>
              </a:rPr>
              <a:t>2</a:t>
            </a:r>
          </a:p>
        </p:txBody>
      </p:sp>
      <p:sp>
        <p:nvSpPr>
          <p:cNvPr id="109592" name="WordArt 24"/>
          <p:cNvSpPr>
            <a:spLocks noChangeArrowheads="1" noChangeShapeType="1" noTextEdit="1"/>
          </p:cNvSpPr>
          <p:nvPr/>
        </p:nvSpPr>
        <p:spPr bwMode="auto">
          <a:xfrm>
            <a:off x="5364163" y="2781300"/>
            <a:ext cx="161925" cy="361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0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 Black"/>
              </a:rPr>
              <a:t>0</a:t>
            </a:r>
          </a:p>
        </p:txBody>
      </p:sp>
      <p:sp>
        <p:nvSpPr>
          <p:cNvPr id="109593" name="WordArt 25"/>
          <p:cNvSpPr>
            <a:spLocks noChangeArrowheads="1" noChangeShapeType="1" noTextEdit="1"/>
          </p:cNvSpPr>
          <p:nvPr/>
        </p:nvSpPr>
        <p:spPr bwMode="auto">
          <a:xfrm>
            <a:off x="5867400" y="3357563"/>
            <a:ext cx="180975" cy="361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0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 Black"/>
              </a:rPr>
              <a:t>8</a:t>
            </a:r>
          </a:p>
        </p:txBody>
      </p:sp>
      <p:sp>
        <p:nvSpPr>
          <p:cNvPr id="109594" name="WordArt 26"/>
          <p:cNvSpPr>
            <a:spLocks noChangeArrowheads="1" noChangeShapeType="1" noTextEdit="1"/>
          </p:cNvSpPr>
          <p:nvPr/>
        </p:nvSpPr>
        <p:spPr bwMode="auto">
          <a:xfrm>
            <a:off x="2051050" y="2924175"/>
            <a:ext cx="180975" cy="361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0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 Black"/>
              </a:rPr>
              <a:t>2</a:t>
            </a:r>
          </a:p>
        </p:txBody>
      </p:sp>
      <p:sp>
        <p:nvSpPr>
          <p:cNvPr id="109595" name="WordArt 27"/>
          <p:cNvSpPr>
            <a:spLocks noChangeArrowheads="1" noChangeShapeType="1" noTextEdit="1"/>
          </p:cNvSpPr>
          <p:nvPr/>
        </p:nvSpPr>
        <p:spPr bwMode="auto">
          <a:xfrm>
            <a:off x="5003800" y="3284538"/>
            <a:ext cx="180975" cy="361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0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 Black"/>
              </a:rPr>
              <a:t>3</a:t>
            </a:r>
          </a:p>
        </p:txBody>
      </p:sp>
      <p:sp>
        <p:nvSpPr>
          <p:cNvPr id="109597" name="WordArt 29"/>
          <p:cNvSpPr>
            <a:spLocks noChangeArrowheads="1" noChangeShapeType="1" noTextEdit="1"/>
          </p:cNvSpPr>
          <p:nvPr/>
        </p:nvSpPr>
        <p:spPr bwMode="auto">
          <a:xfrm>
            <a:off x="7164388" y="3357563"/>
            <a:ext cx="361950" cy="361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0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33CC"/>
                </a:solidFill>
                <a:latin typeface="Arial Black"/>
              </a:rPr>
              <a:t>33</a:t>
            </a:r>
          </a:p>
        </p:txBody>
      </p:sp>
      <p:sp>
        <p:nvSpPr>
          <p:cNvPr id="109598" name="WordArt 30"/>
          <p:cNvSpPr>
            <a:spLocks noChangeArrowheads="1" noChangeShapeType="1" noTextEdit="1"/>
          </p:cNvSpPr>
          <p:nvPr/>
        </p:nvSpPr>
        <p:spPr bwMode="auto">
          <a:xfrm>
            <a:off x="3276600" y="2924175"/>
            <a:ext cx="180975" cy="361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0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33CC"/>
                </a:solidFill>
                <a:latin typeface="Arial Black"/>
              </a:rPr>
              <a:t>8</a:t>
            </a:r>
          </a:p>
        </p:txBody>
      </p:sp>
      <p:graphicFrame>
        <p:nvGraphicFramePr>
          <p:cNvPr id="109599" name="Object 31"/>
          <p:cNvGraphicFramePr>
            <a:graphicFrameLocks noChangeAspect="1"/>
          </p:cNvGraphicFramePr>
          <p:nvPr/>
        </p:nvGraphicFramePr>
        <p:xfrm>
          <a:off x="2700338" y="3028950"/>
          <a:ext cx="576262" cy="385763"/>
        </p:xfrm>
        <a:graphic>
          <a:graphicData uri="http://schemas.openxmlformats.org/presentationml/2006/ole">
            <p:oleObj spid="_x0000_s2050" name="Формула" r:id="rId4" imgW="126720" imgH="126720" progId="Equation.3">
              <p:embed/>
            </p:oleObj>
          </a:graphicData>
        </a:graphic>
      </p:graphicFrame>
      <p:graphicFrame>
        <p:nvGraphicFramePr>
          <p:cNvPr id="109617" name="Object 49"/>
          <p:cNvGraphicFramePr>
            <a:graphicFrameLocks noChangeAspect="1"/>
          </p:cNvGraphicFramePr>
          <p:nvPr/>
        </p:nvGraphicFramePr>
        <p:xfrm>
          <a:off x="6588125" y="3395663"/>
          <a:ext cx="576263" cy="384175"/>
        </p:xfrm>
        <a:graphic>
          <a:graphicData uri="http://schemas.openxmlformats.org/presentationml/2006/ole">
            <p:oleObj spid="_x0000_s2051" name="Формула" r:id="rId5" imgW="126720" imgH="12672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095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9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9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095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095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9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1095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095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9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095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095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9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09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9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9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09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09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9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09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09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9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95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95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109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95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95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109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95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95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109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95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95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1000"/>
                                        <p:tgtEl>
                                          <p:spTgt spid="109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095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095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3" dur="1000"/>
                                        <p:tgtEl>
                                          <p:spTgt spid="109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095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095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9" dur="1000"/>
                                        <p:tgtEl>
                                          <p:spTgt spid="109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095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095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5" dur="1000"/>
                                        <p:tgtEl>
                                          <p:spTgt spid="109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095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095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1" dur="1000"/>
                                        <p:tgtEl>
                                          <p:spTgt spid="1095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000"/>
                            </p:stCondLst>
                            <p:childTnLst>
                              <p:par>
                                <p:cTn id="8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095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095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7" dur="1000"/>
                                        <p:tgtEl>
                                          <p:spTgt spid="1095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096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096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3" dur="1000"/>
                                        <p:tgtEl>
                                          <p:spTgt spid="109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000"/>
                            </p:stCondLst>
                            <p:childTnLst>
                              <p:par>
                                <p:cTn id="9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095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095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9" dur="1000"/>
                                        <p:tgtEl>
                                          <p:spTgt spid="109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81" grpId="0" animBg="1"/>
      <p:bldP spid="109582" grpId="0" animBg="1"/>
      <p:bldP spid="109583" grpId="0" animBg="1"/>
      <p:bldP spid="109584" grpId="0" animBg="1"/>
      <p:bldP spid="109585" grpId="0" animBg="1"/>
      <p:bldP spid="109586" grpId="0" animBg="1"/>
      <p:bldP spid="109587" grpId="0" animBg="1"/>
      <p:bldP spid="109588" grpId="0" animBg="1"/>
      <p:bldP spid="109590" grpId="0" animBg="1"/>
      <p:bldP spid="109591" grpId="0" animBg="1"/>
      <p:bldP spid="109592" grpId="0" animBg="1"/>
      <p:bldP spid="109593" grpId="0" animBg="1"/>
      <p:bldP spid="109594" grpId="0" animBg="1"/>
      <p:bldP spid="109595" grpId="0" animBg="1"/>
      <p:bldP spid="109597" grpId="0" animBg="1"/>
      <p:bldP spid="10959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endParaRPr lang="ru-RU" smtClean="0">
              <a:solidFill>
                <a:srgbClr val="FFFF00"/>
              </a:solidFill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smtClean="0">
              <a:solidFill>
                <a:srgbClr val="FFFF00"/>
              </a:solidFill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mtClean="0">
                <a:solidFill>
                  <a:srgbClr val="FFFF00"/>
                </a:solidFill>
              </a:rPr>
              <a:t>Лиса всех поблагодарила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mtClean="0">
                <a:solidFill>
                  <a:srgbClr val="FFFF00"/>
                </a:solidFill>
              </a:rPr>
              <a:t>И в самолет пригласила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smtClean="0">
              <a:solidFill>
                <a:srgbClr val="FFFF00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4400" b="1" smtClean="0">
                <a:solidFill>
                  <a:srgbClr val="FFFF00"/>
                </a:solidFill>
                <a:latin typeface="Monotype Corsiva" pitchFamily="66" charset="0"/>
              </a:rPr>
              <a:t>Самостоятельная работа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sz="4400" b="1" smtClean="0">
              <a:solidFill>
                <a:srgbClr val="FFFF00"/>
              </a:solidFill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smtClean="0">
              <a:solidFill>
                <a:srgbClr val="FFFF00"/>
              </a:solidFill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smtClean="0">
              <a:solidFill>
                <a:srgbClr val="FFFF00"/>
              </a:solidFill>
            </a:endParaRPr>
          </a:p>
        </p:txBody>
      </p:sp>
      <p:sp>
        <p:nvSpPr>
          <p:cNvPr id="24581" name="WordArt 5" descr="Букет"/>
          <p:cNvSpPr>
            <a:spLocks noChangeArrowheads="1" noChangeShapeType="1" noTextEdit="1"/>
          </p:cNvSpPr>
          <p:nvPr/>
        </p:nvSpPr>
        <p:spPr bwMode="auto">
          <a:xfrm>
            <a:off x="1331913" y="692150"/>
            <a:ext cx="6480175" cy="1008063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b="1" kern="10" spc="-36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ИТОГ  УРОКА</a:t>
            </a:r>
          </a:p>
        </p:txBody>
      </p:sp>
      <p:pic>
        <p:nvPicPr>
          <p:cNvPr id="24583" name="Picture 7" descr="j029323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76825" y="3933825"/>
            <a:ext cx="3652838" cy="269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4" name="Picture 8" descr="аним7"/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41325" y="2486025"/>
            <a:ext cx="1538288" cy="195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20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500"/>
                            </p:stCondLst>
                            <p:childTnLst>
                              <p:par>
                                <p:cTn id="2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20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/>
      <p:bldP spid="2458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FF0066"/>
                </a:solidFill>
                <a:latin typeface="Comic Sans MS" pitchFamily="66" charset="0"/>
              </a:rPr>
              <a:t>проверка</a:t>
            </a:r>
          </a:p>
        </p:txBody>
      </p:sp>
      <p:sp>
        <p:nvSpPr>
          <p:cNvPr id="307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268413"/>
            <a:ext cx="8642350" cy="5256212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ru-RU" sz="2000" b="1" smtClean="0">
                <a:solidFill>
                  <a:schemeClr val="accent2"/>
                </a:solidFill>
              </a:rPr>
              <a:t>Вариант 1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ru-RU" sz="1800" b="1" smtClean="0">
                <a:solidFill>
                  <a:schemeClr val="accent2"/>
                </a:solidFill>
              </a:rPr>
              <a:t>1. 22,8 + 3,2 =26( км/ч)</a:t>
            </a:r>
            <a:r>
              <a:rPr lang="ru-RU" b="1" smtClean="0">
                <a:solidFill>
                  <a:schemeClr val="accent2"/>
                </a:solidFill>
              </a:rPr>
              <a:t> </a:t>
            </a:r>
            <a:r>
              <a:rPr lang="ru-RU" sz="2000" b="1" smtClean="0">
                <a:solidFill>
                  <a:schemeClr val="accent2"/>
                </a:solidFill>
              </a:rPr>
              <a:t>скорость катера по течению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ru-RU" sz="2000" b="1" smtClean="0">
                <a:solidFill>
                  <a:schemeClr val="accent2"/>
                </a:solidFill>
              </a:rPr>
              <a:t>    22,8 – 3,2 = 19,6 ( км/ч )  скорость катера против течения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ru-RU" sz="2000" b="1" smtClean="0">
                <a:solidFill>
                  <a:srgbClr val="339933"/>
                </a:solidFill>
              </a:rPr>
              <a:t>2.     17,813        17,8           491,523            500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ru-RU" sz="2000" b="1" smtClean="0">
                <a:solidFill>
                  <a:srgbClr val="800080"/>
                </a:solidFill>
              </a:rPr>
              <a:t> 3.    5 кг 685 г = 5,685 кг                         34 г   = 0,034  кг                            7 г  = 0,007 кг                                      285 г = 0,285 кг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ru-RU" sz="2000" smtClean="0">
                <a:solidFill>
                  <a:srgbClr val="663300"/>
                </a:solidFill>
                <a:latin typeface="Arial Black" pitchFamily="34" charset="0"/>
              </a:rPr>
              <a:t>Вариант  2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ru-RU" sz="2000" smtClean="0">
                <a:solidFill>
                  <a:srgbClr val="663300"/>
                </a:solidFill>
                <a:latin typeface="Arial Black" pitchFamily="34" charset="0"/>
              </a:rPr>
              <a:t>18,25 + 2,8 = 21,05 ( км/ч)  собственная  скорость лодки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ru-RU" sz="2000" smtClean="0">
                <a:solidFill>
                  <a:srgbClr val="663300"/>
                </a:solidFill>
                <a:latin typeface="Arial Black" pitchFamily="34" charset="0"/>
              </a:rPr>
              <a:t>         21,05 + 2,8 = 23,85 ( км/ч)  скорость лодки по течению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 startAt="2"/>
            </a:pPr>
            <a:r>
              <a:rPr lang="ru-RU" sz="2000" smtClean="0">
                <a:solidFill>
                  <a:srgbClr val="008000"/>
                </a:solidFill>
                <a:latin typeface="Arial Black" pitchFamily="34" charset="0"/>
              </a:rPr>
              <a:t>154,73      150               268,345        268,35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 startAt="3"/>
            </a:pPr>
            <a:r>
              <a:rPr lang="ru-RU" sz="2000" smtClean="0">
                <a:solidFill>
                  <a:srgbClr val="800080"/>
                </a:solidFill>
                <a:latin typeface="Arial Black" pitchFamily="34" charset="0"/>
              </a:rPr>
              <a:t>10 км 655 м = 10,655 км               44 м = 0, 044 км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ru-RU" sz="2000" smtClean="0">
                <a:solidFill>
                  <a:srgbClr val="800080"/>
                </a:solidFill>
                <a:latin typeface="Arial Black" pitchFamily="34" charset="0"/>
              </a:rPr>
              <a:t>                   395 м = 0,395 км                   1 м = 0,001 км</a:t>
            </a:r>
          </a:p>
        </p:txBody>
      </p:sp>
      <p:graphicFrame>
        <p:nvGraphicFramePr>
          <p:cNvPr id="3074" name="Object 7"/>
          <p:cNvGraphicFramePr>
            <a:graphicFrameLocks noChangeAspect="1"/>
          </p:cNvGraphicFramePr>
          <p:nvPr/>
        </p:nvGraphicFramePr>
        <p:xfrm>
          <a:off x="1908175" y="5013325"/>
          <a:ext cx="431800" cy="409575"/>
        </p:xfrm>
        <a:graphic>
          <a:graphicData uri="http://schemas.openxmlformats.org/presentationml/2006/ole">
            <p:oleObj spid="_x0000_s3074" name="Формула" r:id="rId3" imgW="126720" imgH="126720" progId="Equation.3">
              <p:embed/>
            </p:oleObj>
          </a:graphicData>
        </a:graphic>
      </p:graphicFrame>
      <p:graphicFrame>
        <p:nvGraphicFramePr>
          <p:cNvPr id="3075" name="Object 15"/>
          <p:cNvGraphicFramePr>
            <a:graphicFrameLocks noChangeAspect="1"/>
          </p:cNvGraphicFramePr>
          <p:nvPr/>
        </p:nvGraphicFramePr>
        <p:xfrm>
          <a:off x="4500563" y="2420938"/>
          <a:ext cx="792162" cy="431800"/>
        </p:xfrm>
        <a:graphic>
          <a:graphicData uri="http://schemas.openxmlformats.org/presentationml/2006/ole">
            <p:oleObj spid="_x0000_s3075" name="Формула" r:id="rId4" imgW="126720" imgH="126720" progId="Equation.3">
              <p:embed/>
            </p:oleObj>
          </a:graphicData>
        </a:graphic>
      </p:graphicFrame>
      <p:graphicFrame>
        <p:nvGraphicFramePr>
          <p:cNvPr id="3076" name="Object 19"/>
          <p:cNvGraphicFramePr>
            <a:graphicFrameLocks noChangeAspect="1"/>
          </p:cNvGraphicFramePr>
          <p:nvPr/>
        </p:nvGraphicFramePr>
        <p:xfrm>
          <a:off x="1692275" y="2492375"/>
          <a:ext cx="792163" cy="404813"/>
        </p:xfrm>
        <a:graphic>
          <a:graphicData uri="http://schemas.openxmlformats.org/presentationml/2006/ole">
            <p:oleObj spid="_x0000_s3076" name="Формула" r:id="rId5" imgW="126720" imgH="126720" progId="Equation.3">
              <p:embed/>
            </p:oleObj>
          </a:graphicData>
        </a:graphic>
      </p:graphicFrame>
      <p:graphicFrame>
        <p:nvGraphicFramePr>
          <p:cNvPr id="3077" name="Object 30"/>
          <p:cNvGraphicFramePr>
            <a:graphicFrameLocks noChangeAspect="1"/>
          </p:cNvGraphicFramePr>
          <p:nvPr>
            <p:ph sz="half" idx="2"/>
          </p:nvPr>
        </p:nvGraphicFramePr>
        <p:xfrm>
          <a:off x="5364163" y="5013325"/>
          <a:ext cx="403225" cy="403225"/>
        </p:xfrm>
        <a:graphic>
          <a:graphicData uri="http://schemas.openxmlformats.org/presentationml/2006/ole">
            <p:oleObj spid="_x0000_s3077" name="Формула" r:id="rId6" imgW="126720" imgH="12672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ds03.infourok.ru/uploads/ex/0b90/0004b2f7-bd338e31/img3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4" name="Picture 4" descr="Волк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323850" y="3716338"/>
            <a:ext cx="2162175" cy="2881312"/>
          </a:xfrm>
        </p:spPr>
      </p:pic>
      <p:pic>
        <p:nvPicPr>
          <p:cNvPr id="25605" name="Picture 5" descr="Заяц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8613" y="333375"/>
            <a:ext cx="1822450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8" name="Picture 8" descr="Колобок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203575" y="4005263"/>
            <a:ext cx="2376488" cy="226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9" name="WordArt 9"/>
          <p:cNvSpPr>
            <a:spLocks noChangeArrowheads="1" noChangeShapeType="1" noTextEdit="1"/>
          </p:cNvSpPr>
          <p:nvPr/>
        </p:nvSpPr>
        <p:spPr bwMode="auto">
          <a:xfrm>
            <a:off x="2268538" y="836613"/>
            <a:ext cx="4032250" cy="295275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9032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767600"/>
                    </a:gs>
                    <a:gs pos="50000">
                      <a:srgbClr val="FFFF00"/>
                    </a:gs>
                    <a:gs pos="100000">
                      <a:srgbClr val="767600"/>
                    </a:gs>
                  </a:gsLst>
                  <a:lin ang="18900000" scaled="1"/>
                </a:gradFill>
                <a:latin typeface="Impact"/>
              </a:rPr>
              <a:t>ЖЕЛАЕМ        НА </a:t>
            </a:r>
          </a:p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767600"/>
                    </a:gs>
                    <a:gs pos="50000">
                      <a:srgbClr val="FFFF00"/>
                    </a:gs>
                    <a:gs pos="100000">
                      <a:srgbClr val="767600"/>
                    </a:gs>
                  </a:gsLst>
                  <a:lin ang="18900000" scaled="1"/>
                </a:gradFill>
                <a:latin typeface="Impact"/>
              </a:rPr>
              <a:t>КОНТРОЛЬНОЙ </a:t>
            </a:r>
          </a:p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767600"/>
                    </a:gs>
                    <a:gs pos="50000">
                      <a:srgbClr val="FFFF00"/>
                    </a:gs>
                    <a:gs pos="100000">
                      <a:srgbClr val="767600"/>
                    </a:gs>
                  </a:gsLst>
                  <a:lin ang="18900000" scaled="1"/>
                </a:gradFill>
                <a:latin typeface="Impact"/>
              </a:rPr>
              <a:t>РАБОТЕ</a:t>
            </a:r>
          </a:p>
        </p:txBody>
      </p:sp>
      <p:sp>
        <p:nvSpPr>
          <p:cNvPr id="25610" name="WordArt 10"/>
          <p:cNvSpPr>
            <a:spLocks noChangeArrowheads="1" noChangeShapeType="1" noTextEdit="1"/>
          </p:cNvSpPr>
          <p:nvPr/>
        </p:nvSpPr>
        <p:spPr bwMode="auto">
          <a:xfrm>
            <a:off x="4572000" y="981075"/>
            <a:ext cx="792163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BottomRight">
                <a:rot lat="0" lon="21239994" rev="0"/>
              </a:camera>
              <a:lightRig rig="legacyHarsh3" dir="l"/>
            </a:scene3d>
            <a:sp3d extrusionH="430200" prstMaterial="legacyMatte">
              <a:extrusionClr>
                <a:srgbClr val="C0C0C0"/>
              </a:extrusionClr>
            </a:sp3d>
          </a:bodyPr>
          <a:lstStyle/>
          <a:p>
            <a:pPr algn="ctr"/>
            <a:r>
              <a:rPr lang="ru-RU" sz="4000" b="1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3300"/>
                    </a:gs>
                    <a:gs pos="100000">
                      <a:srgbClr val="761800"/>
                    </a:gs>
                  </a:gsLst>
                  <a:path path="rect">
                    <a:fillToRect l="50000" t="50000" r="50000" b="50000"/>
                  </a:path>
                </a:gradFill>
                <a:latin typeface="Arial"/>
                <a:cs typeface="Arial"/>
              </a:rPr>
              <a:t>5</a:t>
            </a:r>
          </a:p>
        </p:txBody>
      </p:sp>
      <p:pic>
        <p:nvPicPr>
          <p:cNvPr id="25611" name="Picture 11" descr="Медведь новый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426200" y="333375"/>
            <a:ext cx="2419350" cy="295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2" name="Picture 12" descr="Лиса новая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473825" y="3716338"/>
            <a:ext cx="2362200" cy="2544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3" name="AutoShape 14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2450" y="6092825"/>
            <a:ext cx="576263" cy="549275"/>
          </a:xfrm>
          <a:prstGeom prst="actionButtonInformatio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pic>
        <p:nvPicPr>
          <p:cNvPr id="25616" name="18 Поль Мориа - В мире животных.wma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7740650" y="63087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56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9" dur="30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2000"/>
                                        <p:tgtEl>
                                          <p:spTgt spid="2560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30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000"/>
                            </p:stCondLst>
                            <p:childTnLst>
                              <p:par>
                                <p:cTn id="1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3000"/>
                                        <p:tgtEl>
                                          <p:spTgt spid="25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23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3000"/>
                                        <p:tgtEl>
                                          <p:spTgt spid="25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4000"/>
                            </p:stCondLst>
                            <p:childTnLst>
                              <p:par>
                                <p:cTn id="27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9" dur="2000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6000"/>
                            </p:stCondLst>
                            <p:childTnLst>
                              <p:par>
                                <p:cTn id="31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70" decel="100000"/>
                                        <p:tgtEl>
                                          <p:spTgt spid="256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770" decel="100000"/>
                                        <p:tgtEl>
                                          <p:spTgt spid="2561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6" dur="770" fill="hold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8" dur="770" fill="hold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4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616"/>
                </p:tgtEl>
              </p:cMediaNode>
            </p:audio>
          </p:childTnLst>
        </p:cTn>
      </p:par>
    </p:tnLst>
    <p:bldLst>
      <p:bldP spid="25604" grpId="0" build="p"/>
      <p:bldP spid="25609" grpId="0" animBg="1"/>
      <p:bldP spid="256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gradFill rotWithShape="0">
          <a:gsLst>
            <a:gs pos="0">
              <a:srgbClr val="33CC33"/>
            </a:gs>
            <a:gs pos="100000">
              <a:srgbClr val="00FFFF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ru-RU" sz="280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280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280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2800" smtClean="0"/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mtClean="0">
                <a:solidFill>
                  <a:srgbClr val="FFFF00"/>
                </a:solidFill>
              </a:rPr>
              <a:t>.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smtClean="0">
              <a:solidFill>
                <a:srgbClr val="FFFF00"/>
              </a:solidFill>
            </a:endParaRPr>
          </a:p>
        </p:txBody>
      </p:sp>
      <p:sp>
        <p:nvSpPr>
          <p:cNvPr id="17421" name="WordArt 13"/>
          <p:cNvSpPr>
            <a:spLocks noChangeArrowheads="1" noChangeShapeType="1" noTextEdit="1"/>
          </p:cNvSpPr>
          <p:nvPr/>
        </p:nvSpPr>
        <p:spPr bwMode="auto">
          <a:xfrm>
            <a:off x="900113" y="260350"/>
            <a:ext cx="7127875" cy="1800225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00CCFF"/>
                    </a:gs>
                    <a:gs pos="50000">
                      <a:srgbClr val="0000FF"/>
                    </a:gs>
                    <a:gs pos="100000">
                      <a:srgbClr val="00CCFF"/>
                    </a:gs>
                  </a:gsLst>
                  <a:lin ang="18900000" scaled="1"/>
                </a:gra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Comic Sans MS"/>
              </a:rPr>
              <a:t>урок - путешествие в сказку</a:t>
            </a:r>
          </a:p>
        </p:txBody>
      </p:sp>
      <p:sp>
        <p:nvSpPr>
          <p:cNvPr id="17425" name="WordArt 17"/>
          <p:cNvSpPr>
            <a:spLocks noChangeArrowheads="1" noChangeShapeType="1" noTextEdit="1"/>
          </p:cNvSpPr>
          <p:nvPr/>
        </p:nvSpPr>
        <p:spPr bwMode="auto">
          <a:xfrm>
            <a:off x="468313" y="2205038"/>
            <a:ext cx="4371975" cy="1571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000" kern="10">
                <a:ln w="9525">
                  <a:solidFill>
                    <a:srgbClr val="CC00CC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Century Gothic"/>
              </a:rPr>
              <a:t>Математика и сказки...</a:t>
            </a:r>
          </a:p>
          <a:p>
            <a:pPr algn="ctr"/>
            <a:r>
              <a:rPr lang="ru-RU" sz="2000" kern="10">
                <a:ln w="9525">
                  <a:solidFill>
                    <a:srgbClr val="CC00CC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Century Gothic"/>
              </a:rPr>
              <a:t>Ну и чудеса! </a:t>
            </a:r>
          </a:p>
          <a:p>
            <a:pPr algn="ctr"/>
            <a:r>
              <a:rPr lang="ru-RU" sz="2000" kern="10">
                <a:ln w="9525">
                  <a:solidFill>
                    <a:srgbClr val="CC00CC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Century Gothic"/>
              </a:rPr>
              <a:t>Только вы не удивляйтесь,</a:t>
            </a:r>
          </a:p>
          <a:p>
            <a:pPr algn="ctr"/>
            <a:r>
              <a:rPr lang="ru-RU" sz="2000" kern="10">
                <a:ln w="9525">
                  <a:solidFill>
                    <a:srgbClr val="CC00CC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Century Gothic"/>
              </a:rPr>
              <a:t>Но она везде нужна-Математика.</a:t>
            </a:r>
          </a:p>
          <a:p>
            <a:pPr algn="ctr"/>
            <a:r>
              <a:rPr lang="ru-RU" sz="2000" kern="10">
                <a:ln w="9525">
                  <a:solidFill>
                    <a:srgbClr val="CC00CC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Century Gothic"/>
              </a:rPr>
              <a:t>Даже сказочным героям</a:t>
            </a:r>
          </a:p>
        </p:txBody>
      </p:sp>
      <p:sp>
        <p:nvSpPr>
          <p:cNvPr id="17426" name="WordArt 18"/>
          <p:cNvSpPr>
            <a:spLocks noChangeArrowheads="1" noChangeShapeType="1" noTextEdit="1"/>
          </p:cNvSpPr>
          <p:nvPr/>
        </p:nvSpPr>
        <p:spPr bwMode="auto">
          <a:xfrm>
            <a:off x="755650" y="3860800"/>
            <a:ext cx="3305175" cy="12573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000" kern="10">
                <a:ln w="9525">
                  <a:solidFill>
                    <a:srgbClr val="CC00CC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2F0076"/>
                    </a:gs>
                    <a:gs pos="100000">
                      <a:srgbClr val="6600FF"/>
                    </a:gs>
                  </a:gsLst>
                  <a:lin ang="5400000" scaled="1"/>
                </a:gradFill>
                <a:latin typeface="Century Gothic"/>
              </a:rPr>
              <a:t>Всем приходится считать,</a:t>
            </a:r>
          </a:p>
          <a:p>
            <a:pPr algn="ctr"/>
            <a:r>
              <a:rPr lang="ru-RU" sz="2000" kern="10">
                <a:ln w="9525">
                  <a:solidFill>
                    <a:srgbClr val="CC00CC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2F0076"/>
                    </a:gs>
                    <a:gs pos="100000">
                      <a:srgbClr val="6600FF"/>
                    </a:gs>
                  </a:gsLst>
                  <a:lin ang="5400000" scaled="1"/>
                </a:gradFill>
                <a:latin typeface="Century Gothic"/>
              </a:rPr>
              <a:t>А мы сегодня будем </a:t>
            </a:r>
          </a:p>
          <a:p>
            <a:pPr algn="ctr"/>
            <a:r>
              <a:rPr lang="ru-RU" sz="2000" kern="10">
                <a:ln w="9525">
                  <a:solidFill>
                    <a:srgbClr val="CC00CC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2F0076"/>
                    </a:gs>
                    <a:gs pos="100000">
                      <a:srgbClr val="6600FF"/>
                    </a:gs>
                  </a:gsLst>
                  <a:lin ang="5400000" scaled="1"/>
                </a:gradFill>
                <a:latin typeface="Century Gothic"/>
              </a:rPr>
              <a:t>Со сказочным сюжетом</a:t>
            </a:r>
          </a:p>
          <a:p>
            <a:pPr algn="ctr"/>
            <a:r>
              <a:rPr lang="ru-RU" sz="2000" kern="10">
                <a:ln w="9525">
                  <a:solidFill>
                    <a:srgbClr val="CC00CC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2F0076"/>
                    </a:gs>
                    <a:gs pos="100000">
                      <a:srgbClr val="6600FF"/>
                    </a:gs>
                  </a:gsLst>
                  <a:lin ang="5400000" scaled="1"/>
                </a:gradFill>
                <a:latin typeface="Century Gothic"/>
              </a:rPr>
              <a:t>Задачи все решать.</a:t>
            </a:r>
          </a:p>
        </p:txBody>
      </p:sp>
      <p:pic>
        <p:nvPicPr>
          <p:cNvPr id="17438" name="Picture 30" descr="Scan10039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5364163" y="2781300"/>
            <a:ext cx="3328987" cy="3705225"/>
          </a:xfrm>
        </p:spPr>
      </p:pic>
      <p:pic>
        <p:nvPicPr>
          <p:cNvPr id="17442" name="05 Эннио Морриконе - Из к-ф Профессионал (2).wma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3850" y="63087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4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74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74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" fill="hold"/>
                                        <p:tgtEl>
                                          <p:spTgt spid="1744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3000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2000"/>
                                        <p:tgtEl>
                                          <p:spTgt spid="1743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0"/>
                                        <p:tgtEl>
                                          <p:spTgt spid="17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0"/>
                                        <p:tgtEl>
                                          <p:spTgt spid="17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442"/>
                </p:tgtEl>
              </p:cMediaNode>
            </p:audio>
          </p:childTnLst>
        </p:cTn>
      </p:par>
    </p:tnLst>
    <p:bldLst>
      <p:bldP spid="17411" grpId="0" build="p"/>
      <p:bldP spid="17421" grpId="0" animBg="1"/>
      <p:bldP spid="17425" grpId="0" animBg="1"/>
      <p:bldP spid="17426" grpId="0" animBg="1"/>
      <p:bldP spid="17438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549275"/>
            <a:ext cx="8229600" cy="5903913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3600" smtClean="0">
                <a:solidFill>
                  <a:srgbClr val="FFFF00"/>
                </a:solidFill>
              </a:rPr>
              <a:t>В математику тропинки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3600" smtClean="0">
                <a:solidFill>
                  <a:srgbClr val="FFFF00"/>
                </a:solidFill>
              </a:rPr>
              <a:t>Одолейте без запинки</a:t>
            </a:r>
          </a:p>
        </p:txBody>
      </p:sp>
      <p:pic>
        <p:nvPicPr>
          <p:cNvPr id="8197" name="Picture 5" descr="Заяц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067175" y="1916113"/>
            <a:ext cx="1022350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6" descr="Волк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9750" y="1844675"/>
            <a:ext cx="1241425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1" name="Picture 9" descr="новая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235825" y="4797425"/>
            <a:ext cx="1223963" cy="1319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2" name="Picture 10" descr="Колобок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55650" y="4608513"/>
            <a:ext cx="1728788" cy="164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204" name="AutoShape 12"/>
          <p:cNvCxnSpPr>
            <a:cxnSpLocks noChangeShapeType="1"/>
          </p:cNvCxnSpPr>
          <p:nvPr/>
        </p:nvCxnSpPr>
        <p:spPr bwMode="auto">
          <a:xfrm>
            <a:off x="2484438" y="5430838"/>
            <a:ext cx="5364162" cy="685800"/>
          </a:xfrm>
          <a:prstGeom prst="curvedConnector4">
            <a:avLst>
              <a:gd name="adj1" fmla="val 44273"/>
              <a:gd name="adj2" fmla="val 133102"/>
            </a:avLst>
          </a:prstGeom>
          <a:noFill/>
          <a:ln w="190500">
            <a:solidFill>
              <a:srgbClr val="FFCC99"/>
            </a:solidFill>
            <a:round/>
            <a:headEnd/>
            <a:tailEnd/>
          </a:ln>
        </p:spPr>
      </p:cxnSp>
      <p:cxnSp>
        <p:nvCxnSpPr>
          <p:cNvPr id="8205" name="AutoShape 13"/>
          <p:cNvCxnSpPr>
            <a:cxnSpLocks noChangeShapeType="1"/>
          </p:cNvCxnSpPr>
          <p:nvPr/>
        </p:nvCxnSpPr>
        <p:spPr bwMode="auto">
          <a:xfrm flipV="1">
            <a:off x="2484438" y="3502025"/>
            <a:ext cx="5372100" cy="1928813"/>
          </a:xfrm>
          <a:prstGeom prst="curvedConnector2">
            <a:avLst/>
          </a:prstGeom>
          <a:noFill/>
          <a:ln w="190500">
            <a:solidFill>
              <a:srgbClr val="FF9933"/>
            </a:solidFill>
            <a:round/>
            <a:headEnd/>
            <a:tailEnd/>
          </a:ln>
        </p:spPr>
      </p:cxnSp>
      <p:cxnSp>
        <p:nvCxnSpPr>
          <p:cNvPr id="8206" name="AutoShape 14"/>
          <p:cNvCxnSpPr>
            <a:cxnSpLocks noChangeShapeType="1"/>
          </p:cNvCxnSpPr>
          <p:nvPr/>
        </p:nvCxnSpPr>
        <p:spPr bwMode="auto">
          <a:xfrm rot="-5400000">
            <a:off x="2545556" y="2575720"/>
            <a:ext cx="1108075" cy="2957512"/>
          </a:xfrm>
          <a:prstGeom prst="curvedConnector3">
            <a:avLst>
              <a:gd name="adj1" fmla="val 32949"/>
            </a:avLst>
          </a:prstGeom>
          <a:noFill/>
          <a:ln w="190500">
            <a:solidFill>
              <a:srgbClr val="FFCC00"/>
            </a:solidFill>
            <a:round/>
            <a:headEnd/>
            <a:tailEnd/>
          </a:ln>
        </p:spPr>
      </p:cxnSp>
      <p:cxnSp>
        <p:nvCxnSpPr>
          <p:cNvPr id="8208" name="AutoShape 16"/>
          <p:cNvCxnSpPr>
            <a:cxnSpLocks noChangeShapeType="1"/>
          </p:cNvCxnSpPr>
          <p:nvPr/>
        </p:nvCxnSpPr>
        <p:spPr bwMode="auto">
          <a:xfrm rot="5400000" flipH="1">
            <a:off x="836613" y="3824288"/>
            <a:ext cx="1108075" cy="460375"/>
          </a:xfrm>
          <a:prstGeom prst="curvedConnector3">
            <a:avLst>
              <a:gd name="adj1" fmla="val 50000"/>
            </a:avLst>
          </a:prstGeom>
          <a:noFill/>
          <a:ln w="190500">
            <a:solidFill>
              <a:srgbClr val="FFFF99"/>
            </a:solidFill>
            <a:round/>
            <a:headEnd/>
            <a:tailEnd/>
          </a:ln>
        </p:spPr>
      </p:cxnSp>
      <p:sp>
        <p:nvSpPr>
          <p:cNvPr id="8209" name="WordArt 17">
            <a:hlinkClick r:id="rId6" action="ppaction://hlinksldjump" tooltip="На зарядку становись!"/>
          </p:cNvPr>
          <p:cNvSpPr>
            <a:spLocks noChangeArrowheads="1" noChangeShapeType="1" noTextEdit="1"/>
          </p:cNvSpPr>
          <p:nvPr/>
        </p:nvSpPr>
        <p:spPr bwMode="auto">
          <a:xfrm>
            <a:off x="3276600" y="3573463"/>
            <a:ext cx="2663825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000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математическая </a:t>
            </a:r>
          </a:p>
          <a:p>
            <a:pPr algn="ctr"/>
            <a:r>
              <a:rPr lang="ru-RU" sz="2000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разминка</a:t>
            </a:r>
          </a:p>
        </p:txBody>
      </p:sp>
      <p:sp>
        <p:nvSpPr>
          <p:cNvPr id="8210" name="WordArt 18">
            <a:hlinkClick r:id="rId7" action="ppaction://hlinksldjump" tooltip="Милости просим!"/>
          </p:cNvPr>
          <p:cNvSpPr>
            <a:spLocks noChangeArrowheads="1" noChangeShapeType="1" noTextEdit="1"/>
          </p:cNvSpPr>
          <p:nvPr/>
        </p:nvSpPr>
        <p:spPr bwMode="auto">
          <a:xfrm>
            <a:off x="7235825" y="3500438"/>
            <a:ext cx="1223963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000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грибная </a:t>
            </a:r>
          </a:p>
          <a:p>
            <a:pPr algn="ctr"/>
            <a:r>
              <a:rPr lang="ru-RU" sz="2000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поляна</a:t>
            </a:r>
          </a:p>
        </p:txBody>
      </p:sp>
      <p:sp>
        <p:nvSpPr>
          <p:cNvPr id="8211" name="WordArt 19">
            <a:hlinkClick r:id="rId8" action="ppaction://hlinksldjump" tooltip="Добро пожаловать!"/>
          </p:cNvPr>
          <p:cNvSpPr>
            <a:spLocks noChangeArrowheads="1" noChangeShapeType="1" noTextEdit="1"/>
          </p:cNvSpPr>
          <p:nvPr/>
        </p:nvSpPr>
        <p:spPr bwMode="auto">
          <a:xfrm>
            <a:off x="755650" y="3573463"/>
            <a:ext cx="936625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000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лесная </a:t>
            </a:r>
          </a:p>
          <a:p>
            <a:pPr algn="ctr"/>
            <a:r>
              <a:rPr lang="ru-RU" sz="2000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почта</a:t>
            </a:r>
          </a:p>
        </p:txBody>
      </p:sp>
      <p:sp>
        <p:nvSpPr>
          <p:cNvPr id="8212" name="WordArt 20">
            <a:hlinkClick r:id="rId9" action="ppaction://hlinksldjump" tooltip="Рада Вас видеть!"/>
          </p:cNvPr>
          <p:cNvSpPr>
            <a:spLocks noChangeArrowheads="1" noChangeShapeType="1" noTextEdit="1"/>
          </p:cNvSpPr>
          <p:nvPr/>
        </p:nvSpPr>
        <p:spPr bwMode="auto">
          <a:xfrm>
            <a:off x="5867400" y="5876925"/>
            <a:ext cx="1295400" cy="7191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000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лесной </a:t>
            </a:r>
          </a:p>
          <a:p>
            <a:pPr algn="ctr"/>
            <a:r>
              <a:rPr lang="ru-RU" sz="2000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аэропорт</a:t>
            </a:r>
          </a:p>
        </p:txBody>
      </p:sp>
      <p:pic>
        <p:nvPicPr>
          <p:cNvPr id="8213" name="Picture 21" descr="Медведь новый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7164388" y="1844675"/>
            <a:ext cx="1360487" cy="165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8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2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2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500"/>
                            </p:stCondLst>
                            <p:childTnLst>
                              <p:par>
                                <p:cTn id="4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2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2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500"/>
                            </p:stCondLst>
                            <p:childTnLst>
                              <p:par>
                                <p:cTn id="5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000"/>
                            </p:stCondLst>
                            <p:childTnLst>
                              <p:par>
                                <p:cTn id="5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8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8000"/>
                            </p:stCondLst>
                            <p:childTnLst>
                              <p:par>
                                <p:cTn id="6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8500"/>
                            </p:stCondLst>
                            <p:childTnLst>
                              <p:par>
                                <p:cTn id="7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  <p:bldP spid="8209" grpId="0" animBg="1"/>
      <p:bldP spid="8210" grpId="0" animBg="1"/>
      <p:bldP spid="8211" grpId="0" animBg="1"/>
      <p:bldP spid="82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FF66"/>
            </a:gs>
            <a:gs pos="100000">
              <a:srgbClr val="00CCFF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6" name="WordArt 4"/>
          <p:cNvSpPr>
            <a:spLocks noChangeArrowheads="1" noChangeShapeType="1" noTextEdit="1"/>
          </p:cNvSpPr>
          <p:nvPr/>
        </p:nvSpPr>
        <p:spPr bwMode="auto">
          <a:xfrm>
            <a:off x="827088" y="188913"/>
            <a:ext cx="6840537" cy="1223962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3200" b="1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Comic Sans MS"/>
              </a:rPr>
              <a:t>Математическая разминка</a:t>
            </a:r>
          </a:p>
        </p:txBody>
      </p:sp>
      <p:pic>
        <p:nvPicPr>
          <p:cNvPr id="54277" name="Picture 5" descr="Scan1003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5319713" y="1628775"/>
            <a:ext cx="3824287" cy="5229225"/>
          </a:xfrm>
        </p:spPr>
      </p:pic>
      <p:pic>
        <p:nvPicPr>
          <p:cNvPr id="54279" name="Picture 7" descr="Scan1003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0" y="3068638"/>
            <a:ext cx="4932363" cy="3789362"/>
          </a:xfrm>
        </p:spPr>
      </p:pic>
      <p:pic>
        <p:nvPicPr>
          <p:cNvPr id="54282" name="Picture 10" descr="999244dfdeec1ed357a312825850f963"/>
          <p:cNvPicPr>
            <a:picLocks noGrp="1" noChangeAspect="1" noChangeArrowheads="1" noCrop="1"/>
          </p:cNvPicPr>
          <p:nvPr>
            <p:ph sz="quarter" idx="3"/>
          </p:nvPr>
        </p:nvPicPr>
        <p:blipFill>
          <a:blip r:embed="rId4" cstate="screen"/>
          <a:srcRect/>
          <a:stretch>
            <a:fillRect/>
          </a:stretch>
        </p:blipFill>
        <p:spPr>
          <a:xfrm>
            <a:off x="827088" y="2924175"/>
            <a:ext cx="1152525" cy="1089025"/>
          </a:xfrm>
        </p:spPr>
      </p:pic>
      <p:pic>
        <p:nvPicPr>
          <p:cNvPr id="54285" name="Picture 13" descr="1b3"/>
          <p:cNvPicPr>
            <a:picLocks noGrp="1" noChangeAspect="1" noChangeArrowheads="1" noCrop="1"/>
          </p:cNvPicPr>
          <p:nvPr>
            <p:ph sz="quarter" idx="4"/>
          </p:nvPr>
        </p:nvPicPr>
        <p:blipFill>
          <a:blip r:embed="rId5" cstate="screen"/>
          <a:srcRect/>
          <a:stretch>
            <a:fillRect/>
          </a:stretch>
        </p:blipFill>
        <p:spPr>
          <a:xfrm rot="21284937" flipH="1">
            <a:off x="7740650" y="206375"/>
            <a:ext cx="1223963" cy="1141413"/>
          </a:xfrm>
        </p:spPr>
      </p:pic>
      <p:pic>
        <p:nvPicPr>
          <p:cNvPr id="54288" name="Picture 16" descr="1b3"/>
          <p:cNvPicPr>
            <a:picLocks noChangeAspect="1" noChangeArrowheads="1" noCrop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23850" y="1196975"/>
            <a:ext cx="1563688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89" name="Picture 17" descr="999244dfdeec1ed357a312825850f963"/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flipH="1">
            <a:off x="4067175" y="4724400"/>
            <a:ext cx="1127125" cy="116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54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42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42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42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428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428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428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428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428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428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428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428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42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42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42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542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54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54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000"/>
                            </p:stCondLst>
                            <p:childTnLst>
                              <p:par>
                                <p:cTn id="3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42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4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4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8000"/>
                            </p:stCondLst>
                            <p:childTnLst>
                              <p:par>
                                <p:cTn id="4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42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4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4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9000"/>
                            </p:stCondLst>
                            <p:childTnLst>
                              <p:par>
                                <p:cTn id="5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42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4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4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FF99"/>
            </a:gs>
            <a:gs pos="100000">
              <a:srgbClr val="00FFFF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smtClean="0">
                <a:solidFill>
                  <a:srgbClr val="0000FF"/>
                </a:solidFill>
                <a:latin typeface="Comic Sans MS" pitchFamily="66" charset="0"/>
              </a:rPr>
              <a:t>Вычисли.</a:t>
            </a:r>
          </a:p>
        </p:txBody>
      </p:sp>
      <p:sp>
        <p:nvSpPr>
          <p:cNvPr id="99333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smtClean="0">
                <a:solidFill>
                  <a:srgbClr val="800080"/>
                </a:solidFill>
                <a:latin typeface="Impact" pitchFamily="34" charset="0"/>
              </a:rPr>
              <a:t>5,5 + 3,2 =</a:t>
            </a:r>
          </a:p>
          <a:p>
            <a:pPr eaLnBrk="1" hangingPunct="1">
              <a:buFontTx/>
              <a:buNone/>
            </a:pPr>
            <a:r>
              <a:rPr lang="ru-RU" smtClean="0">
                <a:solidFill>
                  <a:srgbClr val="800080"/>
                </a:solidFill>
                <a:latin typeface="Impact" pitchFamily="34" charset="0"/>
              </a:rPr>
              <a:t>7 – 0,8 =</a:t>
            </a:r>
          </a:p>
          <a:p>
            <a:pPr eaLnBrk="1" hangingPunct="1">
              <a:buFontTx/>
              <a:buNone/>
            </a:pPr>
            <a:r>
              <a:rPr lang="ru-RU" smtClean="0">
                <a:solidFill>
                  <a:srgbClr val="800080"/>
                </a:solidFill>
                <a:latin typeface="Impact" pitchFamily="34" charset="0"/>
              </a:rPr>
              <a:t>2,25 + 3,6 =</a:t>
            </a:r>
          </a:p>
          <a:p>
            <a:pPr eaLnBrk="1" hangingPunct="1">
              <a:buFontTx/>
              <a:buNone/>
            </a:pPr>
            <a:r>
              <a:rPr lang="ru-RU" smtClean="0">
                <a:solidFill>
                  <a:srgbClr val="800080"/>
                </a:solidFill>
                <a:latin typeface="Impact" pitchFamily="34" charset="0"/>
              </a:rPr>
              <a:t>4,2 – 2,7 =</a:t>
            </a:r>
          </a:p>
          <a:p>
            <a:pPr eaLnBrk="1" hangingPunct="1">
              <a:buFontTx/>
              <a:buNone/>
            </a:pPr>
            <a:r>
              <a:rPr lang="ru-RU" smtClean="0">
                <a:solidFill>
                  <a:srgbClr val="800080"/>
                </a:solidFill>
                <a:latin typeface="Impact" pitchFamily="34" charset="0"/>
              </a:rPr>
              <a:t>7,4 + 2,7 =</a:t>
            </a:r>
          </a:p>
          <a:p>
            <a:pPr eaLnBrk="1" hangingPunct="1">
              <a:buFontTx/>
              <a:buNone/>
            </a:pPr>
            <a:r>
              <a:rPr lang="ru-RU" smtClean="0">
                <a:solidFill>
                  <a:srgbClr val="800080"/>
                </a:solidFill>
                <a:latin typeface="Impact" pitchFamily="34" charset="0"/>
              </a:rPr>
              <a:t>5,8 – 3,2 =</a:t>
            </a:r>
          </a:p>
        </p:txBody>
      </p:sp>
      <p:sp>
        <p:nvSpPr>
          <p:cNvPr id="99334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2987675" y="1557338"/>
            <a:ext cx="5699125" cy="456882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mtClean="0">
                <a:solidFill>
                  <a:srgbClr val="FF0000"/>
                </a:solidFill>
                <a:latin typeface="Franklin Gothic Medium" pitchFamily="34" charset="0"/>
              </a:rPr>
              <a:t>8,7</a:t>
            </a:r>
          </a:p>
          <a:p>
            <a:pPr eaLnBrk="1" hangingPunct="1">
              <a:buFontTx/>
              <a:buNone/>
            </a:pPr>
            <a:r>
              <a:rPr lang="ru-RU" smtClean="0">
                <a:solidFill>
                  <a:srgbClr val="FF0000"/>
                </a:solidFill>
                <a:latin typeface="Franklin Gothic Medium" pitchFamily="34" charset="0"/>
              </a:rPr>
              <a:t>6,2</a:t>
            </a:r>
          </a:p>
          <a:p>
            <a:pPr eaLnBrk="1" hangingPunct="1">
              <a:buFontTx/>
              <a:buNone/>
            </a:pPr>
            <a:r>
              <a:rPr lang="ru-RU" smtClean="0">
                <a:solidFill>
                  <a:srgbClr val="FF0000"/>
                </a:solidFill>
                <a:latin typeface="Franklin Gothic Medium" pitchFamily="34" charset="0"/>
              </a:rPr>
              <a:t>5,85</a:t>
            </a:r>
          </a:p>
          <a:p>
            <a:pPr eaLnBrk="1" hangingPunct="1">
              <a:buFontTx/>
              <a:buNone/>
            </a:pPr>
            <a:r>
              <a:rPr lang="ru-RU" smtClean="0">
                <a:solidFill>
                  <a:srgbClr val="FF0000"/>
                </a:solidFill>
                <a:latin typeface="Franklin Gothic Medium" pitchFamily="34" charset="0"/>
              </a:rPr>
              <a:t>1,5</a:t>
            </a:r>
          </a:p>
          <a:p>
            <a:pPr eaLnBrk="1" hangingPunct="1">
              <a:buFontTx/>
              <a:buNone/>
            </a:pPr>
            <a:r>
              <a:rPr lang="ru-RU" smtClean="0">
                <a:solidFill>
                  <a:srgbClr val="FF0000"/>
                </a:solidFill>
                <a:latin typeface="Franklin Gothic Medium" pitchFamily="34" charset="0"/>
              </a:rPr>
              <a:t>10,1</a:t>
            </a:r>
          </a:p>
          <a:p>
            <a:pPr eaLnBrk="1" hangingPunct="1">
              <a:buFontTx/>
              <a:buNone/>
            </a:pPr>
            <a:r>
              <a:rPr lang="ru-RU" smtClean="0">
                <a:solidFill>
                  <a:srgbClr val="FF0000"/>
                </a:solidFill>
                <a:latin typeface="Franklin Gothic Medium" pitchFamily="34" charset="0"/>
              </a:rPr>
              <a:t>2,6</a:t>
            </a:r>
          </a:p>
        </p:txBody>
      </p:sp>
      <p:sp>
        <p:nvSpPr>
          <p:cNvPr id="99352" name="plant"/>
          <p:cNvSpPr>
            <a:spLocks noEditPoints="1" noChangeArrowheads="1"/>
          </p:cNvSpPr>
          <p:nvPr/>
        </p:nvSpPr>
        <p:spPr bwMode="auto">
          <a:xfrm>
            <a:off x="7092950" y="4941888"/>
            <a:ext cx="1727200" cy="1584325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endParaRPr lang="ru-RU">
              <a:cs typeface="+mn-cs"/>
            </a:endParaRPr>
          </a:p>
        </p:txBody>
      </p:sp>
      <p:sp>
        <p:nvSpPr>
          <p:cNvPr id="99353" name="plant"/>
          <p:cNvSpPr>
            <a:spLocks noEditPoints="1" noChangeArrowheads="1"/>
          </p:cNvSpPr>
          <p:nvPr/>
        </p:nvSpPr>
        <p:spPr bwMode="auto">
          <a:xfrm>
            <a:off x="7164388" y="2708275"/>
            <a:ext cx="1727200" cy="1584325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endParaRPr lang="ru-RU">
              <a:cs typeface="+mn-cs"/>
            </a:endParaRPr>
          </a:p>
        </p:txBody>
      </p:sp>
      <p:sp>
        <p:nvSpPr>
          <p:cNvPr id="99354" name="plant"/>
          <p:cNvSpPr>
            <a:spLocks noEditPoints="1" noChangeArrowheads="1"/>
          </p:cNvSpPr>
          <p:nvPr/>
        </p:nvSpPr>
        <p:spPr bwMode="auto">
          <a:xfrm>
            <a:off x="4427538" y="5084763"/>
            <a:ext cx="1727200" cy="1584325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endParaRPr lang="ru-RU">
              <a:cs typeface="+mn-cs"/>
            </a:endParaRPr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9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9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9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4" dur="500"/>
                                        <p:tgtEl>
                                          <p:spTgt spid="993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993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0" dur="500"/>
                                        <p:tgtEl>
                                          <p:spTgt spid="993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3" dur="500"/>
                                        <p:tgtEl>
                                          <p:spTgt spid="993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6" dur="500"/>
                                        <p:tgtEl>
                                          <p:spTgt spid="993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9" dur="500"/>
                                        <p:tgtEl>
                                          <p:spTgt spid="993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93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93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993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93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93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1000"/>
                                        <p:tgtEl>
                                          <p:spTgt spid="993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93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93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1000"/>
                                        <p:tgtEl>
                                          <p:spTgt spid="993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93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93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1000"/>
                                        <p:tgtEl>
                                          <p:spTgt spid="993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993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993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4" dur="1000"/>
                                        <p:tgtEl>
                                          <p:spTgt spid="993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993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993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1" dur="1000"/>
                                        <p:tgtEl>
                                          <p:spTgt spid="993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3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99FF66"/>
            </a:gs>
            <a:gs pos="100000">
              <a:srgbClr val="FF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b="1" i="1" smtClean="0">
                <a:solidFill>
                  <a:srgbClr val="0000FF"/>
                </a:solidFill>
                <a:latin typeface="Courier New" pitchFamily="49" charset="0"/>
              </a:rPr>
              <a:t>Округлить</a:t>
            </a:r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sz="2400" smtClean="0">
                <a:solidFill>
                  <a:srgbClr val="660033"/>
                </a:solidFill>
                <a:latin typeface="Bookman Old Style" pitchFamily="18" charset="0"/>
              </a:rPr>
              <a:t>до десятых   12,385</a:t>
            </a:r>
          </a:p>
          <a:p>
            <a:pPr eaLnBrk="1" hangingPunct="1">
              <a:buFontTx/>
              <a:buNone/>
            </a:pPr>
            <a:r>
              <a:rPr lang="ru-RU" sz="2400" smtClean="0">
                <a:solidFill>
                  <a:srgbClr val="660033"/>
                </a:solidFill>
                <a:latin typeface="Bookman Old Style" pitchFamily="18" charset="0"/>
              </a:rPr>
              <a:t>до целых       44,123</a:t>
            </a:r>
          </a:p>
          <a:p>
            <a:pPr eaLnBrk="1" hangingPunct="1">
              <a:buFontTx/>
              <a:buNone/>
            </a:pPr>
            <a:r>
              <a:rPr lang="ru-RU" sz="2400" smtClean="0">
                <a:solidFill>
                  <a:srgbClr val="660033"/>
                </a:solidFill>
                <a:latin typeface="Bookman Old Style" pitchFamily="18" charset="0"/>
              </a:rPr>
              <a:t>до сотых       10,145</a:t>
            </a:r>
          </a:p>
          <a:p>
            <a:pPr eaLnBrk="1" hangingPunct="1">
              <a:buFontTx/>
              <a:buNone/>
            </a:pPr>
            <a:r>
              <a:rPr lang="ru-RU" sz="2400" smtClean="0">
                <a:solidFill>
                  <a:srgbClr val="660033"/>
                </a:solidFill>
                <a:latin typeface="Bookman Old Style" pitchFamily="18" charset="0"/>
              </a:rPr>
              <a:t>до десятков   79,39</a:t>
            </a:r>
          </a:p>
          <a:p>
            <a:pPr eaLnBrk="1" hangingPunct="1">
              <a:buFontTx/>
              <a:buNone/>
            </a:pPr>
            <a:r>
              <a:rPr lang="ru-RU" sz="2400" smtClean="0">
                <a:solidFill>
                  <a:srgbClr val="009900"/>
                </a:solidFill>
                <a:latin typeface="Comic Sans MS" pitchFamily="66" charset="0"/>
              </a:rPr>
              <a:t>Какая  дробь  больше</a:t>
            </a:r>
          </a:p>
          <a:p>
            <a:pPr eaLnBrk="1" hangingPunct="1">
              <a:buFontTx/>
              <a:buNone/>
            </a:pPr>
            <a:endParaRPr lang="ru-RU" sz="2400" smtClean="0">
              <a:solidFill>
                <a:srgbClr val="663300"/>
              </a:solidFill>
              <a:latin typeface="Comic Sans MS" pitchFamily="66" charset="0"/>
            </a:endParaRPr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>
            <p:ph sz="quarter" idx="2"/>
          </p:nvPr>
        </p:nvGraphicFramePr>
        <p:xfrm>
          <a:off x="6610350" y="2584450"/>
          <a:ext cx="114300" cy="215900"/>
        </p:xfrm>
        <a:graphic>
          <a:graphicData uri="http://schemas.openxmlformats.org/presentationml/2006/ole">
            <p:oleObj spid="_x0000_s1026" name="Формула" r:id="rId3" imgW="114120" imgH="215640" progId="Equation.3">
              <p:embed/>
            </p:oleObj>
          </a:graphicData>
        </a:graphic>
      </p:graphicFrame>
      <p:graphicFrame>
        <p:nvGraphicFramePr>
          <p:cNvPr id="1027" name="Object 6"/>
          <p:cNvGraphicFramePr>
            <a:graphicFrameLocks noChangeAspect="1"/>
          </p:cNvGraphicFramePr>
          <p:nvPr>
            <p:ph sz="quarter" idx="3"/>
          </p:nvPr>
        </p:nvGraphicFramePr>
        <p:xfrm>
          <a:off x="6086475" y="3938588"/>
          <a:ext cx="1158875" cy="2187575"/>
        </p:xfrm>
        <a:graphic>
          <a:graphicData uri="http://schemas.openxmlformats.org/presentationml/2006/ole">
            <p:oleObj spid="_x0000_s1027" name="Формула" r:id="rId4" imgW="114120" imgH="215640" progId="Equation.3">
              <p:embed/>
            </p:oleObj>
          </a:graphicData>
        </a:graphic>
      </p:graphicFrame>
      <p:graphicFrame>
        <p:nvGraphicFramePr>
          <p:cNvPr id="1028" name="Object 8"/>
          <p:cNvGraphicFramePr>
            <a:graphicFrameLocks noChangeAspect="1"/>
          </p:cNvGraphicFramePr>
          <p:nvPr/>
        </p:nvGraphicFramePr>
        <p:xfrm>
          <a:off x="827088" y="4508500"/>
          <a:ext cx="114300" cy="215900"/>
        </p:xfrm>
        <a:graphic>
          <a:graphicData uri="http://schemas.openxmlformats.org/presentationml/2006/ole">
            <p:oleObj spid="_x0000_s1028" name="Формула" r:id="rId5" imgW="114120" imgH="215640" progId="Equation.3">
              <p:embed/>
            </p:oleObj>
          </a:graphicData>
        </a:graphic>
      </p:graphicFrame>
      <p:graphicFrame>
        <p:nvGraphicFramePr>
          <p:cNvPr id="121867" name="Object 11"/>
          <p:cNvGraphicFramePr>
            <a:graphicFrameLocks noChangeAspect="1"/>
          </p:cNvGraphicFramePr>
          <p:nvPr/>
        </p:nvGraphicFramePr>
        <p:xfrm>
          <a:off x="3851275" y="2133600"/>
          <a:ext cx="288925" cy="288925"/>
        </p:xfrm>
        <a:graphic>
          <a:graphicData uri="http://schemas.openxmlformats.org/presentationml/2006/ole">
            <p:oleObj spid="_x0000_s1029" name="Формула" r:id="rId6" imgW="126720" imgH="126720" progId="Equation.3">
              <p:embed/>
            </p:oleObj>
          </a:graphicData>
        </a:graphic>
      </p:graphicFrame>
      <p:graphicFrame>
        <p:nvGraphicFramePr>
          <p:cNvPr id="121868" name="Object 12"/>
          <p:cNvGraphicFramePr>
            <a:graphicFrameLocks noChangeAspect="1"/>
          </p:cNvGraphicFramePr>
          <p:nvPr/>
        </p:nvGraphicFramePr>
        <p:xfrm>
          <a:off x="3851275" y="2565400"/>
          <a:ext cx="288925" cy="288925"/>
        </p:xfrm>
        <a:graphic>
          <a:graphicData uri="http://schemas.openxmlformats.org/presentationml/2006/ole">
            <p:oleObj spid="_x0000_s1030" name="Формула" r:id="rId7" imgW="126720" imgH="126720" progId="Equation.3">
              <p:embed/>
            </p:oleObj>
          </a:graphicData>
        </a:graphic>
      </p:graphicFrame>
      <p:graphicFrame>
        <p:nvGraphicFramePr>
          <p:cNvPr id="121869" name="Object 13"/>
          <p:cNvGraphicFramePr>
            <a:graphicFrameLocks noChangeAspect="1"/>
          </p:cNvGraphicFramePr>
          <p:nvPr/>
        </p:nvGraphicFramePr>
        <p:xfrm>
          <a:off x="3851275" y="2997200"/>
          <a:ext cx="287338" cy="287338"/>
        </p:xfrm>
        <a:graphic>
          <a:graphicData uri="http://schemas.openxmlformats.org/presentationml/2006/ole">
            <p:oleObj spid="_x0000_s1031" name="Формула" r:id="rId8" imgW="126720" imgH="126720" progId="Equation.3">
              <p:embed/>
            </p:oleObj>
          </a:graphicData>
        </a:graphic>
      </p:graphicFrame>
      <p:graphicFrame>
        <p:nvGraphicFramePr>
          <p:cNvPr id="121871" name="Object 15"/>
          <p:cNvGraphicFramePr>
            <a:graphicFrameLocks noChangeAspect="1"/>
          </p:cNvGraphicFramePr>
          <p:nvPr/>
        </p:nvGraphicFramePr>
        <p:xfrm>
          <a:off x="3851275" y="1700213"/>
          <a:ext cx="288925" cy="288925"/>
        </p:xfrm>
        <a:graphic>
          <a:graphicData uri="http://schemas.openxmlformats.org/presentationml/2006/ole">
            <p:oleObj spid="_x0000_s1032" name="Формула" r:id="rId9" imgW="126720" imgH="126720" progId="Equation.3">
              <p:embed/>
            </p:oleObj>
          </a:graphicData>
        </a:graphic>
      </p:graphicFrame>
      <p:sp>
        <p:nvSpPr>
          <p:cNvPr id="121872" name="WordArt 16"/>
          <p:cNvSpPr>
            <a:spLocks noChangeArrowheads="1" noChangeShapeType="1" noTextEdit="1"/>
          </p:cNvSpPr>
          <p:nvPr/>
        </p:nvSpPr>
        <p:spPr bwMode="auto">
          <a:xfrm>
            <a:off x="4716463" y="1700213"/>
            <a:ext cx="503237" cy="2984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 Black"/>
              </a:rPr>
              <a:t>12,4</a:t>
            </a:r>
          </a:p>
        </p:txBody>
      </p:sp>
      <p:sp>
        <p:nvSpPr>
          <p:cNvPr id="121873" name="WordArt 17"/>
          <p:cNvSpPr>
            <a:spLocks noChangeArrowheads="1" noChangeShapeType="1" noTextEdit="1"/>
          </p:cNvSpPr>
          <p:nvPr/>
        </p:nvSpPr>
        <p:spPr bwMode="auto">
          <a:xfrm>
            <a:off x="4859338" y="2133600"/>
            <a:ext cx="360362" cy="21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0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 Black"/>
              </a:rPr>
              <a:t>44</a:t>
            </a:r>
          </a:p>
        </p:txBody>
      </p:sp>
      <p:sp>
        <p:nvSpPr>
          <p:cNvPr id="121874" name="WordArt 18"/>
          <p:cNvSpPr>
            <a:spLocks noChangeArrowheads="1" noChangeShapeType="1" noTextEdit="1"/>
          </p:cNvSpPr>
          <p:nvPr/>
        </p:nvSpPr>
        <p:spPr bwMode="auto">
          <a:xfrm>
            <a:off x="4643438" y="2565400"/>
            <a:ext cx="720725" cy="3286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0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 Black"/>
              </a:rPr>
              <a:t>10,15</a:t>
            </a:r>
          </a:p>
        </p:txBody>
      </p:sp>
      <p:sp>
        <p:nvSpPr>
          <p:cNvPr id="121875" name="WordArt 19"/>
          <p:cNvSpPr>
            <a:spLocks noChangeArrowheads="1" noChangeShapeType="1" noTextEdit="1"/>
          </p:cNvSpPr>
          <p:nvPr/>
        </p:nvSpPr>
        <p:spPr bwMode="auto">
          <a:xfrm>
            <a:off x="4859338" y="2997200"/>
            <a:ext cx="360362" cy="2555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0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 Black"/>
              </a:rPr>
              <a:t>80</a:t>
            </a:r>
          </a:p>
        </p:txBody>
      </p:sp>
      <p:graphicFrame>
        <p:nvGraphicFramePr>
          <p:cNvPr id="1033" name="Object 20"/>
          <p:cNvGraphicFramePr>
            <a:graphicFrameLocks noChangeAspect="1"/>
          </p:cNvGraphicFramePr>
          <p:nvPr/>
        </p:nvGraphicFramePr>
        <p:xfrm>
          <a:off x="2700338" y="3933825"/>
          <a:ext cx="114300" cy="215900"/>
        </p:xfrm>
        <a:graphic>
          <a:graphicData uri="http://schemas.openxmlformats.org/presentationml/2006/ole">
            <p:oleObj spid="_x0000_s1033" name="Формула" r:id="rId10" imgW="114120" imgH="215640" progId="Equation.3">
              <p:embed/>
            </p:oleObj>
          </a:graphicData>
        </a:graphic>
      </p:graphicFrame>
      <p:pic>
        <p:nvPicPr>
          <p:cNvPr id="121877" name="Picture 21" descr="Колобок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6156325" y="4016375"/>
            <a:ext cx="2803525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1878" name="WordArt 22"/>
          <p:cNvSpPr>
            <a:spLocks noChangeArrowheads="1" noChangeShapeType="1" noTextEdit="1"/>
          </p:cNvSpPr>
          <p:nvPr/>
        </p:nvSpPr>
        <p:spPr bwMode="auto">
          <a:xfrm>
            <a:off x="611188" y="3860800"/>
            <a:ext cx="647700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tx1"/>
                </a:solidFill>
                <a:latin typeface="Arial"/>
                <a:cs typeface="Arial"/>
              </a:rPr>
              <a:t>7,391</a:t>
            </a:r>
          </a:p>
        </p:txBody>
      </p:sp>
      <p:sp>
        <p:nvSpPr>
          <p:cNvPr id="121879" name="WordArt 23"/>
          <p:cNvSpPr>
            <a:spLocks noChangeArrowheads="1" noChangeShapeType="1" noTextEdit="1"/>
          </p:cNvSpPr>
          <p:nvPr/>
        </p:nvSpPr>
        <p:spPr bwMode="auto">
          <a:xfrm>
            <a:off x="2627313" y="3860800"/>
            <a:ext cx="504825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tx1"/>
                </a:solidFill>
                <a:latin typeface="Arial"/>
                <a:cs typeface="Arial"/>
              </a:rPr>
              <a:t>6,579</a:t>
            </a:r>
          </a:p>
        </p:txBody>
      </p:sp>
      <p:sp>
        <p:nvSpPr>
          <p:cNvPr id="121880" name="WordArt 24"/>
          <p:cNvSpPr>
            <a:spLocks noChangeArrowheads="1" noChangeShapeType="1" noTextEdit="1"/>
          </p:cNvSpPr>
          <p:nvPr/>
        </p:nvSpPr>
        <p:spPr bwMode="auto">
          <a:xfrm>
            <a:off x="684213" y="4508500"/>
            <a:ext cx="504825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tx1"/>
                </a:solidFill>
                <a:latin typeface="Arial"/>
                <a:cs typeface="Arial"/>
              </a:rPr>
              <a:t>8,91</a:t>
            </a:r>
          </a:p>
        </p:txBody>
      </p:sp>
      <p:sp>
        <p:nvSpPr>
          <p:cNvPr id="121881" name="WordArt 25"/>
          <p:cNvSpPr>
            <a:spLocks noChangeArrowheads="1" noChangeShapeType="1" noTextEdit="1"/>
          </p:cNvSpPr>
          <p:nvPr/>
        </p:nvSpPr>
        <p:spPr bwMode="auto">
          <a:xfrm>
            <a:off x="2484438" y="4508500"/>
            <a:ext cx="647700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tx1"/>
                </a:solidFill>
                <a:latin typeface="Arial"/>
                <a:cs typeface="Arial"/>
              </a:rPr>
              <a:t>8,459</a:t>
            </a:r>
          </a:p>
        </p:txBody>
      </p:sp>
      <p:sp>
        <p:nvSpPr>
          <p:cNvPr id="121882" name="WordArt 26"/>
          <p:cNvSpPr>
            <a:spLocks noChangeArrowheads="1" noChangeShapeType="1" noTextEdit="1"/>
          </p:cNvSpPr>
          <p:nvPr/>
        </p:nvSpPr>
        <p:spPr bwMode="auto">
          <a:xfrm>
            <a:off x="684213" y="5084763"/>
            <a:ext cx="361950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"/>
                <a:cs typeface="Arial"/>
              </a:rPr>
              <a:t>9,5</a:t>
            </a:r>
          </a:p>
        </p:txBody>
      </p:sp>
      <p:sp>
        <p:nvSpPr>
          <p:cNvPr id="121883" name="WordArt 27"/>
          <p:cNvSpPr>
            <a:spLocks noChangeArrowheads="1" noChangeShapeType="1" noTextEdit="1"/>
          </p:cNvSpPr>
          <p:nvPr/>
        </p:nvSpPr>
        <p:spPr bwMode="auto">
          <a:xfrm>
            <a:off x="2484438" y="5084763"/>
            <a:ext cx="647700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"/>
                <a:cs typeface="Arial"/>
              </a:rPr>
              <a:t>9,500</a:t>
            </a:r>
          </a:p>
        </p:txBody>
      </p:sp>
      <p:sp>
        <p:nvSpPr>
          <p:cNvPr id="121884" name="WordArt 28"/>
          <p:cNvSpPr>
            <a:spLocks noChangeArrowheads="1" noChangeShapeType="1" noTextEdit="1"/>
          </p:cNvSpPr>
          <p:nvPr/>
        </p:nvSpPr>
        <p:spPr bwMode="auto">
          <a:xfrm>
            <a:off x="684213" y="5734050"/>
            <a:ext cx="361950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"/>
                <a:cs typeface="Arial"/>
              </a:rPr>
              <a:t>4,15</a:t>
            </a:r>
          </a:p>
        </p:txBody>
      </p:sp>
      <p:sp>
        <p:nvSpPr>
          <p:cNvPr id="121885" name="WordArt 29"/>
          <p:cNvSpPr>
            <a:spLocks noChangeArrowheads="1" noChangeShapeType="1" noTextEdit="1"/>
          </p:cNvSpPr>
          <p:nvPr/>
        </p:nvSpPr>
        <p:spPr bwMode="auto">
          <a:xfrm>
            <a:off x="2555875" y="5661025"/>
            <a:ext cx="504825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tx1"/>
                </a:solidFill>
                <a:latin typeface="Arial"/>
                <a:cs typeface="Arial"/>
              </a:rPr>
              <a:t>4,17</a:t>
            </a:r>
          </a:p>
        </p:txBody>
      </p:sp>
      <p:graphicFrame>
        <p:nvGraphicFramePr>
          <p:cNvPr id="1034" name="Rectangle 30"/>
          <p:cNvGraphicFramePr>
            <a:graphicFrameLocks/>
          </p:cNvGraphicFramePr>
          <p:nvPr/>
        </p:nvGraphicFramePr>
        <p:xfrm>
          <a:off x="1524000" y="1397000"/>
          <a:ext cx="6096000" cy="4064000"/>
        </p:xfrm>
        <a:graphic>
          <a:graphicData uri="http://schemas.openxmlformats.org/presentationml/2006/ole">
            <p:oleObj spid="_x0000_s1034" name="Формула" r:id="rId12" imgW="0" imgH="0" progId="Equation.3">
              <p:embed/>
            </p:oleObj>
          </a:graphicData>
        </a:graphic>
      </p:graphicFrame>
      <p:sp>
        <p:nvSpPr>
          <p:cNvPr id="121887" name="WordArt 31"/>
          <p:cNvSpPr>
            <a:spLocks noChangeArrowheads="1" noChangeShapeType="1" noTextEdit="1"/>
          </p:cNvSpPr>
          <p:nvPr/>
        </p:nvSpPr>
        <p:spPr bwMode="auto">
          <a:xfrm>
            <a:off x="1403350" y="5157788"/>
            <a:ext cx="360363" cy="1444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0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=</a:t>
            </a:r>
          </a:p>
        </p:txBody>
      </p:sp>
    </p:spTree>
  </p:cSld>
  <p:clrMapOvr>
    <a:masterClrMapping/>
  </p:clrMapOvr>
  <p:transition spd="med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21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1000"/>
                                        <p:tgtEl>
                                          <p:spTgt spid="1218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218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18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18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121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18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18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121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1000"/>
                                        <p:tgtEl>
                                          <p:spTgt spid="1218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18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18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121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18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18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121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1218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218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18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6" dur="1000"/>
                                        <p:tgtEl>
                                          <p:spTgt spid="121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218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218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2" dur="1000"/>
                                        <p:tgtEl>
                                          <p:spTgt spid="121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000"/>
                            </p:stCondLst>
                            <p:childTnLst>
                              <p:par>
                                <p:cTn id="64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6" dur="1" fill="hold"/>
                                        <p:tgtEl>
                                          <p:spTgt spid="1218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218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218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3" dur="1000"/>
                                        <p:tgtEl>
                                          <p:spTgt spid="121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"/>
                            </p:stCondLst>
                            <p:childTnLst>
                              <p:par>
                                <p:cTn id="7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218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218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9" dur="1000"/>
                                        <p:tgtEl>
                                          <p:spTgt spid="121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000"/>
                            </p:stCondLst>
                            <p:childTnLst>
                              <p:par>
                                <p:cTn id="8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3" dur="80"/>
                                        <p:tgtEl>
                                          <p:spTgt spid="1218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4" dur="80"/>
                                        <p:tgtEl>
                                          <p:spTgt spid="1218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5" dur="80"/>
                                        <p:tgtEl>
                                          <p:spTgt spid="1218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680"/>
                            </p:stCondLst>
                            <p:childTnLst>
                              <p:par>
                                <p:cTn id="87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89" dur="1000"/>
                                        <p:tgtEl>
                                          <p:spTgt spid="121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92" dur="1000"/>
                                        <p:tgtEl>
                                          <p:spTgt spid="121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6" dur="2000" fill="hold"/>
                                        <p:tgtEl>
                                          <p:spTgt spid="12187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66"/>
                                      </p:to>
                                    </p:animClr>
                                    <p:set>
                                      <p:cBhvr>
                                        <p:cTn id="97" dur="2000" fill="hold"/>
                                        <p:tgtEl>
                                          <p:spTgt spid="12187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8" dur="2000" fill="hold"/>
                                        <p:tgtEl>
                                          <p:spTgt spid="12187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3" dur="500"/>
                                        <p:tgtEl>
                                          <p:spTgt spid="1218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6" dur="500"/>
                                        <p:tgtEl>
                                          <p:spTgt spid="121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0" dur="2000" fill="hold"/>
                                        <p:tgtEl>
                                          <p:spTgt spid="12188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66"/>
                                      </p:to>
                                    </p:animClr>
                                    <p:set>
                                      <p:cBhvr>
                                        <p:cTn id="111" dur="2000" fill="hold"/>
                                        <p:tgtEl>
                                          <p:spTgt spid="12188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2" dur="2000" fill="hold"/>
                                        <p:tgtEl>
                                          <p:spTgt spid="12188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7" dur="500"/>
                                        <p:tgtEl>
                                          <p:spTgt spid="1218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0" dur="500"/>
                                        <p:tgtEl>
                                          <p:spTgt spid="1218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1218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1218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7" dur="1000"/>
                                        <p:tgtEl>
                                          <p:spTgt spid="1218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2" dur="500"/>
                                        <p:tgtEl>
                                          <p:spTgt spid="1218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5" dur="500"/>
                                        <p:tgtEl>
                                          <p:spTgt spid="1218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9" dur="2000" fill="hold"/>
                                        <p:tgtEl>
                                          <p:spTgt spid="12188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66"/>
                                      </p:to>
                                    </p:animClr>
                                    <p:set>
                                      <p:cBhvr>
                                        <p:cTn id="140" dur="2000" fill="hold"/>
                                        <p:tgtEl>
                                          <p:spTgt spid="12188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1" dur="2000" fill="hold"/>
                                        <p:tgtEl>
                                          <p:spTgt spid="12188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58" grpId="0"/>
      <p:bldP spid="121872" grpId="0" animBg="1"/>
      <p:bldP spid="121873" grpId="0" animBg="1"/>
      <p:bldP spid="121874" grpId="0" animBg="1"/>
      <p:bldP spid="121875" grpId="0" animBg="1"/>
      <p:bldP spid="121878" grpId="0" animBg="1"/>
      <p:bldP spid="121878" grpId="1" animBg="1"/>
      <p:bldP spid="121879" grpId="0" animBg="1"/>
      <p:bldP spid="121880" grpId="0" animBg="1"/>
      <p:bldP spid="121880" grpId="1" animBg="1"/>
      <p:bldP spid="121881" grpId="0" animBg="1"/>
      <p:bldP spid="121882" grpId="0" animBg="1"/>
      <p:bldP spid="121883" grpId="0" animBg="1"/>
      <p:bldP spid="121884" grpId="0" animBg="1"/>
      <p:bldP spid="121885" grpId="0" animBg="1"/>
      <p:bldP spid="121885" grpId="1" animBg="1"/>
      <p:bldP spid="12188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FF66"/>
            </a:gs>
            <a:gs pos="50000">
              <a:srgbClr val="00CCFF"/>
            </a:gs>
            <a:gs pos="100000">
              <a:srgbClr val="66FF6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4" name="Picture 4" descr="Scan10035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79388" y="1557338"/>
            <a:ext cx="3738562" cy="5138737"/>
          </a:xfrm>
        </p:spPr>
      </p:pic>
      <p:pic>
        <p:nvPicPr>
          <p:cNvPr id="61447" name="Picture 7" descr="Колобок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6372225" y="4221163"/>
            <a:ext cx="2587625" cy="2462212"/>
          </a:xfrm>
        </p:spPr>
      </p:pic>
      <p:pic>
        <p:nvPicPr>
          <p:cNvPr id="61464" name="Picture 24" descr="flowers27"/>
          <p:cNvPicPr>
            <a:picLocks noGrp="1" noChangeAspect="1" noChangeArrowheads="1" noCrop="1"/>
          </p:cNvPicPr>
          <p:nvPr>
            <p:ph sz="quarter" idx="4"/>
          </p:nvPr>
        </p:nvPicPr>
        <p:blipFill>
          <a:blip r:embed="rId4" cstate="screen"/>
          <a:srcRect/>
          <a:stretch>
            <a:fillRect/>
          </a:stretch>
        </p:blipFill>
        <p:spPr>
          <a:xfrm>
            <a:off x="4067175" y="4365625"/>
            <a:ext cx="2160588" cy="2312988"/>
          </a:xfrm>
        </p:spPr>
      </p:pic>
      <p:sp>
        <p:nvSpPr>
          <p:cNvPr id="61450" name="WordArt 10"/>
          <p:cNvSpPr>
            <a:spLocks noChangeArrowheads="1" noChangeShapeType="1" noTextEdit="1"/>
          </p:cNvSpPr>
          <p:nvPr/>
        </p:nvSpPr>
        <p:spPr bwMode="auto">
          <a:xfrm>
            <a:off x="1835150" y="188913"/>
            <a:ext cx="5545138" cy="1008062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b="1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Comic Sans MS"/>
              </a:rPr>
              <a:t>Лесная почта</a:t>
            </a:r>
          </a:p>
        </p:txBody>
      </p:sp>
      <p:sp>
        <p:nvSpPr>
          <p:cNvPr id="61452" name="WordArt 12"/>
          <p:cNvSpPr>
            <a:spLocks noChangeArrowheads="1" noChangeShapeType="1" noTextEdit="1"/>
          </p:cNvSpPr>
          <p:nvPr/>
        </p:nvSpPr>
        <p:spPr bwMode="auto">
          <a:xfrm>
            <a:off x="4500563" y="2060575"/>
            <a:ext cx="4219575" cy="14398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3399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Garamond"/>
              </a:rPr>
              <a:t>А вот герой сюжета - Волк.</a:t>
            </a:r>
          </a:p>
          <a:p>
            <a:pPr algn="ctr"/>
            <a:r>
              <a:rPr lang="ru-RU" sz="2400" b="1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3399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Garamond"/>
              </a:rPr>
              <a:t>В лесной почте знает толк!</a:t>
            </a:r>
          </a:p>
        </p:txBody>
      </p:sp>
      <p:pic>
        <p:nvPicPr>
          <p:cNvPr id="12295" name="Picture 28" descr="003,"/>
          <p:cNvPicPr>
            <a:picLocks noGrp="1" noChangeAspect="1" noChangeArrowheads="1" noCrop="1"/>
          </p:cNvPicPr>
          <p:nvPr>
            <p:ph sz="quarter" idx="3"/>
          </p:nvPr>
        </p:nvPicPr>
        <p:blipFill>
          <a:blip r:embed="rId5" cstate="screen"/>
          <a:srcRect/>
          <a:stretch>
            <a:fillRect/>
          </a:stretch>
        </p:blipFill>
        <p:spPr>
          <a:xfrm>
            <a:off x="7092950" y="858838"/>
            <a:ext cx="1800225" cy="1211262"/>
          </a:xfr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4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4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4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4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4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4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4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4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4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4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4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14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14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61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0" dur="2000"/>
                                        <p:tgtEl>
                                          <p:spTgt spid="61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14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1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1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000"/>
                            </p:stCondLst>
                            <p:childTnLst>
                              <p:par>
                                <p:cTn id="3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2000"/>
                                        <p:tgtEl>
                                          <p:spTgt spid="61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0" grpId="0" animBg="1"/>
      <p:bldP spid="6145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7" name="Letter">
            <a:hlinkClick r:id="rId2" action="ppaction://hlinksldjump"/>
          </p:cNvPr>
          <p:cNvSpPr>
            <a:spLocks noEditPoints="1" noChangeArrowheads="1"/>
          </p:cNvSpPr>
          <p:nvPr/>
        </p:nvSpPr>
        <p:spPr bwMode="auto">
          <a:xfrm rot="-1422919">
            <a:off x="2484438" y="4508500"/>
            <a:ext cx="2266950" cy="1133475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5304 w 21600"/>
              <a:gd name="T17" fmla="*/ 9216 h 21600"/>
              <a:gd name="T18" fmla="*/ 17504 w 21600"/>
              <a:gd name="T19" fmla="*/ 1837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14" y="0"/>
                </a:moveTo>
                <a:lnTo>
                  <a:pt x="21600" y="0"/>
                </a:lnTo>
                <a:lnTo>
                  <a:pt x="21600" y="21628"/>
                </a:lnTo>
                <a:lnTo>
                  <a:pt x="14" y="21628"/>
                </a:lnTo>
                <a:lnTo>
                  <a:pt x="14" y="0"/>
                </a:lnTo>
                <a:close/>
              </a:path>
              <a:path w="21600" h="21600" extrusionOk="0">
                <a:moveTo>
                  <a:pt x="18476" y="2035"/>
                </a:moveTo>
                <a:lnTo>
                  <a:pt x="20539" y="2035"/>
                </a:lnTo>
                <a:lnTo>
                  <a:pt x="20539" y="6559"/>
                </a:lnTo>
                <a:lnTo>
                  <a:pt x="18476" y="6559"/>
                </a:lnTo>
                <a:lnTo>
                  <a:pt x="18476" y="2035"/>
                </a:lnTo>
                <a:close/>
              </a:path>
              <a:path w="21600" h="21600" extrusionOk="0">
                <a:moveTo>
                  <a:pt x="884" y="2092"/>
                </a:moveTo>
                <a:lnTo>
                  <a:pt x="7425" y="2092"/>
                </a:lnTo>
                <a:lnTo>
                  <a:pt x="7425" y="2770"/>
                </a:lnTo>
                <a:lnTo>
                  <a:pt x="884" y="2770"/>
                </a:lnTo>
                <a:lnTo>
                  <a:pt x="884" y="2092"/>
                </a:lnTo>
                <a:close/>
              </a:path>
              <a:path w="21600" h="21600" extrusionOk="0">
                <a:moveTo>
                  <a:pt x="884" y="3109"/>
                </a:moveTo>
                <a:lnTo>
                  <a:pt x="7425" y="3109"/>
                </a:lnTo>
                <a:lnTo>
                  <a:pt x="7425" y="3788"/>
                </a:lnTo>
                <a:lnTo>
                  <a:pt x="884" y="3788"/>
                </a:lnTo>
                <a:lnTo>
                  <a:pt x="884" y="3109"/>
                </a:lnTo>
                <a:close/>
              </a:path>
              <a:path w="21600" h="21600" extrusionOk="0">
                <a:moveTo>
                  <a:pt x="884" y="4127"/>
                </a:moveTo>
                <a:lnTo>
                  <a:pt x="7425" y="4127"/>
                </a:lnTo>
                <a:lnTo>
                  <a:pt x="7425" y="4806"/>
                </a:lnTo>
                <a:lnTo>
                  <a:pt x="884" y="4806"/>
                </a:lnTo>
                <a:lnTo>
                  <a:pt x="884" y="4127"/>
                </a:lnTo>
                <a:close/>
              </a:path>
              <a:path w="21600" h="21600" extrusionOk="0">
                <a:moveTo>
                  <a:pt x="5127" y="5145"/>
                </a:moveTo>
                <a:lnTo>
                  <a:pt x="7425" y="5145"/>
                </a:lnTo>
                <a:lnTo>
                  <a:pt x="7425" y="5824"/>
                </a:lnTo>
                <a:lnTo>
                  <a:pt x="5127" y="5824"/>
                </a:lnTo>
                <a:lnTo>
                  <a:pt x="5127" y="5145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ru-RU" i="0">
                <a:cs typeface="+mn-cs"/>
                <a:hlinkClick r:id="rId2" action="ppaction://hlinksldjump" tooltip="Открой меня"/>
              </a:rPr>
              <a:t>Письмо </a:t>
            </a:r>
          </a:p>
          <a:p>
            <a:pPr algn="ctr">
              <a:defRPr/>
            </a:pPr>
            <a:r>
              <a:rPr lang="ru-RU" i="0">
                <a:cs typeface="+mn-cs"/>
                <a:hlinkClick r:id="rId2" action="ppaction://hlinksldjump" tooltip="Открой меня"/>
              </a:rPr>
              <a:t>     №1</a:t>
            </a:r>
            <a:r>
              <a:rPr lang="ru-RU" i="0">
                <a:solidFill>
                  <a:schemeClr val="tx1"/>
                </a:solidFill>
                <a:cs typeface="+mn-cs"/>
                <a:hlinkClick r:id="rId2" action="ppaction://hlinksldjump" tooltip="Открой меня"/>
              </a:rPr>
              <a:t> </a:t>
            </a:r>
            <a:endParaRPr lang="ru-RU" i="0">
              <a:solidFill>
                <a:schemeClr val="tx1"/>
              </a:solidFill>
              <a:cs typeface="+mn-cs"/>
            </a:endParaRPr>
          </a:p>
        </p:txBody>
      </p:sp>
      <p:sp>
        <p:nvSpPr>
          <p:cNvPr id="10255" name="Rectangle 1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ru-RU" sz="2800" smtClean="0">
              <a:solidFill>
                <a:srgbClr val="FFFF00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smtClean="0">
                <a:solidFill>
                  <a:srgbClr val="FFFF00"/>
                </a:solidFill>
              </a:rPr>
              <a:t>.</a:t>
            </a:r>
          </a:p>
        </p:txBody>
      </p:sp>
      <p:pic>
        <p:nvPicPr>
          <p:cNvPr id="10251" name="Picture 11" descr="Scan10035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5697538" y="2133600"/>
            <a:ext cx="3268662" cy="4491038"/>
          </a:xfrm>
        </p:spPr>
      </p:pic>
      <p:sp>
        <p:nvSpPr>
          <p:cNvPr id="10244" name="WordArt 4"/>
          <p:cNvSpPr>
            <a:spLocks noChangeArrowheads="1" noChangeShapeType="1" noTextEdit="1"/>
          </p:cNvSpPr>
          <p:nvPr/>
        </p:nvSpPr>
        <p:spPr bwMode="auto">
          <a:xfrm>
            <a:off x="1331913" y="333375"/>
            <a:ext cx="6624637" cy="1081088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b="1" kern="10" spc="-360">
                <a:ln w="12700">
                  <a:solidFill>
                    <a:srgbClr val="800080"/>
                  </a:solidFill>
                  <a:round/>
                  <a:headEnd/>
                  <a:tailEnd/>
                </a:ln>
                <a:solidFill>
                  <a:srgbClr val="FF00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ЛЕСНАЯ  ПОЧТА</a:t>
            </a:r>
          </a:p>
        </p:txBody>
      </p:sp>
      <p:sp>
        <p:nvSpPr>
          <p:cNvPr id="10246" name="Letter">
            <a:hlinkClick r:id="rId2" action="ppaction://hlinksldjump"/>
          </p:cNvPr>
          <p:cNvSpPr>
            <a:spLocks noEditPoints="1" noChangeArrowheads="1"/>
          </p:cNvSpPr>
          <p:nvPr/>
        </p:nvSpPr>
        <p:spPr bwMode="auto">
          <a:xfrm rot="1372590">
            <a:off x="2051050" y="1916113"/>
            <a:ext cx="2266950" cy="1133475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5304 w 21600"/>
              <a:gd name="T17" fmla="*/ 9216 h 21600"/>
              <a:gd name="T18" fmla="*/ 17504 w 21600"/>
              <a:gd name="T19" fmla="*/ 1837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14" y="0"/>
                </a:moveTo>
                <a:lnTo>
                  <a:pt x="21600" y="0"/>
                </a:lnTo>
                <a:lnTo>
                  <a:pt x="21600" y="21628"/>
                </a:lnTo>
                <a:lnTo>
                  <a:pt x="14" y="21628"/>
                </a:lnTo>
                <a:lnTo>
                  <a:pt x="14" y="0"/>
                </a:lnTo>
                <a:close/>
              </a:path>
              <a:path w="21600" h="21600" extrusionOk="0">
                <a:moveTo>
                  <a:pt x="18476" y="2035"/>
                </a:moveTo>
                <a:lnTo>
                  <a:pt x="20539" y="2035"/>
                </a:lnTo>
                <a:lnTo>
                  <a:pt x="20539" y="6559"/>
                </a:lnTo>
                <a:lnTo>
                  <a:pt x="18476" y="6559"/>
                </a:lnTo>
                <a:lnTo>
                  <a:pt x="18476" y="2035"/>
                </a:lnTo>
                <a:close/>
              </a:path>
              <a:path w="21600" h="21600" extrusionOk="0">
                <a:moveTo>
                  <a:pt x="884" y="2092"/>
                </a:moveTo>
                <a:lnTo>
                  <a:pt x="7425" y="2092"/>
                </a:lnTo>
                <a:lnTo>
                  <a:pt x="7425" y="2770"/>
                </a:lnTo>
                <a:lnTo>
                  <a:pt x="884" y="2770"/>
                </a:lnTo>
                <a:lnTo>
                  <a:pt x="884" y="2092"/>
                </a:lnTo>
                <a:close/>
              </a:path>
              <a:path w="21600" h="21600" extrusionOk="0">
                <a:moveTo>
                  <a:pt x="884" y="3109"/>
                </a:moveTo>
                <a:lnTo>
                  <a:pt x="7425" y="3109"/>
                </a:lnTo>
                <a:lnTo>
                  <a:pt x="7425" y="3788"/>
                </a:lnTo>
                <a:lnTo>
                  <a:pt x="884" y="3788"/>
                </a:lnTo>
                <a:lnTo>
                  <a:pt x="884" y="3109"/>
                </a:lnTo>
                <a:close/>
              </a:path>
              <a:path w="21600" h="21600" extrusionOk="0">
                <a:moveTo>
                  <a:pt x="884" y="4127"/>
                </a:moveTo>
                <a:lnTo>
                  <a:pt x="7425" y="4127"/>
                </a:lnTo>
                <a:lnTo>
                  <a:pt x="7425" y="4806"/>
                </a:lnTo>
                <a:lnTo>
                  <a:pt x="884" y="4806"/>
                </a:lnTo>
                <a:lnTo>
                  <a:pt x="884" y="4127"/>
                </a:lnTo>
                <a:close/>
              </a:path>
              <a:path w="21600" h="21600" extrusionOk="0">
                <a:moveTo>
                  <a:pt x="5127" y="5145"/>
                </a:moveTo>
                <a:lnTo>
                  <a:pt x="7425" y="5145"/>
                </a:lnTo>
                <a:lnTo>
                  <a:pt x="7425" y="5824"/>
                </a:lnTo>
                <a:lnTo>
                  <a:pt x="5127" y="5824"/>
                </a:lnTo>
                <a:lnTo>
                  <a:pt x="5127" y="5145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i="0">
                <a:cs typeface="+mn-cs"/>
                <a:hlinkClick r:id="rId2" action="ppaction://hlinksldjump" tooltip="Открой меня"/>
              </a:rPr>
              <a:t>Письмо </a:t>
            </a:r>
          </a:p>
          <a:p>
            <a:pPr>
              <a:defRPr/>
            </a:pPr>
            <a:r>
              <a:rPr lang="ru-RU" i="0">
                <a:cs typeface="+mn-cs"/>
                <a:hlinkClick r:id="rId2" action="ppaction://hlinksldjump" tooltip="Открой меня"/>
              </a:rPr>
              <a:t>   №2</a:t>
            </a:r>
            <a:endParaRPr lang="ru-RU" i="0">
              <a:cs typeface="+mn-cs"/>
            </a:endParaRPr>
          </a:p>
        </p:txBody>
      </p:sp>
      <p:pic>
        <p:nvPicPr>
          <p:cNvPr id="10254" name="Picture 14" descr="butterfly5"/>
          <p:cNvPicPr>
            <a:picLocks noGrp="1" noChangeAspect="1" noChangeArrowheads="1" noCrop="1"/>
          </p:cNvPicPr>
          <p:nvPr>
            <p:ph sz="quarter" idx="3"/>
          </p:nvPr>
        </p:nvPicPr>
        <p:blipFill>
          <a:blip r:embed="rId4" cstate="screen"/>
          <a:srcRect/>
          <a:stretch>
            <a:fillRect/>
          </a:stretch>
        </p:blipFill>
        <p:spPr>
          <a:xfrm>
            <a:off x="919163" y="2781300"/>
            <a:ext cx="1295400" cy="1481138"/>
          </a:xfrm>
        </p:spPr>
      </p:pic>
      <p:pic>
        <p:nvPicPr>
          <p:cNvPr id="10257" name="Picture 17" descr="flowers15[1]"/>
          <p:cNvPicPr>
            <a:picLocks noChangeAspect="1" noChangeArrowheads="1" noCrop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79388" y="3933825"/>
            <a:ext cx="2195512" cy="277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2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2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7" grpId="0" animBg="1"/>
      <p:bldP spid="10244" grpId="0" animBg="1"/>
      <p:bldP spid="1024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5" name="Letter"/>
          <p:cNvSpPr>
            <a:spLocks noEditPoints="1" noChangeArrowheads="1"/>
          </p:cNvSpPr>
          <p:nvPr/>
        </p:nvSpPr>
        <p:spPr bwMode="auto">
          <a:xfrm>
            <a:off x="2339975" y="2852738"/>
            <a:ext cx="6553200" cy="38163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5304 w 21600"/>
              <a:gd name="T17" fmla="*/ 9216 h 21600"/>
              <a:gd name="T18" fmla="*/ 17504 w 21600"/>
              <a:gd name="T19" fmla="*/ 1837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14" y="0"/>
                </a:moveTo>
                <a:lnTo>
                  <a:pt x="21600" y="0"/>
                </a:lnTo>
                <a:lnTo>
                  <a:pt x="21600" y="21628"/>
                </a:lnTo>
                <a:lnTo>
                  <a:pt x="14" y="21628"/>
                </a:lnTo>
                <a:lnTo>
                  <a:pt x="14" y="0"/>
                </a:lnTo>
                <a:close/>
              </a:path>
              <a:path w="21600" h="21600" extrusionOk="0">
                <a:moveTo>
                  <a:pt x="18476" y="2035"/>
                </a:moveTo>
                <a:lnTo>
                  <a:pt x="20539" y="2035"/>
                </a:lnTo>
                <a:lnTo>
                  <a:pt x="20539" y="6559"/>
                </a:lnTo>
                <a:lnTo>
                  <a:pt x="18476" y="6559"/>
                </a:lnTo>
                <a:lnTo>
                  <a:pt x="18476" y="2035"/>
                </a:lnTo>
                <a:close/>
              </a:path>
              <a:path w="21600" h="21600" extrusionOk="0">
                <a:moveTo>
                  <a:pt x="884" y="2092"/>
                </a:moveTo>
                <a:lnTo>
                  <a:pt x="7425" y="2092"/>
                </a:lnTo>
                <a:lnTo>
                  <a:pt x="7425" y="2770"/>
                </a:lnTo>
                <a:lnTo>
                  <a:pt x="884" y="2770"/>
                </a:lnTo>
                <a:lnTo>
                  <a:pt x="884" y="2092"/>
                </a:lnTo>
                <a:close/>
              </a:path>
              <a:path w="21600" h="21600" extrusionOk="0">
                <a:moveTo>
                  <a:pt x="884" y="3109"/>
                </a:moveTo>
                <a:lnTo>
                  <a:pt x="7425" y="3109"/>
                </a:lnTo>
                <a:lnTo>
                  <a:pt x="7425" y="3788"/>
                </a:lnTo>
                <a:lnTo>
                  <a:pt x="884" y="3788"/>
                </a:lnTo>
                <a:lnTo>
                  <a:pt x="884" y="3109"/>
                </a:lnTo>
                <a:close/>
              </a:path>
              <a:path w="21600" h="21600" extrusionOk="0">
                <a:moveTo>
                  <a:pt x="884" y="4127"/>
                </a:moveTo>
                <a:lnTo>
                  <a:pt x="7425" y="4127"/>
                </a:lnTo>
                <a:lnTo>
                  <a:pt x="7425" y="4806"/>
                </a:lnTo>
                <a:lnTo>
                  <a:pt x="884" y="4806"/>
                </a:lnTo>
                <a:lnTo>
                  <a:pt x="884" y="4127"/>
                </a:lnTo>
                <a:close/>
              </a:path>
              <a:path w="21600" h="21600" extrusionOk="0">
                <a:moveTo>
                  <a:pt x="5127" y="5145"/>
                </a:moveTo>
                <a:lnTo>
                  <a:pt x="7425" y="5145"/>
                </a:lnTo>
                <a:lnTo>
                  <a:pt x="7425" y="5824"/>
                </a:lnTo>
                <a:lnTo>
                  <a:pt x="5127" y="5824"/>
                </a:lnTo>
                <a:lnTo>
                  <a:pt x="5127" y="5145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>
                <a:solidFill>
                  <a:srgbClr val="FF33CC"/>
                </a:solidFill>
                <a:cs typeface="+mn-cs"/>
              </a:rPr>
              <a:t>Винни-Пух приготовил к зиме  6,85 кг мёда. Братец  Кролик подарил на День рождения Винни-Пуху 2,43 кг мёда. За чаем было съедено 1,3 кг мёда. Сколько кг мёда осталось у Винни-Пуха. Результат округли до десятых.</a:t>
            </a:r>
          </a:p>
        </p:txBody>
      </p:sp>
      <p:pic>
        <p:nvPicPr>
          <p:cNvPr id="11276" name="Picture 12" descr="cartoons_walt_disney007_80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019925" y="3141663"/>
            <a:ext cx="1685925" cy="1265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4340" name="Group 16"/>
          <p:cNvGrpSpPr>
            <a:grpSpLocks/>
          </p:cNvGrpSpPr>
          <p:nvPr/>
        </p:nvGrpSpPr>
        <p:grpSpPr bwMode="auto">
          <a:xfrm>
            <a:off x="611188" y="0"/>
            <a:ext cx="6264275" cy="4103688"/>
            <a:chOff x="204" y="210"/>
            <a:chExt cx="3946" cy="2585"/>
          </a:xfrm>
        </p:grpSpPr>
        <p:sp>
          <p:nvSpPr>
            <p:cNvPr id="11274" name="Letter"/>
            <p:cNvSpPr>
              <a:spLocks noEditPoints="1" noChangeArrowheads="1"/>
            </p:cNvSpPr>
            <p:nvPr/>
          </p:nvSpPr>
          <p:spPr bwMode="auto">
            <a:xfrm>
              <a:off x="204" y="210"/>
              <a:ext cx="3946" cy="2585"/>
            </a:xfrm>
            <a:custGeom>
              <a:avLst/>
              <a:gdLst>
                <a:gd name="T0" fmla="*/ 0 w 21600"/>
                <a:gd name="T1" fmla="*/ 0 h 21600"/>
                <a:gd name="T2" fmla="*/ 10800 w 21600"/>
                <a:gd name="T3" fmla="*/ 0 h 21600"/>
                <a:gd name="T4" fmla="*/ 21600 w 21600"/>
                <a:gd name="T5" fmla="*/ 0 h 21600"/>
                <a:gd name="T6" fmla="*/ 21600 w 21600"/>
                <a:gd name="T7" fmla="*/ 10800 h 21600"/>
                <a:gd name="T8" fmla="*/ 21600 w 21600"/>
                <a:gd name="T9" fmla="*/ 21600 h 21600"/>
                <a:gd name="T10" fmla="*/ 10800 w 21600"/>
                <a:gd name="T11" fmla="*/ 21600 h 21600"/>
                <a:gd name="T12" fmla="*/ 0 w 21600"/>
                <a:gd name="T13" fmla="*/ 21600 h 21600"/>
                <a:gd name="T14" fmla="*/ 0 w 21600"/>
                <a:gd name="T15" fmla="*/ 10800 h 21600"/>
                <a:gd name="T16" fmla="*/ 5304 w 21600"/>
                <a:gd name="T17" fmla="*/ 9216 h 21600"/>
                <a:gd name="T18" fmla="*/ 17504 w 21600"/>
                <a:gd name="T19" fmla="*/ 1837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 extrusionOk="0">
                  <a:moveTo>
                    <a:pt x="14" y="0"/>
                  </a:moveTo>
                  <a:lnTo>
                    <a:pt x="21600" y="0"/>
                  </a:lnTo>
                  <a:lnTo>
                    <a:pt x="21600" y="21628"/>
                  </a:lnTo>
                  <a:lnTo>
                    <a:pt x="14" y="21628"/>
                  </a:lnTo>
                  <a:lnTo>
                    <a:pt x="14" y="0"/>
                  </a:lnTo>
                  <a:close/>
                </a:path>
                <a:path w="21600" h="21600" extrusionOk="0">
                  <a:moveTo>
                    <a:pt x="18476" y="2035"/>
                  </a:moveTo>
                  <a:lnTo>
                    <a:pt x="20539" y="2035"/>
                  </a:lnTo>
                  <a:lnTo>
                    <a:pt x="20539" y="6559"/>
                  </a:lnTo>
                  <a:lnTo>
                    <a:pt x="18476" y="6559"/>
                  </a:lnTo>
                  <a:lnTo>
                    <a:pt x="18476" y="2035"/>
                  </a:lnTo>
                  <a:close/>
                </a:path>
                <a:path w="21600" h="21600" extrusionOk="0">
                  <a:moveTo>
                    <a:pt x="884" y="2092"/>
                  </a:moveTo>
                  <a:lnTo>
                    <a:pt x="7425" y="2092"/>
                  </a:lnTo>
                  <a:lnTo>
                    <a:pt x="7425" y="2770"/>
                  </a:lnTo>
                  <a:lnTo>
                    <a:pt x="884" y="2770"/>
                  </a:lnTo>
                  <a:lnTo>
                    <a:pt x="884" y="2092"/>
                  </a:lnTo>
                  <a:close/>
                </a:path>
                <a:path w="21600" h="21600" extrusionOk="0">
                  <a:moveTo>
                    <a:pt x="884" y="3109"/>
                  </a:moveTo>
                  <a:lnTo>
                    <a:pt x="7425" y="3109"/>
                  </a:lnTo>
                  <a:lnTo>
                    <a:pt x="7425" y="3788"/>
                  </a:lnTo>
                  <a:lnTo>
                    <a:pt x="884" y="3788"/>
                  </a:lnTo>
                  <a:lnTo>
                    <a:pt x="884" y="3109"/>
                  </a:lnTo>
                  <a:close/>
                </a:path>
                <a:path w="21600" h="21600" extrusionOk="0">
                  <a:moveTo>
                    <a:pt x="884" y="4127"/>
                  </a:moveTo>
                  <a:lnTo>
                    <a:pt x="7425" y="4127"/>
                  </a:lnTo>
                  <a:lnTo>
                    <a:pt x="7425" y="4806"/>
                  </a:lnTo>
                  <a:lnTo>
                    <a:pt x="884" y="4806"/>
                  </a:lnTo>
                  <a:lnTo>
                    <a:pt x="884" y="4127"/>
                  </a:lnTo>
                  <a:close/>
                </a:path>
                <a:path w="21600" h="21600" extrusionOk="0">
                  <a:moveTo>
                    <a:pt x="5127" y="5145"/>
                  </a:moveTo>
                  <a:lnTo>
                    <a:pt x="7425" y="5145"/>
                  </a:lnTo>
                  <a:lnTo>
                    <a:pt x="7425" y="5824"/>
                  </a:lnTo>
                  <a:lnTo>
                    <a:pt x="5127" y="5824"/>
                  </a:lnTo>
                  <a:lnTo>
                    <a:pt x="5127" y="5145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 lIns="0" tIns="0" rIns="0" anchor="b"/>
            <a:lstStyle/>
            <a:p>
              <a:pPr algn="ctr">
                <a:defRPr/>
              </a:pPr>
              <a:endParaRPr lang="ru-RU">
                <a:cs typeface="+mn-cs"/>
              </a:endParaRPr>
            </a:p>
            <a:p>
              <a:pPr algn="ctr">
                <a:defRPr/>
              </a:pPr>
              <a:endParaRPr lang="ru-RU">
                <a:cs typeface="+mn-cs"/>
              </a:endParaRPr>
            </a:p>
            <a:p>
              <a:pPr algn="ctr">
                <a:defRPr/>
              </a:pPr>
              <a:endParaRPr lang="ru-RU">
                <a:cs typeface="+mn-cs"/>
              </a:endParaRPr>
            </a:p>
            <a:p>
              <a:pPr algn="ctr">
                <a:defRPr/>
              </a:pPr>
              <a:r>
                <a:rPr lang="ru-RU">
                  <a:cs typeface="+mn-cs"/>
                </a:rPr>
                <a:t>Дорогой друг! </a:t>
              </a:r>
            </a:p>
            <a:p>
              <a:pPr algn="ctr">
                <a:defRPr/>
              </a:pPr>
              <a:r>
                <a:rPr lang="ru-RU">
                  <a:cs typeface="+mn-cs"/>
                </a:rPr>
                <a:t>Реши, пожалуйста,</a:t>
              </a:r>
            </a:p>
            <a:p>
              <a:pPr algn="ctr">
                <a:defRPr/>
              </a:pPr>
              <a:r>
                <a:rPr lang="ru-RU">
                  <a:cs typeface="+mn-cs"/>
                </a:rPr>
                <a:t>  задачи:</a:t>
              </a:r>
            </a:p>
            <a:p>
              <a:pPr>
                <a:defRPr/>
              </a:pPr>
              <a:r>
                <a:rPr lang="ru-RU">
                  <a:solidFill>
                    <a:srgbClr val="0000FF"/>
                  </a:solidFill>
                  <a:cs typeface="+mn-cs"/>
                </a:rPr>
                <a:t>Котёнок Пушок плыл по реке на лодке. Скорость лодки по течению реки 12,5 км/ч. Скорость течения реки 2,8 км/ч. Найдите собственную скорость лодки , и скорость лодки против течения реки.</a:t>
              </a:r>
            </a:p>
            <a:p>
              <a:pPr algn="ctr">
                <a:defRPr/>
              </a:pPr>
              <a:endParaRPr lang="ru-RU">
                <a:cs typeface="+mn-cs"/>
              </a:endParaRPr>
            </a:p>
            <a:p>
              <a:pPr algn="ctr">
                <a:defRPr/>
              </a:pPr>
              <a:endParaRPr lang="ru-RU">
                <a:solidFill>
                  <a:schemeClr val="bg2"/>
                </a:solidFill>
                <a:cs typeface="+mn-cs"/>
              </a:endParaRPr>
            </a:p>
          </p:txBody>
        </p:sp>
        <p:pic>
          <p:nvPicPr>
            <p:cNvPr id="14342" name="Picture 13" descr="love49"/>
            <p:cNvPicPr>
              <a:picLocks noChangeAspect="1" noChangeArrowheads="1" noCrop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3288" y="300"/>
              <a:ext cx="762" cy="10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5" grpId="0" animBg="1"/>
    </p:bldLst>
  </p:timing>
</p:sld>
</file>

<file path=ppt/theme/theme1.xml><?xml version="1.0" encoding="utf-8"?>
<a:theme xmlns:a="http://schemas.openxmlformats.org/drawingml/2006/main" name="Круги">
  <a:themeElements>
    <a:clrScheme name="Круги 10">
      <a:dk1>
        <a:srgbClr val="2B2B85"/>
      </a:dk1>
      <a:lt1>
        <a:srgbClr val="FFFFFF"/>
      </a:lt1>
      <a:dk2>
        <a:srgbClr val="00254A"/>
      </a:dk2>
      <a:lt2>
        <a:srgbClr val="C0C0C0"/>
      </a:lt2>
      <a:accent1>
        <a:srgbClr val="0099FF"/>
      </a:accent1>
      <a:accent2>
        <a:srgbClr val="006699"/>
      </a:accent2>
      <a:accent3>
        <a:srgbClr val="AAACB1"/>
      </a:accent3>
      <a:accent4>
        <a:srgbClr val="DADADA"/>
      </a:accent4>
      <a:accent5>
        <a:srgbClr val="AACAFF"/>
      </a:accent5>
      <a:accent6>
        <a:srgbClr val="005C8A"/>
      </a:accent6>
      <a:hlink>
        <a:srgbClr val="3399FF"/>
      </a:hlink>
      <a:folHlink>
        <a:srgbClr val="8F8FB5"/>
      </a:folHlink>
    </a:clrScheme>
    <a:fontScheme name="Круг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rgbClr val="000000"/>
          </a:solidFill>
          <a:prstDash val="solid"/>
          <a:round/>
          <a:headEnd type="oval" w="med" len="med"/>
          <a:tailEnd type="oval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1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rgbClr val="000000"/>
          </a:solidFill>
          <a:prstDash val="solid"/>
          <a:round/>
          <a:headEnd type="oval" w="med" len="med"/>
          <a:tailEnd type="oval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1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Круги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уги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уги 10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3399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rgbClr val="000000"/>
          </a:solidFill>
          <a:prstDash val="solid"/>
          <a:round/>
          <a:headEnd type="oval" w="med" len="med"/>
          <a:tailEnd type="oval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1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rgbClr val="000000"/>
          </a:solidFill>
          <a:prstDash val="solid"/>
          <a:round/>
          <a:headEnd type="oval" w="med" len="med"/>
          <a:tailEnd type="oval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1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1693</TotalTime>
  <Words>545</Words>
  <Application>Microsoft Office PowerPoint</Application>
  <PresentationFormat>Экран (4:3)</PresentationFormat>
  <Paragraphs>168</Paragraphs>
  <Slides>18</Slides>
  <Notes>0</Notes>
  <HiddenSlides>0</HiddenSlides>
  <MMClips>2</MMClips>
  <ScaleCrop>false</ScaleCrop>
  <HeadingPairs>
    <vt:vector size="8" baseType="variant">
      <vt:variant>
        <vt:lpstr>Использованные шрифты</vt:lpstr>
      </vt:variant>
      <vt:variant>
        <vt:i4>11</vt:i4>
      </vt:variant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32" baseType="lpstr">
      <vt:lpstr>Arial</vt:lpstr>
      <vt:lpstr>Wingdings</vt:lpstr>
      <vt:lpstr>Monotype Corsiva</vt:lpstr>
      <vt:lpstr>Comic Sans MS</vt:lpstr>
      <vt:lpstr>Impact</vt:lpstr>
      <vt:lpstr>Franklin Gothic Medium</vt:lpstr>
      <vt:lpstr>Courier New</vt:lpstr>
      <vt:lpstr>Bookman Old Style</vt:lpstr>
      <vt:lpstr>Times New Roman</vt:lpstr>
      <vt:lpstr>Microsoft Sans Serif</vt:lpstr>
      <vt:lpstr>Arial Black</vt:lpstr>
      <vt:lpstr>Круги</vt:lpstr>
      <vt:lpstr>Оформление по умолчанию</vt:lpstr>
      <vt:lpstr>Формула</vt:lpstr>
      <vt:lpstr> Обобщающий урок:  «Действия над десятичными дробями. ( сложение, вычитание, округление.)</vt:lpstr>
      <vt:lpstr>Слайд 2</vt:lpstr>
      <vt:lpstr>Слайд 3</vt:lpstr>
      <vt:lpstr>Слайд 4</vt:lpstr>
      <vt:lpstr>Вычисли.</vt:lpstr>
      <vt:lpstr>Округлить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проверка</vt:lpstr>
      <vt:lpstr>Слайд 17</vt:lpstr>
      <vt:lpstr>Слайд 18</vt:lpstr>
    </vt:vector>
  </TitlesOfParts>
  <Company>Министерство образования Российской Федерации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Ю.А.С.</dc:creator>
  <cp:lastModifiedBy>gigant</cp:lastModifiedBy>
  <cp:revision>56</cp:revision>
  <dcterms:created xsi:type="dcterms:W3CDTF">2006-06-09T18:37:30Z</dcterms:created>
  <dcterms:modified xsi:type="dcterms:W3CDTF">2019-01-10T18:57:43Z</dcterms:modified>
</cp:coreProperties>
</file>