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notesMasterIdLst>
    <p:notesMasterId r:id="rId15"/>
  </p:notesMasterIdLst>
  <p:handoutMasterIdLst>
    <p:handoutMasterId r:id="rId16"/>
  </p:handoutMasterIdLst>
  <p:sldIdLst>
    <p:sldId id="268" r:id="rId2"/>
    <p:sldId id="256" r:id="rId3"/>
    <p:sldId id="257" r:id="rId4"/>
    <p:sldId id="261" r:id="rId5"/>
    <p:sldId id="262" r:id="rId6"/>
    <p:sldId id="260" r:id="rId7"/>
    <p:sldId id="259" r:id="rId8"/>
    <p:sldId id="258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7A98E6F-5910-4C34-ADEC-7B8B8E8F51F2}">
          <p14:sldIdLst>
            <p14:sldId id="268"/>
            <p14:sldId id="256"/>
          </p14:sldIdLst>
        </p14:section>
        <p14:section name="Раздел без заголовка" id="{3FC536FA-DF9A-4EF5-B54F-217EACD0C66B}">
          <p14:sldIdLst>
            <p14:sldId id="257"/>
            <p14:sldId id="261"/>
            <p14:sldId id="262"/>
            <p14:sldId id="260"/>
            <p14:sldId id="259"/>
            <p14:sldId id="258"/>
            <p14:sldId id="263"/>
            <p14:sldId id="264"/>
            <p14:sldId id="265"/>
            <p14:sldId id="266"/>
            <p14:sldId id="267"/>
          </p14:sldIdLst>
        </p14:section>
      </p14:sectionLst>
    </p:ex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EAF"/>
    <a:srgbClr val="F9C5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48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808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03499-B212-4435-8B43-E2044E6BF222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049EF2-47D7-411C-930D-8F692664FA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51376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E8CA0F-6DCC-429F-883E-EC5FA2405247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EEDE02-3AC4-451E-81A6-64F6D61F55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2910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EEDE02-3AC4-451E-81A6-64F6D61F554D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6663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8E115-7FD8-4B6A-BB62-D11C41EACEB7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9B5C5-4350-482E-8E65-7AB1AC8131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008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8E115-7FD8-4B6A-BB62-D11C41EACEB7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9B5C5-4350-482E-8E65-7AB1AC8131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508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8E115-7FD8-4B6A-BB62-D11C41EACEB7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9B5C5-4350-482E-8E65-7AB1AC8131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116270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8E115-7FD8-4B6A-BB62-D11C41EACEB7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9B5C5-4350-482E-8E65-7AB1AC8131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41423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8E115-7FD8-4B6A-BB62-D11C41EACEB7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9B5C5-4350-482E-8E65-7AB1AC8131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616819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8E115-7FD8-4B6A-BB62-D11C41EACEB7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9B5C5-4350-482E-8E65-7AB1AC8131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03302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8E115-7FD8-4B6A-BB62-D11C41EACEB7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9B5C5-4350-482E-8E65-7AB1AC8131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4906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8E115-7FD8-4B6A-BB62-D11C41EACEB7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9B5C5-4350-482E-8E65-7AB1AC8131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056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8E115-7FD8-4B6A-BB62-D11C41EACEB7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9B5C5-4350-482E-8E65-7AB1AC8131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94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8E115-7FD8-4B6A-BB62-D11C41EACEB7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9B5C5-4350-482E-8E65-7AB1AC8131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888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8E115-7FD8-4B6A-BB62-D11C41EACEB7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9B5C5-4350-482E-8E65-7AB1AC8131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088954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8E115-7FD8-4B6A-BB62-D11C41EACEB7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9B5C5-4350-482E-8E65-7AB1AC8131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4209045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8E115-7FD8-4B6A-BB62-D11C41EACEB7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9B5C5-4350-482E-8E65-7AB1AC8131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762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8E115-7FD8-4B6A-BB62-D11C41EACEB7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9B5C5-4350-482E-8E65-7AB1AC8131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2410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8E115-7FD8-4B6A-BB62-D11C41EACEB7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9B5C5-4350-482E-8E65-7AB1AC8131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627244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8E115-7FD8-4B6A-BB62-D11C41EACEB7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9B5C5-4350-482E-8E65-7AB1AC8131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614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EA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8E115-7FD8-4B6A-BB62-D11C41EACEB7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489B5C5-4350-482E-8E65-7AB1AC8131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609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936" y="2179529"/>
            <a:ext cx="9457151" cy="316908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16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Структурное  подразделение  государственного  бюджетного  общеобразовательного  учреждения  </a:t>
            </a:r>
            <a:b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Самарской  области  средней  общеобразовательной  школы № 10 «Образовательный  центр  ЛИК»  </a:t>
            </a:r>
            <a:b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городского  округа  Отрадный Самарской  области  </a:t>
            </a:r>
            <a:b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детский  сад № 17</a:t>
            </a:r>
            <a:b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16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16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«Организация   музыкального  воспитания  детей  с  ОВЗ  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 условиях  дошкольного  образования»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u="sng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  <a:b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музыкальный  руководитель Волкова  Ольга  Николаевна</a:t>
            </a:r>
            <a:r>
              <a:rPr lang="ru-RU" sz="2000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20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2017 г.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7827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1"/>
            <a:ext cx="8596668" cy="158314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Педагогические  технологии  в  работе  с  детьми  с  ОВЗ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5" y="1719617"/>
            <a:ext cx="9978942" cy="5044597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u="sng" dirty="0" smtClean="0"/>
              <a:t>Музыкотерапия </a:t>
            </a:r>
            <a:r>
              <a:rPr lang="ru-RU" sz="2400" dirty="0" smtClean="0"/>
              <a:t>– психотерапевтический  метод,  основанный  на  целительном  воздействии  музыка  на  психологическое  состояние  ребёнка.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u="sng" dirty="0" err="1" smtClean="0"/>
              <a:t>Логоримические</a:t>
            </a:r>
            <a:r>
              <a:rPr lang="ru-RU" sz="2400" u="sng" dirty="0" smtClean="0"/>
              <a:t>  занятия</a:t>
            </a:r>
            <a:r>
              <a:rPr lang="ru-RU" sz="2400" dirty="0" smtClean="0"/>
              <a:t>-  система  музыкально-двигательных, </a:t>
            </a:r>
            <a:r>
              <a:rPr lang="ru-RU" sz="2400" dirty="0" err="1" smtClean="0"/>
              <a:t>рече</a:t>
            </a:r>
            <a:r>
              <a:rPr lang="ru-RU" sz="2400" dirty="0" smtClean="0"/>
              <a:t>-двигательных,  музыкально-речевых  игр,  объединённых  общим  сюжетом  и  игровой  формой.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u="sng" dirty="0" err="1" smtClean="0"/>
              <a:t>Психогимнастика</a:t>
            </a:r>
            <a:r>
              <a:rPr lang="ru-RU" sz="2400" dirty="0" smtClean="0"/>
              <a:t>-  тренировочные,  активизирующие  психомоторику  этюды,  упражнения,  игры</a:t>
            </a:r>
            <a:r>
              <a:rPr lang="ru-RU" sz="2400" dirty="0"/>
              <a:t>,</a:t>
            </a:r>
            <a:r>
              <a:rPr lang="ru-RU" sz="2400" dirty="0" smtClean="0"/>
              <a:t>  направленные  на  развитие  и  коррекцию  отклонений  в  </a:t>
            </a:r>
            <a:r>
              <a:rPr lang="ru-RU" sz="2400" dirty="0" err="1" smtClean="0"/>
              <a:t>пситхических</a:t>
            </a:r>
            <a:r>
              <a:rPr lang="ru-RU" sz="2400" dirty="0" smtClean="0"/>
              <a:t>  процессах.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u="sng" dirty="0" smtClean="0"/>
              <a:t>Музыкально-дидактические  игры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390896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1"/>
            <a:ext cx="8596668" cy="204716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Особенности  работы  музыкального руководителя  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с  педагогами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5" y="2047165"/>
            <a:ext cx="10002388" cy="4717050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 smtClean="0"/>
              <a:t>Взаимодействие  со  специалистами  ДЩУ  (группы)  по  вопросам  организации  совместной  деятельности  всех  детей  на  занятиях,  праздниках,  развлечениях,  утренниках.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sz="2000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 smtClean="0"/>
              <a:t>Проведение  занятий  со  всеми  воспитанниками  группы(в  том  числе  совместно  с  другими  специалистами:  логопедом,  психологом,  инструктором   по  физкультуре).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 smtClean="0"/>
              <a:t>Консультирование  родителей  по  использованию  в  воспитании  ребёнка  музыкальных  средств.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sz="2000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 smtClean="0"/>
              <a:t>Ведение  соответствующей  документации  (ИОМ,  карт психолого-педагогического  сопровождения,  инд.  планов  работы  и пр.).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365174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259308"/>
            <a:ext cx="8596668" cy="94169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Использование  ИКТ    в  работе  с  детьми  с  ОВЗ  по  музыкальному  воспитанию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5" y="1364776"/>
            <a:ext cx="9932050" cy="5493224"/>
          </a:xfrm>
        </p:spPr>
        <p:txBody>
          <a:bodyPr>
            <a:no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Подбор  иллюстрированного  материала  к  занятиям,  информационного  материала  для  оформления  родительских  уголков,  стендов,  папок-передвижек,  подбор  нотного  материала  и пр.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Подбор  дополнительного  познавательного  материала  к  занятиям,  знакомство  со  сценариями развлечений,  праздников  и  других  мероприятий.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Обмен  опытом  знакомство  с  периодик и  педагогической  компетенции  у  педагогов,  родителей.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Создание  презентаций  для  повышения  эффективности  образовательной  работы  с  детьми  и  педагогической  компетенции  у  педагогов,  родителей.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Оформление  буклетов  по  вопросам  развития  музыкальности   детей  с  ОВЗ,  материалов  по  различным  направлениям  деятельности.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Создание  </a:t>
            </a:r>
            <a:r>
              <a:rPr lang="ru-RU" dirty="0" err="1" smtClean="0"/>
              <a:t>медиотеки</a:t>
            </a:r>
            <a:r>
              <a:rPr lang="ru-RU" dirty="0" smtClean="0"/>
              <a:t>  по  вопросам музыкального  развития детей  дошкольного  возраста,  которые  представляют  интерес  не  только  для  музыкального  руководителя,  воспитателя,  но  и  для  родителей.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Создание  электронной  почты,  ведение  сайта  ДОУ.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00504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5660" y="-423080"/>
            <a:ext cx="9744501" cy="232012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Положительные  результаты  деятельности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4" y="1535723"/>
            <a:ext cx="9427957" cy="5240215"/>
          </a:xfrm>
        </p:spPr>
        <p:txBody>
          <a:bodyPr>
            <a:noAutofit/>
          </a:bodyPr>
          <a:lstStyle/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ru-RU" sz="2400" dirty="0" smtClean="0"/>
              <a:t>Воспитание  у  детей  интереса  и  любви  к  миру  музыки.</a:t>
            </a:r>
          </a:p>
          <a:p>
            <a:pPr marL="285750" indent="-285750" algn="ctr">
              <a:buFont typeface="Wingdings" panose="05000000000000000000" pitchFamily="2" charset="2"/>
              <a:buChar char="v"/>
            </a:pPr>
            <a:endParaRPr lang="ru-RU" sz="2400" dirty="0" smtClean="0"/>
          </a:p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ru-RU" sz="2400" dirty="0" smtClean="0"/>
              <a:t>Улучшение  результативности  в  музыкальном  развитии  детей  с  ОВЗ,  освоении ОПП,  дополнительных  образовательных  программ.</a:t>
            </a:r>
          </a:p>
          <a:p>
            <a:pPr algn="ctr"/>
            <a:endParaRPr lang="ru-RU" sz="2400" dirty="0" smtClean="0"/>
          </a:p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ru-RU" sz="2400" dirty="0" smtClean="0"/>
              <a:t>Организация  коррекции  имеющихся  недостатков  развития  воспитанников  ДОУ  с  ОВЗ,  адаптация  и  социализация  их  в  обществе.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457087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96287" y="286603"/>
            <a:ext cx="10290412" cy="322336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Федеральный  закон  от  29.2012  № 273-ФЗ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«Об  образовании в  Российской  Федерации»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риказ  Министерства  образования  и  науки  России  от 17.10.2013  № 1155  о  введении  в  действие  Федерального  государственного  образовательного  стандарта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/>
              <a:t/>
            </a:r>
            <a:br>
              <a:rPr lang="ru-RU" sz="2400" b="1" dirty="0"/>
            </a:br>
            <a:endParaRPr lang="ru-RU" sz="2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87312" y="3005873"/>
            <a:ext cx="10323691" cy="3480179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endParaRPr lang="ru-RU" dirty="0" smtClean="0"/>
          </a:p>
          <a:p>
            <a:pPr algn="ctr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 реализации  права  детей  с  ограниченными  возможностями  здоровья  на  образование  - одна  из  важнейших  задач  государственной  политики  в  области  образования  и  социально-экономического  развития  Российской  Федерации.</a:t>
            </a:r>
          </a:p>
          <a:p>
            <a:pPr algn="ctr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Выравнивание  стартовых  возможностей  выпускников  дошкольных  образовательных  учреждений, в  том  числе и  детей  с  ограниченными  возможностями  здоровья.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08252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677335" y="177421"/>
            <a:ext cx="8596668" cy="188339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Коррекционно-развивающие  задачи  по  музыкальному  воспитанию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77335" y="2060812"/>
            <a:ext cx="10201680" cy="4408227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 smtClean="0"/>
              <a:t>Улучшение  общего  эмоционального  состояния  детей,  оздоровление  психики;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sz="2000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 smtClean="0"/>
              <a:t>Развитие  эмоционально-волевой  сферы.  Воспитание  уверенности  в  своих  силах,  выдержки</a:t>
            </a:r>
            <a:r>
              <a:rPr lang="ru-RU" sz="2000" dirty="0"/>
              <a:t>,</a:t>
            </a:r>
            <a:r>
              <a:rPr lang="ru-RU" sz="2000" dirty="0" smtClean="0"/>
              <a:t>  волевых  черт  характера;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sz="2000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 smtClean="0"/>
              <a:t>Физическое  развитие  детей  с  ОВЗ. Укрепление,  тренировка  двигательного  аппарата. Формирование  качества  движений;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sz="2000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 smtClean="0"/>
              <a:t>Развитие  и  коррекция  познавательной  сферы. Нормализация  психических  процессов  и  свойств:  памяти,  внимания, мышления, речи, развития  произвольности  психических  процессов.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894251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77335" y="584548"/>
            <a:ext cx="8596668" cy="139662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Формы  организации  музыкальной  деятельности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677335" y="2006221"/>
            <a:ext cx="8596668" cy="5117910"/>
          </a:xfrm>
        </p:spPr>
        <p:txBody>
          <a:bodyPr>
            <a:normAutofit/>
          </a:bodyPr>
          <a:lstStyle/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ru-RU" sz="2000" dirty="0" smtClean="0"/>
              <a:t>Образовательная  деятельность в  ДОУ: занятия  разного  вида(традиционные,  комплексные, интегрированные</a:t>
            </a:r>
            <a:r>
              <a:rPr lang="ru-RU" sz="2000" dirty="0"/>
              <a:t>,</a:t>
            </a:r>
            <a:r>
              <a:rPr lang="ru-RU" sz="2000" dirty="0" smtClean="0"/>
              <a:t>  фронтальные,  подгрупповые</a:t>
            </a:r>
            <a:r>
              <a:rPr lang="ru-RU" sz="2000" dirty="0"/>
              <a:t>,</a:t>
            </a:r>
            <a:r>
              <a:rPr lang="ru-RU" sz="2000" dirty="0" smtClean="0"/>
              <a:t>  индивидуальные  и пр.).</a:t>
            </a:r>
          </a:p>
          <a:p>
            <a:pPr marL="285750" indent="-285750" algn="ctr">
              <a:buFont typeface="Wingdings" panose="05000000000000000000" pitchFamily="2" charset="2"/>
              <a:buChar char="v"/>
            </a:pPr>
            <a:endParaRPr lang="ru-RU" sz="2000" dirty="0" smtClean="0"/>
          </a:p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ru-RU" sz="2000" dirty="0" smtClean="0"/>
              <a:t>Музыка  в  повседневной  жизни: музыка  в  быту  детского  сада (слушание музыки, музыкальные  упражнения, игры</a:t>
            </a:r>
            <a:r>
              <a:rPr lang="ru-RU" sz="2000" dirty="0"/>
              <a:t>,</a:t>
            </a:r>
            <a:r>
              <a:rPr lang="ru-RU" sz="2000" dirty="0" smtClean="0"/>
              <a:t> самостоятельное  </a:t>
            </a:r>
            <a:r>
              <a:rPr lang="ru-RU" sz="2000" dirty="0" err="1" smtClean="0"/>
              <a:t>музицирование</a:t>
            </a:r>
            <a:r>
              <a:rPr lang="ru-RU" sz="2000" dirty="0" smtClean="0"/>
              <a:t>,  утренняя  гимнастика  под  музыку, «музыка  фоном»).</a:t>
            </a:r>
          </a:p>
          <a:p>
            <a:pPr marL="285750" indent="-285750" algn="ctr">
              <a:buFont typeface="Wingdings" panose="05000000000000000000" pitchFamily="2" charset="2"/>
              <a:buChar char="v"/>
            </a:pPr>
            <a:endParaRPr lang="ru-RU" sz="2000" dirty="0" smtClean="0"/>
          </a:p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ru-RU" sz="2000" dirty="0" smtClean="0"/>
              <a:t>Музыкальное  воспитание  в  семье: слушание  радио  и   аудиозаписей,  </a:t>
            </a:r>
            <a:r>
              <a:rPr lang="ru-RU" sz="2000" dirty="0" err="1" smtClean="0"/>
              <a:t>музицирование</a:t>
            </a:r>
            <a:r>
              <a:rPr lang="ru-RU" sz="2000" dirty="0" smtClean="0"/>
              <a:t>,  музыкальные  вечера,  развлечения,  дни  рождения  и пр.  </a:t>
            </a:r>
          </a:p>
          <a:p>
            <a:pPr algn="ctr"/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212477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0"/>
            <a:ext cx="8596668" cy="1254369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Цель  и  задачи  работы  музыкального руководителя  с  детьми  с  ОВЗ</a:t>
            </a:r>
            <a:endParaRPr lang="ru-R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824651" y="2801815"/>
            <a:ext cx="8596668" cy="4056185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                                                      Задачи  работы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Развитие  предпосылок  ценностно-смыслового  восприятия  и  понимания  произведений  музыкального  искусства,  становление  эстетического  отношения  к  окружающему  миру;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Формирование  основ  музыкальной  культуры;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Ознакомление  с  элементарными  музыкальными  понятиями  и  жанрами;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Развитие  музыкальных,  творческих  способностей  дошкольников: поэтического  и  музыкального  слуха,  чувства  ритма,  музыкальной  памяти,  формирование  песенного,  музыкального  слуха;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Воспитание  интереса  к  музыкально-художественной  деятельности,  совершенствование  умений  в  этом  виде  деятельности;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Развитие  детского  музыкально-художественного  творчества,  реализация  самостоятельной  творческой  деятельности  детей,  удовлетворение  потребности  в  самовыражении;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4294967295"/>
          </p:nvPr>
        </p:nvSpPr>
        <p:spPr>
          <a:xfrm>
            <a:off x="105509" y="1254369"/>
            <a:ext cx="10058400" cy="669387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00" dirty="0" smtClean="0"/>
              <a:t>Цель  работы</a:t>
            </a:r>
          </a:p>
          <a:p>
            <a:pPr marL="0" indent="0" algn="ctr">
              <a:buNone/>
            </a:pPr>
            <a:r>
              <a:rPr lang="ru-RU" dirty="0" smtClean="0"/>
              <a:t>Помочь  детям  с  ОВЗ  войти  в  мир  музыки, развивать  музыкальные  способности,  формировать  внимание  и  интерес  к  музыке,  прививать  коммуникативные  навыки  посредствам  приобщения  детей  к  разным  видам  музыкальной 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5738743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0"/>
            <a:ext cx="8596668" cy="846161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Методы  и  приёмы  в  работе  с  детьми  с  ОВЗ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5" y="1064525"/>
            <a:ext cx="8596668" cy="5793475"/>
          </a:xfrm>
        </p:spPr>
        <p:txBody>
          <a:bodyPr>
            <a:normAutofit fontScale="77500" lnSpcReduction="20000"/>
          </a:bodyPr>
          <a:lstStyle/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ru-RU" b="1" u="sng" dirty="0" smtClean="0"/>
              <a:t>Наглядно-слуховые методы  и приём.</a:t>
            </a:r>
          </a:p>
          <a:p>
            <a:pPr algn="ctr"/>
            <a:r>
              <a:rPr lang="ru-RU" dirty="0" smtClean="0"/>
              <a:t>Исполнение  музыкального  произведения,  пение  музыкального  руководителя,  воспитателя.</a:t>
            </a:r>
          </a:p>
          <a:p>
            <a:pPr algn="ctr"/>
            <a:r>
              <a:rPr lang="ru-RU" dirty="0" smtClean="0"/>
              <a:t>Слушание  инструментальной  и  вокальной  музыки (аудиозаписи).</a:t>
            </a:r>
          </a:p>
          <a:p>
            <a:pPr algn="ctr"/>
            <a:r>
              <a:rPr lang="ru-RU" dirty="0" smtClean="0"/>
              <a:t>Использование  </a:t>
            </a:r>
            <a:r>
              <a:rPr lang="ru-RU" dirty="0"/>
              <a:t>р</a:t>
            </a:r>
            <a:r>
              <a:rPr lang="ru-RU" dirty="0" smtClean="0"/>
              <a:t>азнообразных  видов  фольклора (словесного, певческого, инструментального, игрового).</a:t>
            </a:r>
          </a:p>
          <a:p>
            <a:pPr algn="ctr"/>
            <a:r>
              <a:rPr lang="ru-RU" dirty="0" smtClean="0"/>
              <a:t>Использование  в  качестве  наглядности  музыкальных  инструментов ( металлофона, барабана  и т.д.)</a:t>
            </a:r>
          </a:p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ru-RU" b="1" u="sng" dirty="0" smtClean="0"/>
              <a:t>Наглядно-зрительные  методы  и  приёмы.</a:t>
            </a:r>
          </a:p>
          <a:p>
            <a:pPr algn="ctr"/>
            <a:r>
              <a:rPr lang="ru-RU" dirty="0" smtClean="0"/>
              <a:t>Показ  разнообразных  приёмов  исполнения  по  всем  видам  музыкальной  деятельности (в  пении, музыкально-ритмических  движениях,  игре  на  музыкальных  инструментах). Важно  помнить  о  «зеркальности» показа  некоторых  движений.</a:t>
            </a:r>
          </a:p>
          <a:p>
            <a:pPr algn="ctr"/>
            <a:r>
              <a:rPr lang="ru-RU" dirty="0" smtClean="0"/>
              <a:t>Показ  приёма  детьми,  которые  хорошо  его  освоили.</a:t>
            </a:r>
          </a:p>
          <a:p>
            <a:pPr algn="ctr"/>
            <a:r>
              <a:rPr lang="ru-RU" dirty="0" smtClean="0"/>
              <a:t>Использование  метода «сравнительного  показа». В  этом  случае  даётся  правильный  и  неправильный  показ  выполнения  движений,  правильное  исполнение  дети  отмечают  хлопками.</a:t>
            </a:r>
          </a:p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ru-RU" b="1" u="sng" dirty="0" smtClean="0"/>
              <a:t>Практические  методы  и  приёмы.</a:t>
            </a:r>
          </a:p>
          <a:p>
            <a:pPr algn="ctr"/>
            <a:r>
              <a:rPr lang="ru-RU" dirty="0" smtClean="0"/>
              <a:t>Метод  упражнения – для  развития  основных  движений,  мелких  мышц ,руки,  активизации  внимания,  воспитания  музыкального  ритма,  ориентации  в  пространстве.</a:t>
            </a:r>
          </a:p>
          <a:p>
            <a:pPr algn="ctr"/>
            <a:r>
              <a:rPr lang="ru-RU" dirty="0" smtClean="0"/>
              <a:t>Танцевальные  движения  -  пляски  под  пение,  хороводы,  игры  с  пением. Длительное  повторение  при  освоении  какого-либо  движения,  формировании  навыков  в  пении,  движении,  слушании.</a:t>
            </a:r>
          </a:p>
          <a:p>
            <a:pPr algn="ctr"/>
            <a:r>
              <a:rPr lang="ru-RU" dirty="0" smtClean="0"/>
              <a:t>Упражнения  без  музыки  под  счёт  или  в  доступном к  исполнению  темпе  в  течение  одной-двух  минут.</a:t>
            </a:r>
          </a:p>
          <a:p>
            <a:pPr algn="ctr"/>
            <a:r>
              <a:rPr lang="ru-RU" dirty="0" smtClean="0"/>
              <a:t>Разнообразные  музыкальные  игры.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07407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7335" y="1"/>
            <a:ext cx="8596668" cy="105087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Виды  музыкальной  деятельности </a:t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с детьми с ОВЗ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77335" y="1282890"/>
            <a:ext cx="8596668" cy="5575110"/>
          </a:xfrm>
        </p:spPr>
        <p:txBody>
          <a:bodyPr>
            <a:normAutofit fontScale="92500" lnSpcReduction="20000"/>
          </a:bodyPr>
          <a:lstStyle/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ru-RU" sz="2200" b="1" dirty="0" smtClean="0"/>
              <a:t>Слушание  музыки.</a:t>
            </a:r>
          </a:p>
          <a:p>
            <a:pPr algn="ctr"/>
            <a:r>
              <a:rPr lang="ru-RU" dirty="0" smtClean="0"/>
              <a:t>Медлительным  детям – стимулирующая  музыка,  подвижного  и  быстрого  характера.</a:t>
            </a:r>
          </a:p>
          <a:p>
            <a:pPr algn="ctr"/>
            <a:r>
              <a:rPr lang="ru-RU" dirty="0" smtClean="0"/>
              <a:t>Расторможенным(</a:t>
            </a:r>
            <a:r>
              <a:rPr lang="ru-RU" dirty="0" err="1" smtClean="0"/>
              <a:t>гиперактивным</a:t>
            </a:r>
            <a:r>
              <a:rPr lang="ru-RU" dirty="0" smtClean="0"/>
              <a:t>)  детям – музыка  умеренного  темпа.</a:t>
            </a:r>
          </a:p>
          <a:p>
            <a:pPr algn="ctr"/>
            <a:r>
              <a:rPr lang="ru-RU" dirty="0" smtClean="0"/>
              <a:t>Дистоническим  детям  -  стабилизирующая  музыка  спокойного  характера  с  акцентами,  повторяющимися  через  равные  интервалы  времени  и  с  одинаковым  уровнем  громкости.</a:t>
            </a:r>
          </a:p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ru-RU" sz="2200" b="1" dirty="0" smtClean="0"/>
              <a:t>Пение.</a:t>
            </a:r>
          </a:p>
          <a:p>
            <a:pPr algn="ctr"/>
            <a:r>
              <a:rPr lang="ru-RU" dirty="0" smtClean="0"/>
              <a:t>  Пение  особо  полезно  депрессивным  и  заторможенным  детям,  детям  неуверенным  в  себе,  подвижным  детям.  Песни  с  игровым  содержанием. Этому  как  нельзя  лучше  способствует  фольклор ( </a:t>
            </a:r>
            <a:r>
              <a:rPr lang="ru-RU" dirty="0" err="1" smtClean="0"/>
              <a:t>потешки</a:t>
            </a:r>
            <a:r>
              <a:rPr lang="ru-RU" dirty="0" smtClean="0"/>
              <a:t>, народные  прибаутки  и пр.)</a:t>
            </a:r>
          </a:p>
          <a:p>
            <a:pPr algn="ctr"/>
            <a:r>
              <a:rPr lang="ru-RU" dirty="0" smtClean="0"/>
              <a:t>Детям  с  отставанием  в  эмоциональном  развитии -  пение  в  сопровождении  с  игрой,  игрушками,  иллюстрациями  или  картинками.</a:t>
            </a:r>
          </a:p>
          <a:p>
            <a:pPr algn="ctr"/>
            <a:r>
              <a:rPr lang="ru-RU" dirty="0" smtClean="0"/>
              <a:t>Детям  с  нарушением  речевого  развития – пение  на  слоги «ля-ля»,</a:t>
            </a:r>
          </a:p>
          <a:p>
            <a:pPr algn="ctr"/>
            <a:r>
              <a:rPr lang="ru-RU" dirty="0" smtClean="0"/>
              <a:t>  «</a:t>
            </a:r>
            <a:r>
              <a:rPr lang="ru-RU" dirty="0" err="1" smtClean="0"/>
              <a:t>ти</a:t>
            </a:r>
            <a:r>
              <a:rPr lang="ru-RU" dirty="0" smtClean="0"/>
              <a:t>-ли-ли», «ту-</a:t>
            </a:r>
            <a:r>
              <a:rPr lang="ru-RU" dirty="0" err="1" smtClean="0"/>
              <a:t>ру</a:t>
            </a:r>
            <a:r>
              <a:rPr lang="ru-RU" dirty="0" smtClean="0"/>
              <a:t>-</a:t>
            </a:r>
            <a:r>
              <a:rPr lang="ru-RU" dirty="0" err="1" smtClean="0"/>
              <a:t>ру</a:t>
            </a:r>
            <a:r>
              <a:rPr lang="ru-RU" dirty="0" smtClean="0"/>
              <a:t>»  и пр., </a:t>
            </a:r>
            <a:r>
              <a:rPr lang="ru-RU" dirty="0" err="1" smtClean="0"/>
              <a:t>распевки</a:t>
            </a:r>
            <a:r>
              <a:rPr lang="ru-RU" dirty="0" smtClean="0"/>
              <a:t>.  Особенно  эффективно в этом  отношении  хоровое  пение.</a:t>
            </a:r>
          </a:p>
          <a:p>
            <a:pPr algn="ctr"/>
            <a:r>
              <a:rPr lang="ru-RU" dirty="0" smtClean="0"/>
              <a:t>С  разными  категориями  с  ОВЗ  широко  используется  игровая  деятельность. Игра «</a:t>
            </a:r>
            <a:r>
              <a:rPr lang="ru-RU" dirty="0" err="1" smtClean="0"/>
              <a:t>вопрс</a:t>
            </a:r>
            <a:r>
              <a:rPr lang="ru-RU" dirty="0" smtClean="0"/>
              <a:t>-ответ»,  игра  в  «имена»,  пение  с  аккомпанементом  и  без  него.</a:t>
            </a:r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52014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182" y="0"/>
            <a:ext cx="9164821" cy="125559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  <a:t>Виды  музыкальной  деятельности 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с детьми с 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  <a:t>ОВЗ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4913" y="1450962"/>
            <a:ext cx="8596668" cy="5022376"/>
          </a:xfrm>
        </p:spPr>
        <p:txBody>
          <a:bodyPr>
            <a:normAutofit/>
          </a:bodyPr>
          <a:lstStyle/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ru-RU" sz="2000" b="1" dirty="0" smtClean="0"/>
              <a:t>Игра  на  музыкальных  инструментах.</a:t>
            </a:r>
          </a:p>
          <a:p>
            <a:pPr algn="ctr"/>
            <a:r>
              <a:rPr lang="ru-RU" dirty="0" smtClean="0"/>
              <a:t>Детям  с  нарушением  развития  координации движений  -  игра  на  таких  музыкальных  инструментах,  как  барабан,  бубен,,  погремушка,  металлофон,  игра  на  не озвученном  пианино. </a:t>
            </a:r>
          </a:p>
          <a:p>
            <a:pPr algn="ctr"/>
            <a:r>
              <a:rPr lang="ru-RU" dirty="0" smtClean="0"/>
              <a:t>Детям  с  нарушением  развития  мелкой  моторики  пальцев  рук  -  игра  на  дудочках,  колокольчиках  и </a:t>
            </a:r>
            <a:r>
              <a:rPr lang="ru-RU" dirty="0" err="1" smtClean="0"/>
              <a:t>т.д</a:t>
            </a:r>
            <a:endParaRPr lang="ru-RU" dirty="0" smtClean="0"/>
          </a:p>
          <a:p>
            <a:pPr algn="ctr"/>
            <a:r>
              <a:rPr lang="ru-RU" dirty="0" smtClean="0"/>
              <a:t>Детям  с  нарушением  развития  дыхания- игра  на  духовых инструментах (дудочках,  губных  гармошках).</a:t>
            </a:r>
          </a:p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ru-RU" sz="2000" b="1" dirty="0" smtClean="0"/>
              <a:t>Музыкально-ритмические  движения.</a:t>
            </a:r>
          </a:p>
          <a:p>
            <a:pPr algn="ctr"/>
            <a:r>
              <a:rPr lang="ru-RU" dirty="0" smtClean="0"/>
              <a:t> Разным  категориям  детей  с  ОВЗ – музыкально-подвижные  игры (игры  под  пение,  под  инструментальную  музыку,  сюжетные  и  бессюжетные).</a:t>
            </a:r>
          </a:p>
          <a:p>
            <a:pPr algn="ctr"/>
            <a:r>
              <a:rPr lang="ru-RU" dirty="0" smtClean="0"/>
              <a:t>В  ритмике- координационно- подвижные  и  пальчиковые  игры,  </a:t>
            </a:r>
            <a:r>
              <a:rPr lang="ru-RU" dirty="0" err="1" smtClean="0"/>
              <a:t>ритмо</a:t>
            </a:r>
            <a:r>
              <a:rPr lang="ru-RU" dirty="0" smtClean="0"/>
              <a:t>-речевые  фонематические  упражнения,  элементарное  музицировали, </a:t>
            </a:r>
            <a:r>
              <a:rPr lang="ru-RU" dirty="0" err="1" smtClean="0"/>
              <a:t>пластико</a:t>
            </a:r>
            <a:r>
              <a:rPr lang="ru-RU" dirty="0" smtClean="0"/>
              <a:t>-</a:t>
            </a:r>
            <a:r>
              <a:rPr lang="ru-RU" dirty="0" err="1" smtClean="0"/>
              <a:t>ритмо</a:t>
            </a:r>
            <a:r>
              <a:rPr lang="ru-RU" dirty="0" smtClean="0"/>
              <a:t>-речевой  театр.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41052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0"/>
            <a:ext cx="8596668" cy="156949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Алгоритм  работы  музыкального  руководителя  с  детьми  с ОВЗ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5" y="1692323"/>
            <a:ext cx="8596668" cy="4763068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Определение  особых  образовательных  потребностей  детей  с  ОВЗ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Разработка  и  реализация  ИОМ,  плана  индивидуальной  музыкально-коррекционной  работы  с  детьми  в  ДОУ  и  семье.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Систематическое  проведение  необходимой  образовательной  работы  по  музыкальному  развитию  с  детьми  с  особыми  образовательными  потребностями.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Создание  условий,  способствующих  освоению  детьми  с  особыми  образовательными  потребностями  образовательной  программы  дошкольного  образования,  дополнительных  образовательных  программ.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Оказание  консультативной   и  методической помощи  родителям (законным  представителям) детей  с  особыми  образовательными  потребностями  по  вопросам  музыкального  развития.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Оценка  результатов  помощи  детям  с  особыми  образовательными  потребностями,  определение  степени  освоения  ООП,  дополнительных  программ  музыкального  образования.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2721814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Желтый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333</TotalTime>
  <Words>1225</Words>
  <Application>Microsoft Office PowerPoint</Application>
  <PresentationFormat>Произвольный</PresentationFormat>
  <Paragraphs>97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Грань</vt:lpstr>
      <vt:lpstr> Структурное  подразделение  государственного  бюджетного  общеобразовательного  учреждения   Самарской  области  средней  общеобразовательной  школы № 10 «Образовательный  центр  ЛИК»   городского  округа  Отрадный Самарской  области   детский  сад № 17     «Организация   музыкального  воспитания  детей  с  ОВЗ   в  условиях  дошкольного  образования»  Подготовила: музыкальный  руководитель Волкова  Ольга  Николаевна  2017 г.  </vt:lpstr>
      <vt:lpstr>Федеральный  закон  от  29.2012  № 273-ФЗ «Об  образовании в  Российской  Федерации»  Приказ  Министерства  образования  и  науки  России  от 17.10.2013  № 1155  о  введении  в  действие  Федерального  государственного  образовательного  стандарта  </vt:lpstr>
      <vt:lpstr>Коррекционно-развивающие  задачи  по  музыкальному  воспитанию</vt:lpstr>
      <vt:lpstr>Формы  организации  музыкальной  деятельности</vt:lpstr>
      <vt:lpstr>Цель  и  задачи  работы  музыкального руководителя  с  детьми  с  ОВЗ</vt:lpstr>
      <vt:lpstr>Методы  и  приёмы  в  работе  с  детьми  с  ОВЗ</vt:lpstr>
      <vt:lpstr>Виды  музыкальной  деятельности  с детьми с ОВЗ</vt:lpstr>
      <vt:lpstr>Виды  музыкальной  деятельности  с детьми с ОВЗ</vt:lpstr>
      <vt:lpstr>Алгоритм  работы  музыкального  руководителя  с  детьми  с ОВЗ</vt:lpstr>
      <vt:lpstr>Педагогические  технологии  в  работе  с  детьми  с  ОВЗ</vt:lpstr>
      <vt:lpstr>Особенности  работы  музыкального руководителя   с  педагогами</vt:lpstr>
      <vt:lpstr>Использование  ИКТ    в  работе  с  детьми  с  ОВЗ  по  музыкальному  воспитанию</vt:lpstr>
      <vt:lpstr>Положительные  результаты  деятельности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Федеральный</dc:title>
  <dc:creator>user</dc:creator>
  <cp:lastModifiedBy>Елена</cp:lastModifiedBy>
  <cp:revision>37</cp:revision>
  <dcterms:created xsi:type="dcterms:W3CDTF">2017-11-23T10:27:41Z</dcterms:created>
  <dcterms:modified xsi:type="dcterms:W3CDTF">2018-12-28T08:28:57Z</dcterms:modified>
</cp:coreProperties>
</file>