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79" r:id="rId3"/>
    <p:sldId id="280" r:id="rId4"/>
    <p:sldId id="278" r:id="rId5"/>
    <p:sldId id="259" r:id="rId6"/>
    <p:sldId id="260" r:id="rId7"/>
    <p:sldId id="261" r:id="rId8"/>
    <p:sldId id="263" r:id="rId9"/>
    <p:sldId id="264" r:id="rId10"/>
    <p:sldId id="274" r:id="rId11"/>
    <p:sldId id="275" r:id="rId12"/>
    <p:sldId id="276" r:id="rId13"/>
    <p:sldId id="277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6FDC4-F20C-49D0-A966-8E9B02B98D47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60DC65-2D22-420B-8E00-76004EFFD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634B-B452-4BC5-9729-5BDE1E4762F7}" type="datetime1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A146-8B81-4420-A69F-9F9550C09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422F1-FC50-456A-9DE8-F9064ADD5B15}" type="datetime1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A146-8B81-4420-A69F-9F9550C09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70623-FFF9-4E3E-A14A-AD11C22CFD0E}" type="datetime1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A146-8B81-4420-A69F-9F9550C09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9982-8931-4193-8C2F-815AAAC3A6D9}" type="datetime1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A146-8B81-4420-A69F-9F9550C09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26F1-835E-4BDC-9D5F-3F8B1B2FD7B4}" type="datetime1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A146-8B81-4420-A69F-9F9550C09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36F16-1C83-4139-BD09-10EEA2E4D30A}" type="datetime1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A146-8B81-4420-A69F-9F9550C09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560E-F2F2-45EC-BBEC-EB79B357B6E9}" type="datetime1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A146-8B81-4420-A69F-9F9550C09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36EE9-2D3E-4651-B683-872F75527293}" type="datetime1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A146-8B81-4420-A69F-9F9550C09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15F0-67BE-4799-860E-00D303A29915}" type="datetime1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A146-8B81-4420-A69F-9F9550C09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62AF-150B-4945-A99D-4603DDA16390}" type="datetime1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A146-8B81-4420-A69F-9F9550C09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8A16-0B34-46F8-A885-85F9FABC9E9F}" type="datetime1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3A146-8B81-4420-A69F-9F9550C09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380EF-9C4F-4032-9374-B36D7F67865F}" type="datetime1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3A146-8B81-4420-A69F-9F9550C09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150019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Федеральное государственное бюджетное образовательное учреждение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высшего профессионального образования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«Сибирский государственный университет физической культуры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спорта»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12" y="5572140"/>
            <a:ext cx="2571768" cy="1109658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  <a:latin typeface="Book Antiqua" pitchFamily="18" charset="0"/>
              </a:rPr>
              <a:t>            Выполнил: 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Book Antiqua" pitchFamily="18" charset="0"/>
              </a:rPr>
              <a:t>        </a:t>
            </a:r>
            <a:r>
              <a:rPr lang="ru-RU" sz="1800" dirty="0" err="1" smtClean="0">
                <a:solidFill>
                  <a:schemeClr val="tx1"/>
                </a:solidFill>
                <a:latin typeface="Book Antiqua" pitchFamily="18" charset="0"/>
              </a:rPr>
              <a:t>Писковой</a:t>
            </a:r>
            <a:r>
              <a:rPr lang="ru-RU" sz="1800" dirty="0" smtClean="0">
                <a:solidFill>
                  <a:schemeClr val="tx1"/>
                </a:solidFill>
                <a:latin typeface="Book Antiqua" pitchFamily="18" charset="0"/>
              </a:rPr>
              <a:t> И.С.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 flipV="1">
            <a:off x="428596" y="428604"/>
            <a:ext cx="87154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85720" y="2428868"/>
            <a:ext cx="85725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24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524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Предмет: "Профессионально-спортивное совершенствование"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24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Психологическая подготовка спортсменов индивидуальных и командных видов спорта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5857892"/>
            <a:ext cx="2214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Омск-2018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285860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Book Antiqua" pitchFamily="18" charset="0"/>
              </a:rPr>
              <a:t>Общая психологическая подготовка предусматривает формирование личности спортсменов и межличностных отношений, развитие спортивного интеллекта, специализированных психических функций и психомоторных качеств</a:t>
            </a: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71473" y="500042"/>
            <a:ext cx="835824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Психологическая подготовка и роль в регуляции предстартовых состояний спортсмена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2500306"/>
            <a:ext cx="4786346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 smtClean="0">
                <a:latin typeface="Book Antiqua" pitchFamily="18" charset="0"/>
              </a:rPr>
              <a:t>начальная подготовка:</a:t>
            </a:r>
          </a:p>
          <a:p>
            <a:r>
              <a:rPr lang="ru-RU" sz="1900" b="1" dirty="0" smtClean="0">
                <a:latin typeface="Book Antiqua" pitchFamily="18" charset="0"/>
              </a:rPr>
              <a:t>-</a:t>
            </a:r>
            <a:r>
              <a:rPr lang="ru-RU" sz="1900" dirty="0" smtClean="0">
                <a:latin typeface="Book Antiqua" pitchFamily="18" charset="0"/>
              </a:rPr>
              <a:t>нормированию </a:t>
            </a:r>
            <a:r>
              <a:rPr lang="ru-RU" sz="1900" dirty="0">
                <a:latin typeface="Book Antiqua" pitchFamily="18" charset="0"/>
              </a:rPr>
              <a:t>интереса к </a:t>
            </a:r>
            <a:r>
              <a:rPr lang="ru-RU" sz="1900" dirty="0" smtClean="0">
                <a:latin typeface="Book Antiqua" pitchFamily="18" charset="0"/>
              </a:rPr>
              <a:t>спорту </a:t>
            </a:r>
          </a:p>
          <a:p>
            <a:r>
              <a:rPr lang="ru-RU" sz="1900" dirty="0" smtClean="0">
                <a:latin typeface="Book Antiqua" pitchFamily="18" charset="0"/>
              </a:rPr>
              <a:t>-специфических качеств , </a:t>
            </a:r>
            <a:r>
              <a:rPr lang="ru-RU" sz="1900" dirty="0">
                <a:latin typeface="Book Antiqua" pitchFamily="18" charset="0"/>
              </a:rPr>
              <a:t>необходимых в спорте (трудолюбие на тренировке, дисциплинированность, чувство ответственности, уважение к тренеру и товарищам по команде, сопернику, требовательность к себе) </a:t>
            </a:r>
            <a:endParaRPr lang="ru-RU" sz="1900" dirty="0" smtClean="0">
              <a:latin typeface="Book Antiqua" pitchFamily="18" charset="0"/>
            </a:endParaRPr>
          </a:p>
          <a:p>
            <a:r>
              <a:rPr lang="ru-RU" sz="1900" dirty="0" smtClean="0">
                <a:latin typeface="Book Antiqua" pitchFamily="18" charset="0"/>
              </a:rPr>
              <a:t>-положительных </a:t>
            </a:r>
            <a:r>
              <a:rPr lang="ru-RU" sz="1900" dirty="0">
                <a:latin typeface="Book Antiqua" pitchFamily="18" charset="0"/>
              </a:rPr>
              <a:t>межличностных отношений в спортивных </a:t>
            </a:r>
            <a:r>
              <a:rPr lang="ru-RU" sz="1900" dirty="0" smtClean="0">
                <a:latin typeface="Book Antiqua" pitchFamily="18" charset="0"/>
              </a:rPr>
              <a:t>группах</a:t>
            </a:r>
          </a:p>
          <a:p>
            <a:r>
              <a:rPr lang="ru-RU" sz="1900" dirty="0" smtClean="0">
                <a:latin typeface="Book Antiqua" pitchFamily="18" charset="0"/>
              </a:rPr>
              <a:t> </a:t>
            </a:r>
            <a:r>
              <a:rPr lang="ru-RU" sz="1900" dirty="0">
                <a:latin typeface="Book Antiqua" pitchFamily="18" charset="0"/>
              </a:rPr>
              <a:t>развитию простейших сенсомоторных реакций, внимания, навыков </a:t>
            </a:r>
            <a:r>
              <a:rPr lang="ru-RU" sz="1900" dirty="0" smtClean="0">
                <a:latin typeface="Book Antiqua" pitchFamily="18" charset="0"/>
              </a:rPr>
              <a:t>самоконтроля</a:t>
            </a:r>
            <a:endParaRPr lang="ru-RU" sz="1900" dirty="0">
              <a:latin typeface="Book Antiqua" pitchFamily="18" charset="0"/>
            </a:endParaRPr>
          </a:p>
        </p:txBody>
      </p:sp>
      <p:pic>
        <p:nvPicPr>
          <p:cNvPr id="6" name="Рисунок 5" descr="X2ZnWHzU6xo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57818" y="2357430"/>
            <a:ext cx="3500462" cy="4329193"/>
          </a:xfrm>
          <a:prstGeom prst="rect">
            <a:avLst/>
          </a:prstGeom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571504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учебно-тренировочные группы </a:t>
            </a:r>
          </a:p>
          <a:p>
            <a:r>
              <a:rPr lang="ru-RU" sz="2000" b="1" dirty="0" smtClean="0">
                <a:latin typeface="Book Antiqua" pitchFamily="18" charset="0"/>
              </a:rPr>
              <a:t>-</a:t>
            </a:r>
            <a:r>
              <a:rPr lang="ru-RU" sz="2000" dirty="0" smtClean="0">
                <a:latin typeface="Book Antiqua" pitchFamily="18" charset="0"/>
              </a:rPr>
              <a:t>развитие спортивного интеллекта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Book Antiqua" pitchFamily="18" charset="0"/>
              </a:rPr>
              <a:t>способности к </a:t>
            </a:r>
            <a:r>
              <a:rPr lang="ru-RU" sz="2000" dirty="0" err="1" smtClean="0">
                <a:latin typeface="Book Antiqua" pitchFamily="18" charset="0"/>
              </a:rPr>
              <a:t>саморегуляции</a:t>
            </a:r>
            <a:endParaRPr lang="ru-RU" sz="2000" dirty="0" smtClean="0">
              <a:latin typeface="Book Antiqua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Book Antiqua" pitchFamily="18" charset="0"/>
              </a:rPr>
              <a:t>нормировании волевых черт характера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Book Antiqua" pitchFamily="18" charset="0"/>
              </a:rPr>
              <a:t>улучшении взаимодействий в спортивной команде, </a:t>
            </a:r>
          </a:p>
          <a:p>
            <a:r>
              <a:rPr lang="ru-RU" sz="2000" dirty="0" smtClean="0">
                <a:latin typeface="Book Antiqua" pitchFamily="18" charset="0"/>
              </a:rPr>
              <a:t>-создании общей психической подготовленности к соревнованиям.</a:t>
            </a:r>
          </a:p>
          <a:p>
            <a:endParaRPr lang="ru-RU" sz="2000" dirty="0" smtClean="0">
              <a:latin typeface="Book Antiqua" pitchFamily="18" charset="0"/>
            </a:endParaRPr>
          </a:p>
          <a:p>
            <a:r>
              <a:rPr lang="ru-RU" sz="2000" b="1" dirty="0" smtClean="0">
                <a:latin typeface="Book Antiqua" pitchFamily="18" charset="0"/>
              </a:rPr>
              <a:t>группы спортивного совершенствования и высшего спортивного мастерства </a:t>
            </a:r>
          </a:p>
          <a:p>
            <a:r>
              <a:rPr lang="ru-RU" sz="2000" dirty="0" smtClean="0">
                <a:latin typeface="Book Antiqua" pitchFamily="18" charset="0"/>
              </a:rPr>
              <a:t>-совершенствованию волевых черт характера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Book Antiqua" pitchFamily="18" charset="0"/>
              </a:rPr>
              <a:t>специализированных восприятий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Book Antiqua" pitchFamily="18" charset="0"/>
              </a:rPr>
              <a:t>сложных сенсомоторных реакций и оперативного мышления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Book Antiqua" pitchFamily="18" charset="0"/>
              </a:rPr>
              <a:t>способности к </a:t>
            </a:r>
            <a:r>
              <a:rPr lang="ru-RU" sz="2000" dirty="0" err="1" smtClean="0">
                <a:latin typeface="Book Antiqua" pitchFamily="18" charset="0"/>
              </a:rPr>
              <a:t>саморегуляции</a:t>
            </a:r>
            <a:r>
              <a:rPr lang="ru-RU" sz="2000" dirty="0" smtClean="0">
                <a:latin typeface="Book Antiqua" pitchFamily="18" charset="0"/>
              </a:rPr>
              <a:t> –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Book Antiqua" pitchFamily="18" charset="0"/>
              </a:rPr>
              <a:t>нормированию специальной </a:t>
            </a:r>
            <a:r>
              <a:rPr lang="ru-RU" sz="2000" dirty="0" err="1" smtClean="0">
                <a:latin typeface="Book Antiqua" pitchFamily="18" charset="0"/>
              </a:rPr>
              <a:t>предсоревновательной</a:t>
            </a:r>
            <a:r>
              <a:rPr lang="ru-RU" sz="2000" dirty="0" smtClean="0">
                <a:latin typeface="Book Antiqua" pitchFamily="18" charset="0"/>
              </a:rPr>
              <a:t> и мобилизационной готовности</a:t>
            </a:r>
          </a:p>
          <a:p>
            <a:r>
              <a:rPr lang="ru-RU" sz="2000" dirty="0" smtClean="0">
                <a:latin typeface="Book Antiqua" pitchFamily="18" charset="0"/>
              </a:rPr>
              <a:t>- способности к нервно-психическому восстановлению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3" name="Рисунок 2" descr="YQxHOQJaxX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155514">
            <a:off x="5834701" y="3825618"/>
            <a:ext cx="3200400" cy="2135124"/>
          </a:xfrm>
          <a:prstGeom prst="rect">
            <a:avLst/>
          </a:prstGeom>
        </p:spPr>
      </p:pic>
      <p:pic>
        <p:nvPicPr>
          <p:cNvPr id="4" name="Рисунок 3" descr="dIM156Kvj6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5008" y="428604"/>
            <a:ext cx="3200400" cy="2180844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500042"/>
            <a:ext cx="6858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Book Antiqua" pitchFamily="18" charset="0"/>
              </a:rPr>
              <a:t>Методы регуляции предстартового состояния</a:t>
            </a:r>
            <a:endParaRPr lang="ru-RU" sz="2000" dirty="0"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428736"/>
            <a:ext cx="778674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Book Antiqua" pitchFamily="18" charset="0"/>
              </a:rPr>
              <a:t>-психическая </a:t>
            </a:r>
            <a:r>
              <a:rPr lang="ru-RU" sz="2000" dirty="0" err="1" smtClean="0">
                <a:latin typeface="Book Antiqua" pitchFamily="18" charset="0"/>
              </a:rPr>
              <a:t>саморегуляция</a:t>
            </a:r>
            <a:endParaRPr lang="ru-RU" sz="2000" dirty="0" smtClean="0">
              <a:latin typeface="Book Antiqua" pitchFamily="18" charset="0"/>
            </a:endParaRPr>
          </a:p>
          <a:p>
            <a:r>
              <a:rPr lang="ru-RU" sz="2000" dirty="0" smtClean="0">
                <a:latin typeface="Book Antiqua" pitchFamily="18" charset="0"/>
              </a:rPr>
              <a:t>-прогрессивная релаксация (расслабление)</a:t>
            </a:r>
          </a:p>
          <a:p>
            <a:r>
              <a:rPr lang="ru-RU" sz="2000" dirty="0" smtClean="0">
                <a:latin typeface="Book Antiqua" pitchFamily="18" charset="0"/>
              </a:rPr>
              <a:t>-разминка</a:t>
            </a:r>
          </a:p>
          <a:p>
            <a:r>
              <a:rPr lang="ru-RU" sz="2000" dirty="0" smtClean="0">
                <a:latin typeface="Book Antiqua" pitchFamily="18" charset="0"/>
              </a:rPr>
              <a:t>-использование дыхательных упражнений.</a:t>
            </a:r>
          </a:p>
          <a:p>
            <a:r>
              <a:rPr lang="ru-RU" sz="2000" dirty="0" smtClean="0">
                <a:latin typeface="Book Antiqua" pitchFamily="18" charset="0"/>
              </a:rPr>
              <a:t>-снижение уровня притязаний</a:t>
            </a:r>
          </a:p>
          <a:p>
            <a:r>
              <a:rPr lang="ru-RU" sz="2000" dirty="0" smtClean="0">
                <a:latin typeface="Book Antiqua" pitchFamily="18" charset="0"/>
              </a:rPr>
              <a:t> -метода десенсибилизации </a:t>
            </a:r>
          </a:p>
          <a:p>
            <a:r>
              <a:rPr lang="ru-RU" sz="2000" dirty="0" smtClean="0">
                <a:latin typeface="Book Antiqua" pitchFamily="18" charset="0"/>
              </a:rPr>
              <a:t>-моделирование соревновательных условий</a:t>
            </a:r>
          </a:p>
          <a:p>
            <a:r>
              <a:rPr lang="ru-RU" sz="2000" dirty="0" smtClean="0">
                <a:latin typeface="Book Antiqua" pitchFamily="18" charset="0"/>
              </a:rPr>
              <a:t>-занятия </a:t>
            </a:r>
            <a:r>
              <a:rPr lang="ru-RU" sz="2000" dirty="0">
                <a:latin typeface="Book Antiqua" pitchFamily="18" charset="0"/>
              </a:rPr>
              <a:t>по интересам </a:t>
            </a:r>
            <a:endParaRPr lang="ru-RU" sz="2000" dirty="0" smtClean="0">
              <a:latin typeface="Book Antiqua" pitchFamily="18" charset="0"/>
            </a:endParaRPr>
          </a:p>
          <a:p>
            <a:r>
              <a:rPr lang="ru-RU" sz="2000" dirty="0" smtClean="0">
                <a:latin typeface="Book Antiqua" pitchFamily="18" charset="0"/>
              </a:rPr>
              <a:t>-массаж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 smtClean="0">
              <a:latin typeface="Book Antiqua" pitchFamily="18" charset="0"/>
            </a:endParaRPr>
          </a:p>
          <a:p>
            <a:endParaRPr lang="ru-RU" dirty="0">
              <a:latin typeface="Book Antiqua" pitchFamily="18" charset="0"/>
            </a:endParaRPr>
          </a:p>
        </p:txBody>
      </p:sp>
      <p:pic>
        <p:nvPicPr>
          <p:cNvPr id="4" name="Рисунок 3" descr="mq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4643446"/>
            <a:ext cx="3048000" cy="1714500"/>
          </a:xfrm>
          <a:prstGeom prst="rect">
            <a:avLst/>
          </a:prstGeom>
        </p:spPr>
      </p:pic>
      <p:pic>
        <p:nvPicPr>
          <p:cNvPr id="5" name="Рисунок 4" descr="yog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910" y="4500570"/>
            <a:ext cx="3084057" cy="2052634"/>
          </a:xfrm>
          <a:prstGeom prst="rect">
            <a:avLst/>
          </a:prstGeom>
        </p:spPr>
      </p:pic>
      <p:pic>
        <p:nvPicPr>
          <p:cNvPr id="6" name="Рисунок 5" descr="y_43d4582d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86512" y="1214422"/>
            <a:ext cx="2651760" cy="3200400"/>
          </a:xfrm>
          <a:prstGeom prst="rect">
            <a:avLst/>
          </a:prstGeom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18/1251237/slides/slide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286808" cy="6215106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150019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Федеральное государственное бюджетное образовательное учреждение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высшего профессионального образования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«Сибирский государственный университет физической культуры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спорта»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12" y="5214950"/>
            <a:ext cx="2571768" cy="1466848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  <a:latin typeface="Book Antiqua" pitchFamily="18" charset="0"/>
              </a:rPr>
              <a:t>            Выполнил: 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Book Antiqua" pitchFamily="18" charset="0"/>
              </a:rPr>
              <a:t>        </a:t>
            </a:r>
            <a:r>
              <a:rPr lang="ru-RU" sz="1800" dirty="0" err="1" smtClean="0">
                <a:solidFill>
                  <a:schemeClr val="tx1"/>
                </a:solidFill>
                <a:latin typeface="Book Antiqua" pitchFamily="18" charset="0"/>
              </a:rPr>
              <a:t>Писковой</a:t>
            </a:r>
            <a:r>
              <a:rPr lang="ru-RU" sz="1800" dirty="0" smtClean="0">
                <a:solidFill>
                  <a:schemeClr val="tx1"/>
                </a:solidFill>
                <a:latin typeface="Book Antiqua" pitchFamily="18" charset="0"/>
              </a:rPr>
              <a:t> И.С.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 flipV="1">
            <a:off x="428596" y="428604"/>
            <a:ext cx="87154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85720" y="2428868"/>
            <a:ext cx="85725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24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524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Предмет: "Профессионально-спортивное совершенствование"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24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Психологическая подготовка спортсменов индивидуальных и командных видов спорта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5857892"/>
            <a:ext cx="2214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Омск-2018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4818" name="Picture 2" descr="https://bigslide.ru/images/23/22343/960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7658" y="214290"/>
            <a:ext cx="8096307" cy="6072230"/>
          </a:xfrm>
          <a:prstGeom prst="rect">
            <a:avLst/>
          </a:prstGeom>
          <a:noFill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2" name="Picture 2" descr="http://sportwiki.to/images/c/cb/Sport-psixolog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1237"/>
            <a:ext cx="8572560" cy="6551929"/>
          </a:xfrm>
          <a:prstGeom prst="rect">
            <a:avLst/>
          </a:prstGeom>
          <a:noFill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3794" name="Picture 2" descr="Психической подготовка спортсмена должна быть связано с использованием опред..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8421779" cy="6143668"/>
          </a:xfrm>
          <a:prstGeom prst="rect">
            <a:avLst/>
          </a:prstGeom>
          <a:noFill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42910" y="1285860"/>
            <a:ext cx="7858180" cy="15696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Book Antiqua" pitchFamily="18" charset="0"/>
                <a:ea typeface="Times New Roman" pitchFamily="18" charset="0"/>
                <a:cs typeface="Arial" pitchFamily="34" charset="0"/>
              </a:rPr>
              <a:t>	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редстартовые состояния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 — это состояния, которые возникают у человека в ожидании значимых событий, исход которых трудно прогнозировать.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728" y="571480"/>
            <a:ext cx="642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428604"/>
            <a:ext cx="6929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Book Antiqua" pitchFamily="18" charset="0"/>
              </a:rPr>
              <a:t>Понятие и виды предстартовых </a:t>
            </a:r>
            <a:r>
              <a:rPr lang="ru-RU" sz="2400" b="1" dirty="0" smtClean="0">
                <a:latin typeface="Book Antiqua" pitchFamily="18" charset="0"/>
              </a:rPr>
              <a:t>эмоциональных состояний</a:t>
            </a:r>
            <a:endParaRPr lang="ru-RU" sz="2400" dirty="0">
              <a:latin typeface="Book Antiqua" pitchFamily="18" charset="0"/>
            </a:endParaRPr>
          </a:p>
        </p:txBody>
      </p:sp>
      <p:pic>
        <p:nvPicPr>
          <p:cNvPr id="5" name="Рисунок 4" descr="strah-pered-vystuplenie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71670" y="2947849"/>
            <a:ext cx="4572032" cy="3438683"/>
          </a:xfrm>
          <a:prstGeom prst="rect">
            <a:avLst/>
          </a:prstGeom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428604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Book Antiqua" pitchFamily="18" charset="0"/>
              </a:rPr>
              <a:t>Состояние боевой готовности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1214422"/>
            <a:ext cx="328614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Ощущения: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Book Antiqua" pitchFamily="18" charset="0"/>
              </a:rPr>
              <a:t>подъем сил, энергии </a:t>
            </a:r>
            <a:r>
              <a:rPr lang="ru-RU" sz="2000" dirty="0">
                <a:latin typeface="Book Antiqua" pitchFamily="18" charset="0"/>
              </a:rPr>
              <a:t>и </a:t>
            </a:r>
            <a:r>
              <a:rPr lang="ru-RU" sz="2000" dirty="0" smtClean="0">
                <a:latin typeface="Book Antiqua" pitchFamily="18" charset="0"/>
              </a:rPr>
              <a:t>активности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Book Antiqua" pitchFamily="18" charset="0"/>
              </a:rPr>
              <a:t>возникает </a:t>
            </a:r>
            <a:r>
              <a:rPr lang="ru-RU" sz="2000" dirty="0">
                <a:latin typeface="Book Antiqua" pitchFamily="18" charset="0"/>
              </a:rPr>
              <a:t>своеобразное </a:t>
            </a:r>
            <a:r>
              <a:rPr lang="ru-RU" sz="2000" dirty="0" smtClean="0">
                <a:latin typeface="Book Antiqua" pitchFamily="18" charset="0"/>
              </a:rPr>
              <a:t>вдохновение</a:t>
            </a:r>
          </a:p>
          <a:p>
            <a:pPr>
              <a:buFontTx/>
              <a:buChar char="-"/>
            </a:pPr>
            <a:r>
              <a:rPr lang="ru-RU" sz="2000" dirty="0">
                <a:latin typeface="Book Antiqua" pitchFamily="18" charset="0"/>
              </a:rPr>
              <a:t>уверен в </a:t>
            </a:r>
            <a:r>
              <a:rPr lang="ru-RU" sz="2000" dirty="0" smtClean="0">
                <a:latin typeface="Book Antiqua" pitchFamily="18" charset="0"/>
              </a:rPr>
              <a:t>успехе</a:t>
            </a:r>
          </a:p>
          <a:p>
            <a:pPr>
              <a:buFontTx/>
              <a:buChar char="-"/>
            </a:pPr>
            <a:r>
              <a:rPr lang="ru-RU" sz="2000" dirty="0">
                <a:latin typeface="Book Antiqua" pitchFamily="18" charset="0"/>
              </a:rPr>
              <a:t>обострено восприятие, особенно специализированное («чувство воды», «чувство льда», «чувство </a:t>
            </a:r>
            <a:r>
              <a:rPr lang="ru-RU" sz="2000" dirty="0" smtClean="0">
                <a:latin typeface="Book Antiqua" pitchFamily="18" charset="0"/>
              </a:rPr>
              <a:t>мяча»)</a:t>
            </a:r>
          </a:p>
          <a:p>
            <a:pPr>
              <a:buFontTx/>
              <a:buChar char="-"/>
            </a:pPr>
            <a:r>
              <a:rPr lang="ru-RU" sz="2000" dirty="0">
                <a:latin typeface="Book Antiqua" pitchFamily="18" charset="0"/>
              </a:rPr>
              <a:t>Спортсмен обладает высокой помехоустойчивостью к неблагоприятным факторам</a:t>
            </a:r>
          </a:p>
        </p:txBody>
      </p:sp>
      <p:pic>
        <p:nvPicPr>
          <p:cNvPr id="15361" name="Picture 1" descr="C:\Users\IVAN\Desktop\2017-2018\фото смотр, гиревой шахматы\IMG_64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4000497" y="2000242"/>
            <a:ext cx="5357848" cy="392909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14356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Book Antiqua" pitchFamily="18" charset="0"/>
              </a:rPr>
              <a:t>Предстартовая лихорадка </a:t>
            </a:r>
          </a:p>
        </p:txBody>
      </p:sp>
      <p:pic>
        <p:nvPicPr>
          <p:cNvPr id="3" name="Рисунок 2" descr="kak-izbavit-sya-ot-volneniya-470x26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72066" y="1357298"/>
            <a:ext cx="3874138" cy="2143140"/>
          </a:xfrm>
          <a:prstGeom prst="rect">
            <a:avLst/>
          </a:prstGeom>
        </p:spPr>
      </p:pic>
      <p:pic>
        <p:nvPicPr>
          <p:cNvPr id="4" name="Рисунок 3" descr="побороть-страх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3857628"/>
            <a:ext cx="2590800" cy="2857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472" y="1214422"/>
            <a:ext cx="421484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Book Antiqua" pitchFamily="18" charset="0"/>
              </a:rPr>
              <a:t>-неустойчивость переживаний</a:t>
            </a:r>
          </a:p>
          <a:p>
            <a:r>
              <a:rPr lang="ru-RU" sz="2800" dirty="0" smtClean="0">
                <a:latin typeface="Book Antiqua" pitchFamily="18" charset="0"/>
              </a:rPr>
              <a:t>-страдает память</a:t>
            </a:r>
          </a:p>
          <a:p>
            <a:r>
              <a:rPr lang="ru-RU" sz="2800" dirty="0" smtClean="0">
                <a:latin typeface="Book Antiqua" pitchFamily="18" charset="0"/>
              </a:rPr>
              <a:t>-внимание рассеяно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Book Antiqua" pitchFamily="18" charset="0"/>
              </a:rPr>
              <a:t>сон </a:t>
            </a:r>
            <a:r>
              <a:rPr lang="ru-RU" sz="2800" dirty="0">
                <a:latin typeface="Book Antiqua" pitchFamily="18" charset="0"/>
              </a:rPr>
              <a:t>нарушен </a:t>
            </a:r>
            <a:endParaRPr lang="ru-RU" sz="2800" dirty="0" smtClean="0">
              <a:latin typeface="Book Antiqua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3643314"/>
            <a:ext cx="445452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Tx/>
              <a:buChar char="-"/>
            </a:pPr>
            <a:r>
              <a:rPr lang="ru-RU" sz="2800" dirty="0">
                <a:solidFill>
                  <a:prstClr val="black"/>
                </a:solidFill>
                <a:latin typeface="Book Antiqua" pitchFamily="18" charset="0"/>
              </a:rPr>
              <a:t>спортсмен проявляет суетливость, </a:t>
            </a:r>
            <a:r>
              <a:rPr lang="ru-RU" sz="2800" dirty="0" smtClean="0">
                <a:solidFill>
                  <a:prstClr val="black"/>
                </a:solidFill>
                <a:latin typeface="Book Antiqua" pitchFamily="18" charset="0"/>
              </a:rPr>
              <a:t>торопливость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  <a:latin typeface="Book Antiqua" pitchFamily="18" charset="0"/>
              </a:rPr>
              <a:t>- </a:t>
            </a:r>
            <a:r>
              <a:rPr lang="ru-RU" sz="2800" dirty="0">
                <a:solidFill>
                  <a:prstClr val="black"/>
                </a:solidFill>
                <a:latin typeface="Book Antiqua" pitchFamily="18" charset="0"/>
              </a:rPr>
              <a:t>неадекватно реагирует на обычные раздражители. 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357166"/>
            <a:ext cx="67151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Book Antiqua" pitchFamily="18" charset="0"/>
              </a:rPr>
              <a:t>Предстартовая </a:t>
            </a:r>
            <a:r>
              <a:rPr lang="ru-RU" sz="2400" b="1" dirty="0" err="1" smtClean="0">
                <a:latin typeface="Book Antiqua" pitchFamily="18" charset="0"/>
              </a:rPr>
              <a:t>аппатия</a:t>
            </a:r>
            <a:endParaRPr lang="ru-RU" sz="2400" b="1" dirty="0" smtClean="0">
              <a:latin typeface="Book Antiqua" pitchFamily="18" charset="0"/>
            </a:endParaRPr>
          </a:p>
          <a:p>
            <a:endParaRPr lang="ru-RU" dirty="0"/>
          </a:p>
        </p:txBody>
      </p:sp>
      <p:pic>
        <p:nvPicPr>
          <p:cNvPr id="3" name="Рисунок 2" descr="9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857232"/>
            <a:ext cx="5027557" cy="33766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00694" y="1142984"/>
            <a:ext cx="36433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Book Antiqua" pitchFamily="18" charset="0"/>
              </a:rPr>
              <a:t>длительное эмоциональное возбуждение спортсмена переходит в торможение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29256" y="2571744"/>
            <a:ext cx="35004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Book Antiqua" pitchFamily="18" charset="0"/>
              </a:rPr>
              <a:t>Также может </a:t>
            </a:r>
            <a:r>
              <a:rPr lang="ru-RU" sz="2000" dirty="0">
                <a:latin typeface="Book Antiqua" pitchFamily="18" charset="0"/>
              </a:rPr>
              <a:t>появиться </a:t>
            </a:r>
            <a:r>
              <a:rPr lang="ru-RU" sz="2000" dirty="0" smtClean="0">
                <a:latin typeface="Book Antiqua" pitchFamily="18" charset="0"/>
              </a:rPr>
              <a:t>:</a:t>
            </a:r>
          </a:p>
          <a:p>
            <a:r>
              <a:rPr lang="ru-RU" sz="2000" dirty="0" smtClean="0">
                <a:latin typeface="Book Antiqua" pitchFamily="18" charset="0"/>
              </a:rPr>
              <a:t>-при </a:t>
            </a:r>
            <a:r>
              <a:rPr lang="ru-RU" sz="2000" dirty="0" err="1">
                <a:latin typeface="Book Antiqua" pitchFamily="18" charset="0"/>
              </a:rPr>
              <a:t>перетренированности</a:t>
            </a:r>
            <a:r>
              <a:rPr lang="ru-RU" sz="2000" dirty="0">
                <a:latin typeface="Book Antiqua" pitchFamily="18" charset="0"/>
              </a:rPr>
              <a:t> </a:t>
            </a:r>
            <a:r>
              <a:rPr lang="ru-RU" sz="2000" dirty="0" smtClean="0">
                <a:latin typeface="Book Antiqua" pitchFamily="18" charset="0"/>
              </a:rPr>
              <a:t>спортсмена</a:t>
            </a:r>
          </a:p>
          <a:p>
            <a:r>
              <a:rPr lang="ru-RU" sz="2000" dirty="0" smtClean="0">
                <a:latin typeface="Book Antiqua" pitchFamily="18" charset="0"/>
              </a:rPr>
              <a:t>-когда </a:t>
            </a:r>
            <a:r>
              <a:rPr lang="ru-RU" sz="2000" dirty="0">
                <a:latin typeface="Book Antiqua" pitchFamily="18" charset="0"/>
              </a:rPr>
              <a:t>деятельность не представляет для него интереса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282" y="4429132"/>
            <a:ext cx="73581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Сопровождается: </a:t>
            </a:r>
          </a:p>
          <a:p>
            <a:r>
              <a:rPr lang="ru-RU" sz="2000" b="1" dirty="0" smtClean="0">
                <a:latin typeface="Book Antiqua" pitchFamily="18" charset="0"/>
              </a:rPr>
              <a:t>-</a:t>
            </a:r>
            <a:r>
              <a:rPr lang="ru-RU" sz="2000" dirty="0" smtClean="0">
                <a:latin typeface="Book Antiqua" pitchFamily="18" charset="0"/>
              </a:rPr>
              <a:t>общей </a:t>
            </a:r>
            <a:r>
              <a:rPr lang="ru-RU" sz="2000" dirty="0">
                <a:latin typeface="Book Antiqua" pitchFamily="18" charset="0"/>
              </a:rPr>
              <a:t>вялостью, </a:t>
            </a:r>
            <a:r>
              <a:rPr lang="ru-RU" sz="2000" dirty="0" smtClean="0">
                <a:latin typeface="Book Antiqua" pitchFamily="18" charset="0"/>
              </a:rPr>
              <a:t>сонливостью </a:t>
            </a:r>
          </a:p>
          <a:p>
            <a:r>
              <a:rPr lang="ru-RU" sz="2000" dirty="0" smtClean="0">
                <a:latin typeface="Book Antiqua" pitchFamily="18" charset="0"/>
              </a:rPr>
              <a:t>-снижением </a:t>
            </a:r>
            <a:r>
              <a:rPr lang="ru-RU" sz="2000" dirty="0">
                <a:latin typeface="Book Antiqua" pitchFamily="18" charset="0"/>
              </a:rPr>
              <a:t>быстроты движений и ухудшением </a:t>
            </a:r>
            <a:r>
              <a:rPr lang="ru-RU" sz="2000" dirty="0" smtClean="0">
                <a:latin typeface="Book Antiqua" pitchFamily="18" charset="0"/>
              </a:rPr>
              <a:t>координации, </a:t>
            </a:r>
          </a:p>
          <a:p>
            <a:r>
              <a:rPr lang="ru-RU" sz="2000" dirty="0" smtClean="0">
                <a:latin typeface="Book Antiqua" pitchFamily="18" charset="0"/>
              </a:rPr>
              <a:t>-ослаблением </a:t>
            </a:r>
            <a:r>
              <a:rPr lang="ru-RU" sz="2000" dirty="0">
                <a:latin typeface="Book Antiqua" pitchFamily="18" charset="0"/>
              </a:rPr>
              <a:t>внимания и процессов восприятия</a:t>
            </a:r>
            <a:r>
              <a:rPr lang="ru-RU" sz="2000" dirty="0" smtClean="0">
                <a:latin typeface="Book Antiqua" pitchFamily="18" charset="0"/>
              </a:rPr>
              <a:t>,; -</a:t>
            </a:r>
          </a:p>
          <a:p>
            <a:r>
              <a:rPr lang="ru-RU" sz="2000" dirty="0" smtClean="0">
                <a:latin typeface="Book Antiqua" pitchFamily="18" charset="0"/>
              </a:rPr>
              <a:t>неуверенностью </a:t>
            </a:r>
            <a:r>
              <a:rPr lang="ru-RU" sz="2000" dirty="0">
                <a:latin typeface="Book Antiqua" pitchFamily="18" charset="0"/>
              </a:rPr>
              <a:t>в своих силах, страхом перед </a:t>
            </a:r>
            <a:endParaRPr lang="ru-RU" sz="2000" dirty="0" smtClean="0">
              <a:latin typeface="Book Antiqua" pitchFamily="18" charset="0"/>
            </a:endParaRPr>
          </a:p>
          <a:p>
            <a:r>
              <a:rPr lang="ru-RU" sz="2000" dirty="0" smtClean="0">
                <a:latin typeface="Book Antiqua" pitchFamily="18" charset="0"/>
              </a:rPr>
              <a:t>соперником</a:t>
            </a:r>
            <a:r>
              <a:rPr lang="ru-RU" sz="2000" dirty="0">
                <a:latin typeface="Book Antiqua" pitchFamily="18" charset="0"/>
              </a:rPr>
              <a:t>, </a:t>
            </a:r>
            <a:r>
              <a:rPr lang="ru-RU" sz="2000" dirty="0" smtClean="0">
                <a:latin typeface="Book Antiqua" pitchFamily="18" charset="0"/>
              </a:rPr>
              <a:t>и </a:t>
            </a:r>
            <a:r>
              <a:rPr lang="ru-RU" sz="2000" dirty="0" err="1" smtClean="0">
                <a:latin typeface="Book Antiqua" pitchFamily="18" charset="0"/>
              </a:rPr>
              <a:t>т.д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8" name="Рисунок 7" descr="ustal 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58016" y="4286256"/>
            <a:ext cx="2071702" cy="2327212"/>
          </a:xfrm>
          <a:prstGeom prst="rect">
            <a:avLst/>
          </a:prstGeom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428605"/>
            <a:ext cx="66437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Book Antiqua" pitchFamily="18" charset="0"/>
              </a:rPr>
              <a:t>Роль предстартовых состояний в достижениях спортсмена</a:t>
            </a:r>
            <a:endParaRPr lang="ru-RU" sz="2800" dirty="0">
              <a:latin typeface="Book Antiqua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357290" y="1714488"/>
            <a:ext cx="757239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состояния, возникающие перед деятельностью спортсмена, не всегда способствуют эффективности его деятельности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2786058"/>
            <a:ext cx="73580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Book Antiqua" pitchFamily="18" charset="0"/>
              </a:rPr>
              <a:t>слишком </a:t>
            </a:r>
            <a:r>
              <a:rPr lang="ru-RU" sz="2000" dirty="0">
                <a:latin typeface="Book Antiqua" pitchFamily="18" charset="0"/>
              </a:rPr>
              <a:t>рано возникающее предстартовое возбуждение приводит к быстрой истощаемости нервного потенциала, снижает психическую готовность к предстоящей деятельности.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00166" y="4214818"/>
            <a:ext cx="37147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Book Antiqua" pitchFamily="18" charset="0"/>
              </a:rPr>
              <a:t>Полное отсутствие волнения иногда может свидетельствовать об эмоциональном </a:t>
            </a:r>
            <a:r>
              <a:rPr lang="ru-RU" sz="2000" dirty="0" smtClean="0">
                <a:latin typeface="Book Antiqua" pitchFamily="18" charset="0"/>
              </a:rPr>
              <a:t>выгорании, </a:t>
            </a:r>
            <a:r>
              <a:rPr lang="ru-RU" sz="2000" dirty="0">
                <a:latin typeface="Book Antiqua" pitchFamily="18" charset="0"/>
              </a:rPr>
              <a:t>о завышенной самооценке, о низком уровне ответственности. 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214282" y="2071678"/>
            <a:ext cx="114300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214282" y="3429000"/>
            <a:ext cx="114300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214282" y="4643446"/>
            <a:ext cx="114300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SPORT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429256" y="4357694"/>
            <a:ext cx="3503158" cy="2320842"/>
          </a:xfrm>
          <a:prstGeom prst="rect">
            <a:avLst/>
          </a:prstGeom>
        </p:spPr>
      </p:pic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433</Words>
  <Application>Microsoft Office PowerPoint</Application>
  <PresentationFormat>Экран (4:3)</PresentationFormat>
  <Paragraphs>96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  Федеральное государственное бюджетное образовательное учреждение высшего профессионального образования «Сибирский государственный университет физической культуры  и спорта»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     Федеральное государственное бюджетное образовательное учреждение высшего профессионального образования «Сибирский государственный университет физической культуры  и спорта»      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Предстартовые состояния спортсменов</dc:title>
  <dc:creator>Владелец</dc:creator>
  <cp:lastModifiedBy>IVAN</cp:lastModifiedBy>
  <cp:revision>65</cp:revision>
  <dcterms:created xsi:type="dcterms:W3CDTF">2013-06-04T19:45:44Z</dcterms:created>
  <dcterms:modified xsi:type="dcterms:W3CDTF">2019-01-10T03:19:08Z</dcterms:modified>
</cp:coreProperties>
</file>