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30"/>
  </p:notesMasterIdLst>
  <p:sldIdLst>
    <p:sldId id="256" r:id="rId2"/>
    <p:sldId id="296" r:id="rId3"/>
    <p:sldId id="293" r:id="rId4"/>
    <p:sldId id="294" r:id="rId5"/>
    <p:sldId id="297" r:id="rId6"/>
    <p:sldId id="298" r:id="rId7"/>
    <p:sldId id="299" r:id="rId8"/>
    <p:sldId id="300" r:id="rId9"/>
    <p:sldId id="302" r:id="rId10"/>
    <p:sldId id="330" r:id="rId11"/>
    <p:sldId id="305" r:id="rId12"/>
    <p:sldId id="328" r:id="rId13"/>
    <p:sldId id="329" r:id="rId14"/>
    <p:sldId id="311" r:id="rId15"/>
    <p:sldId id="312" r:id="rId16"/>
    <p:sldId id="331" r:id="rId17"/>
    <p:sldId id="315" r:id="rId18"/>
    <p:sldId id="317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07" r:id="rId27"/>
    <p:sldId id="308" r:id="rId28"/>
    <p:sldId id="326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-1224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-206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163BD-AF83-4C0F-ADF8-793FBCACF08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EADFC-AD66-4350-8A68-6B5AF7E9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86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03808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90417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247485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4F12A-0109-441F-AA38-D54B75E682B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23773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80710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59117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02691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10550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74475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26785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0094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481184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481184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3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ln w="6350">
            <a:solidFill>
              <a:srgbClr val="640000"/>
            </a:solidFill>
          </a:ln>
          <a:solidFill>
            <a:srgbClr val="FF0000"/>
          </a:solidFill>
          <a:effectLst/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dn.fishki.net/upload/post/201511/15/1737765/girls-with-tan-lines-2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9.emf"/><Relationship Id="rId4" Type="http://schemas.openxmlformats.org/officeDocument/2006/relationships/oleObject" Target="../embeddings/_____Microsoft_Excel_97-2003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hyperlink" Target="http://img12.nnm.me/5/9/4/9/a/d934db4cbef66d35a4d96502f13.jpg" TargetMode="External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4.jpeg"/><Relationship Id="rId5" Type="http://schemas.openxmlformats.org/officeDocument/2006/relationships/image" Target="../media/image29.jpeg"/><Relationship Id="rId15" Type="http://schemas.openxmlformats.org/officeDocument/2006/relationships/image" Target="../media/image37.jpeg"/><Relationship Id="rId10" Type="http://schemas.openxmlformats.org/officeDocument/2006/relationships/hyperlink" Target="http://img11.nnm.me/0/5/c/7/2/1d45e077c62d41a32445cbab16e.jpg" TargetMode="External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img15.nnm.me/a/2/4/4/f/580fe8c7718739d4cbab46c72b1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g12.nnm.me/5/9/4/9/a/d934db4cbef66d35a4d96502f13.jpg" TargetMode="External"/><Relationship Id="rId3" Type="http://schemas.openxmlformats.org/officeDocument/2006/relationships/image" Target="../media/image42.jpeg"/><Relationship Id="rId7" Type="http://schemas.openxmlformats.org/officeDocument/2006/relationships/image" Target="../media/image44.jpeg"/><Relationship Id="rId2" Type="http://schemas.openxmlformats.org/officeDocument/2006/relationships/hyperlink" Target="http://img15.nnm.me/7/c/6/c/f/3d716336928483786b52700ef2d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5.nnm.me/7/e/d/3/3/61388aba8d1d6dd0384036bd564.jpg" TargetMode="External"/><Relationship Id="rId5" Type="http://schemas.openxmlformats.org/officeDocument/2006/relationships/image" Target="../media/image43.jpeg"/><Relationship Id="rId4" Type="http://schemas.openxmlformats.org/officeDocument/2006/relationships/hyperlink" Target="http://img11.nnm.me/0/5/c/7/2/1d45e077c62d41a32445cbab16e.jpg" TargetMode="External"/><Relationship Id="rId9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img15.nnm.me/7/c/6/c/f/3d716336928483786b52700ef2d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hyperlink" Target="http://img15.nnm.me/7/d/d/1/5/b31691a78cf701fa1675fcd35be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http://img15.nnm.me/d/e/0/b/7/757e78e61cc9e0f9216043e9917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hyperlink" Target="http://img12.nnm.me/5/9/4/9/a/d934db4cbef66d35a4d96502f13.jp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hyperlink" Target="http://1001material.ru/wp-content/uploads/2013/05/19.jpg" TargetMode="Externa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ultin.ru/books-zolotojj-klyuchik-ili-priklyucheniya-buratino" TargetMode="External"/><Relationship Id="rId3" Type="http://schemas.openxmlformats.org/officeDocument/2006/relationships/image" Target="../media/image58.jpeg"/><Relationship Id="rId7" Type="http://schemas.openxmlformats.org/officeDocument/2006/relationships/hyperlink" Target="http://olympiad.good-cinema.ru/?cat=1&amp;id=56&amp;type=1" TargetMode="External"/><Relationship Id="rId2" Type="http://schemas.openxmlformats.org/officeDocument/2006/relationships/hyperlink" Target="http://1001material.ru/wp-content/uploads/2013/05/19.jpg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liveinternet.ru/users/4231626/post385308755/" TargetMode="External"/><Relationship Id="rId5" Type="http://schemas.openxmlformats.org/officeDocument/2006/relationships/hyperlink" Target="http://baskino.club/films/myuzikly/1962-priklyucheniya-buratino.html" TargetMode="External"/><Relationship Id="rId4" Type="http://schemas.openxmlformats.org/officeDocument/2006/relationships/hyperlink" Target="http://ribalych.ru/2012/08/15/sudba-geroev-skazki-priklyucheniya-buratino/" TargetMode="External"/><Relationship Id="rId9" Type="http://schemas.openxmlformats.org/officeDocument/2006/relationships/hyperlink" Target="http://www.liveinternet.ru/users/komrik/post376932189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Листание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Широкоформатный универсальный шаблон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989982" y="2255520"/>
            <a:ext cx="5274365" cy="1746636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0"/>
                <a:gd name="adj2" fmla="val 803"/>
              </a:avLst>
            </a:prstTxWarp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создания детского кино </a:t>
            </a:r>
          </a:p>
        </p:txBody>
      </p:sp>
      <p:pic>
        <p:nvPicPr>
          <p:cNvPr id="5" name="Рисунок 4" descr="&quot;Приключения Буратино&quot; - история создания фильма Приключения Буратино, кино, ссср, факты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9796" y="615142"/>
            <a:ext cx="4289608" cy="554278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000999" y="5090160"/>
            <a:ext cx="4071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Презентацию выполнила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ученица 4 класса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МБОУ СОШ с.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Камышки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Кадралиева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Дарина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78061" y="1559169"/>
            <a:ext cx="4771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24417" y="115888"/>
            <a:ext cx="10972800" cy="850900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660066"/>
                </a:solidFill>
                <a:latin typeface="Arial" charset="0"/>
                <a:cs typeface="Arial" charset="0"/>
              </a:rPr>
              <a:t> </a:t>
            </a:r>
            <a:br>
              <a:rPr lang="ru-RU" sz="4000" b="1" smtClean="0">
                <a:solidFill>
                  <a:srgbClr val="660066"/>
                </a:solidFill>
                <a:latin typeface="Arial" charset="0"/>
                <a:cs typeface="Arial" charset="0"/>
              </a:rPr>
            </a:br>
            <a:r>
              <a:rPr lang="ru-RU" sz="4000" b="1" smtClean="0">
                <a:solidFill>
                  <a:srgbClr val="660066"/>
                </a:solidFill>
                <a:latin typeface="Arial" charset="0"/>
                <a:cs typeface="Arial" charset="0"/>
              </a:rPr>
              <a:t>Современный детский  кинематограф.    </a:t>
            </a:r>
            <a:r>
              <a:rPr lang="ru-RU" b="1" smtClean="0">
                <a:solidFill>
                  <a:srgbClr val="660066"/>
                </a:solidFill>
                <a:latin typeface="Arial" charset="0"/>
                <a:cs typeface="Arial" charset="0"/>
              </a:rPr>
              <a:t/>
            </a:r>
            <a:br>
              <a:rPr lang="ru-RU" b="1" smtClean="0">
                <a:solidFill>
                  <a:srgbClr val="660066"/>
                </a:solidFill>
                <a:latin typeface="Arial" charset="0"/>
                <a:cs typeface="Arial" charset="0"/>
              </a:rPr>
            </a:br>
            <a:endParaRPr lang="ru-RU" b="1" smtClean="0">
              <a:solidFill>
                <a:srgbClr val="660066"/>
              </a:solidFill>
              <a:latin typeface="Arial" charset="0"/>
              <a:cs typeface="Arial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27051" y="1628776"/>
            <a:ext cx="10972800" cy="4525963"/>
          </a:xfrm>
        </p:spPr>
        <p:txBody>
          <a:bodyPr/>
          <a:lstStyle/>
          <a:p>
            <a:pPr>
              <a:buFontTx/>
              <a:buNone/>
            </a:pPr>
            <a:endParaRPr lang="ru-RU" dirty="0" smtClean="0"/>
          </a:p>
        </p:txBody>
      </p:sp>
      <p:pic>
        <p:nvPicPr>
          <p:cNvPr id="13316" name="Picture 2" descr="http://tushkan.tv/_nw/94/312837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3324" y="1313411"/>
            <a:ext cx="3470146" cy="353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AutoShape 6" descr="data:image/jpeg;base64,/9j/4AAQSkZJRgABAQAAAQABAAD/2wCEAAkGBxQTEhUUExQWFhUXGR8aGBgYGCAgGhwgHBwcHx8gHB0aHSghHhwlHBoaITEhJSsrLi4uGh8zODMsNygtLisBCgoKDg0OGhAQGy0mICQ0LDI0LDItLDU0NywvLCwsLCwsNCwsLC8sLywvLCwsLCwsLCwsLywsLCwsLCwsLCwsLP/AABEIANwAoAMBIgACEQEDEQH/xAAcAAACAwEBAQEAAAAAAAAAAAAFBgMEBwIBAAj/xAA/EAACAQIEBAQEBAUCBQQDAAABAhEDIQAEEjEFQVFhBhMicTKBkaEHQrHwFCNSwdFy4RUkYqLxFoKSsjNEU//EABsBAAIDAQEBAAAAAAAAAAAAAAMEAQIFBgAH/8QAMhEAAgIBAwIEBAYCAgMAAAAAAQIAAxEEEiEFMRNBUWEUInGBMpGhwdHhsfBC8QYjUv/aAAwDAQACEQMRAD8An4dwM1aZqBwI/LzO8R7w3074unw2ukMakSuqCDPKwkwxv9sVMkRAkAwZIOxvP+2CgNKLIoYARNxYGZgCSSR8hyx0mosuVuDx7CcxSKmHI5+so0+AFtOliSQCZSAASskMWhgA026Y8q8CZUDl1M7qNxBE/QlR8+2CFetllYgojAMStmPXe9xcRHTAsaDUcoIUn0joMRVZcxySQPpIuWpF4HP1kqJGwwQymQDrIcBiSAsbx3ne45c8VEUSJ2m+LqmmQ38sSSDBn07WB5wdW/bEah2/45gtMik5eff8OYBi3pKgWg3m+4223NsDc1Q5j54LJSpzJUSCLKsA7dTI/N9cR1qa6TAgRsTP3gYpTa4PzQ1tKYysE0aUkDbv05/pgnS4NInzAFkQSp2IBk3t8WxxxkoRtRExMe/1EWxNmK6EA6Azgfmk9bEzeLQcTfbZvwnaEprr25acpkgEJNQSOQHz3noemIguLC+SLBWM8/hi4gc52I5b4j04ipm53Stta8bZwEm3Ux9cW6WSkFg1oDAlTz1b3MfCbntiuLEHoeX73xO9ZSPUuoyY1SSBMgb7ciMVuZ8/LJpSvB3SdOHuGKtbeDBvBAm3K++OKNQROwiftP6YjQUysFYJJuq7GbWJgjFqnl7mDAmw/ZwIM3Of8Q2xONsC8G8TnM1tFGiNCjU9R6kBVHMjR+/a+L2W8Ro7FVRiAxAa2lgOfIifY4H8X4CKSVKmX1DUQaqKxAKiZhRZhDGxxxl7+rkOfL645fX67V6ZsDmdXotDpL03dh+sP53OrKCbvYSLEjlO0xy7Yp5l2IIi0Xjn/nEdTLrVXQbQZBG6kbFT1HXFminp0VrsLFgLOI3jlvBHKMYAOo1zl6h83mP3EbL16NQrHiLKr0wfynBjUohw5DEGxiLcux74F5fL6mCyBJ3OGnK5coxSkwCBQSSJMme8bXx9C63rXqQCptrd+e2B3E4fR6dXJLjI7feAqvD6SioGLswjSwFrjZukHfFjhnA1ZtWolBtG7Hn7AG2CWR4sHqeXpteGHPqSI548rU2V6iUxZl1bwFJmTtzxkvr9YS1BJRyAQScjHn9I0NNQMP3HbEF8QppTqFQ0/vY47pr3wK04tIuOmrqZa1VmyfX1mS2CxIGPaXi4HPEFSpPtjlVxIqYnABhAMzlUx69K2PTUA5iekj+5tiRG1CADJsBFzO0YE16KeTDis4lYLiemcejLvOnQZiSJGxsOfUHEbI0kaTIIU/6jsP31wH4/TnjePzlvBf0MkYYjx8apEzy+Kfy3i/S4OOGrr1j3/d/9sGW1T2IgintLGWIDCcS53itKiyq7QTtiprGEPinEqmbqv/DoaqqQurl8ux3+Y2tK2ss8MZjWkpLnEf6fiajJgtA5gb+wxDxLNKyLUU/y1f1ECwkEAt0ud+4xnoyWbGoGjIXe/wCm04Pfh9xos1amhPrTSytupYhAf+44x7X+IQ1nz85r0o2ncP6RnokABteldzMRBB58gd57YlbNrU9aGVOx6xzHbEPG+EZdazaaKcjYWn22xHrx7o/RG0thuLZyMSnU+opeNgEkyORNRoFouT+98MK0xSk3IaNVh7SAOWAuVqNTJK87HEi5h5J1GTvhzqOi1OqsxuAr9PM/xMzT211L2+aEkNJCSqwecKZEnvtinxNHWWIubBlJsOhH98cZio7mSfkNsd5viB8sh4UR6mJt98J1dOt09iWD5s/iyc4HsYc3C1Snb0wIHFPE1FCTpUFj0A/XkPnj4wQYIYqFZkWdQRuc7G0zG3XFTNcfo0XZVaxcq6XsVkBgw3UyDBnD+p6wMFaOW9+3++kDp+mXWN+E/Qd4SoKDMtoCkAyJMme4G4PPEddYVlhSwkFme8gmwQGRaDz3x5QrqVNbzV0x6qgbSgFtzNtgd8BKvjbh6GBVLd1psR9eeF7Etd91tuAccD18+0KtDjKqhyIy1a0wNPpnaFUgEbAgRYx1nriJ11H4QFACwWJn4gZPse+2IeE8VoZlSaFVakbgH1D3U3GL+jBtP07TJyuT9/WUsawHDcSChk7nSqCRdSCwtzkkGf8AfFqllXXUQ4ltU+k/m53aZEACemPjnkpAat22HOO/QY9HEg1wjRgd1GkyVYCHrrtIyJzTosrMxAbUFn1FfhB6A7zfEOYp2LaDq0lfSRoE6rwRNtR+uLZzA5gieuJdGKrotKzb1zn2JkOtijBEXq9LUrLMSCJ6SMKfhnhVfL0GXWtNg7FyRM3sReIIw85ihDEd8LXiegQQGB0PE9DFjP2+uG+pKGrDekv05ilhBl0M7OStZSoiVN4+h6zgHkeEFOJLWpAwzAMB8MFTqJ7yAccZMJSdfLAEghgggRykSfrgzwbOKGJmQAYgzJj9bffGNQhL8TZ1DgriHeJ1dTztIH6Yog4KJRFR9XIgEdCIEHHvEcslJqaH4qkxHKOvvjo11FdaDcZzFtbbzO1o4kWhi2lPEVd59KkCIBbudgIvJHPkL4BqNWtC7nPAhFpzKwjVpUgsBJv8I7xf5DC94jfLtS/5lTBc6XRpYArKsoNmWQQenzxa49xQUVSL1GLFGZSFRQBrYyPUpkTpsZEb4zTiHEKlVzUqNLcybAdugxgX6q3UNk5C+QnQdI6ZuIsY7QPP+Ifp+JjTSmKQiqqlPNYS2mZUC8DuTfAp6qAGtmHKoSTIjXUPMUwbHe5iBInAHM8YRPg9Z/7fmefsMCM3Vq121OSxiOwHQDkMerq/5NxNu7XUaUFdKMse7S3xzxHUzELASivwUlnSO5O7P1Y/bAoVZwRpcFaxeykgT/qmP/qcRVuGaRIIN4+2GNyzD3uTkznIcQqUai1KTlHW4I/Q9R2xtB8b5YZanUerTWq6AmnMlT3AkgdsYa9t8RzJ7nBq7GQHEDeiuRmavT8bZaSTV9R3YoT9OgwW4f4vyjf/ALKD/XK/qIxm3BvC71RLGBEx/nBg+ArAgm/fphVnTPeFVHxxNZyWap1VmnUp1F6o4YfVSY+eCJYiIiBjIMr4BKtK1XpvFipg39r4vZypxTJJrp1/OQCSrqGIA97/AH5HHksAPymS6HHzCNbVMy9QoCGafVoX0r3JMkTyFz9MfcS4SiIXbXUfm3mHUegAKQB2298J3B/xVExmKGjUZLUSd9pKuTy7nD3n85Rq0qb0ahrBhqEfoe+9u2NhbRaQpmO6GkFhEt6NViS6aRsFZ9ZPc6VQR2jEvCqVOmzN5pJBlhsFO+wO/v0xeNNnMgEybfv2xHncsTqNPSTF0U3JHuBq9hj3jU1uApGCO8XNtj85hrhvEnUWiALQZWP8YL1KgqlXKmV7dcKtHKxAXU3ICLn3wz8GJZyLgxJU9v8AzjPv8VgB3B57DI9POSjZzkwjnMwVVtNyBJ6idgOrG8DFehlvOYeWdKiVJVbFTaGJEMehE/ETtEka/DddwYPMGYNo5EEWt3++L2WypRQN+p6n98setoa27NnYdhGVGJln4ucTFGtTQXIoemb7sR/YH5DGSZca3CEkifl9Mbd+K3hw1Wo5gIHCA03UkgXMofSQYksDB6YzVuBItWUPYrMwff7wcBudUY5msgLIMdoNz2SSnlkePU5ge25P6fXAylmyNv3yxrH/AKep1qaqUDaRAn7/AFjAI+AnZzKUqSQYgszE8pm0e2BVuCOZZ0OYI4lq/wCHK53eoPkqqQD/APIn64Xa1ViT8sbNwvw4mlqdRFYRZSJHtfvgXw3wnUp+YWYSxaQEGkiIUCRMgkmceRsDtLFJmHFOGVaa06rIRTqrqRo9J6ieoPLE/hvJ6nLMJ0j09zyx+i+HeGEp5KllqirURaYVgwkExc/XGZcf4P8AweY8uIpsZpdAvT5HDNwKpkRakh3IkmQZUWGbST7YNZDNKWCcwbSIPzBwEy6qZLQbbY9y1RnzGublgT++sDCHGJpAEGN2fzNNI12PYXxT4rU1UmKTYEEEX9iMXM1lA8FhMbjHOb+Ezzx7Ilih59J+fc3QNNyjAgg8/t9saN+EyVKlLMKD6aZQieRfXMf/ABH7OFnxbl/MzrUqCl2B0wLkmdvlt8jhi8Jedky2VcGkzyzSLyNhvBETcffGvpT84mHrE+RgOY1UawBBBB0n3I3vinmll0CKQFYtMzc8h2HTvjz+HKywhhM9xO/uJvhh4FwtHRWZSxM3k29v84P1F6dOvjEc9v8AuZNCPYdqmQZDO6f5hUz8Dzb5j3jBLK0KeZqEPIfSCumZXuTtJtbFHNUAlc01llIvq5HkO+COW4olPy10hJP8xyYHblcn/OOa1OsXBNAye2ee3p9o7Ug7OcARxprbEoGOaKdcWAmOgZodVgrj3DvPomnOkmCDHMEESOYtB7TjK+McIOVbSyadRsQfS28FTud/frjZqtHGefipUVlo0d2D+ZPMQCB9ZP0wnq0QpuMa01jK23yg7gua074ZxnUC4zzL1sEiHamTTYBxtquPscIIxAmkQDLmY8SeXVAalUJLRt6frgoOIgj1DTIsDv8AbAChmX/O77iQppAc5+NdXSDfbBLgHCKlasvmOXgS1gABO1gJmwnBSCTgSpwq5MfUzJKKDyA/TAPxBwRM0iqxKlTKsBO+4jmD/bB96F98RtRIxsBVKbTMDe4fcO8x2plilRkbdGKn5GMesaIqpqBABmBMzFiIviDimfBz2bgyvm+npYAGCO4OLvDkRmlvrOMZgFYgToKn3KC0ZuF5yi4PllQSZYAQSYuYO/vj3OVgjC4F7TjrKqiqNF8AOLZ5GqFGcBhsCY+k2bHl5aEdwB7SfhfBqWXB8gCW+Itdm7ljf6Yu1KytHnJIGxO6/wClt/kZGA9Gs67eofUf7YPcOyr1rEWPI3++HEY54ijMEGDyIMo8BrVXLDMTRBlBoCk+5AuMWMyXSoKEltS/EsArECGiBzsff5vNHh+kaYsBAjA+l4TpKxcswB2EyfmTgGqssALPyPc9pmvXWT8gixlswKZ0kM5YRq6Sb8+WLnHs8KgpJSQhgpDmOQj6jcz3xYfI1sv/ADYQqLErcENvIJJGJMvw1qlNHoMRUgq22kja8g4582ndt8j7fqIA1kgrGzNZtaSNUbYfc8h9cDeDZk1m11Dfl2npgBnvET1HPlrqpqPR6Z9XInUOlowY8P8AEaS06dOqQHmFMED1Cd4G22OhfUq78Gai6dkTJEbZEb7YyHxVRd8xVqE2Ywg6KLffDznmq0yVU69Xwg22AnUdgBOFjjFUu+lKZqgLLPSuqx1J3+RxN2XTiXopO7IiNmAVMjFnh/EjO3viywSoJRgw6j+/THuQyIBmMZu8iP8AhkcGM2Q8PvU0uMvZr6mZQPf4p+2H3IZJaKaQB3PX/bCz4O8UUqiGkXBamSAQpHpsRM7FZ0n2nGV+JvF3Ea+cqKprUwjny6IWyrMAsI9U9WkXjGtWgUBvOZdxdm2Gaf4u/EXKZNtEvVqxOhBb5uYX6TjMvEf4hV8/UWhTnL0DZlB9Tk8mYbDsInvy843wev5NOpmK7CmxUFa8hlYz/QpkWJmBYYBcb8O16SJV8sGlyrU3V0ttLJdfmBixcsMSgqCnOIYyPBmU22wx5PIAEGMBPDfiNHASswSptqNlf57BuxjtOHLLCATuD9MZ7KVPM0l2sOJPTMC2E38Qcuvkr18wf/Vp/t9sNQaJJMDmdgPrthL45nlzlUUKDelNTaoMO4FgOg3AOxJ9sXqBLZEi4hUwZz4czCpQ0hoYGWvcfsY1fwJVWpTmdRwj8A/DtWoJWat/NqoGVYmmJ21XBbe/6Yg4NnqlBdNW/JinpK9dIWBa+F6dVUlr7WzzMWwGrlj3mi+M+NmgFppZnBM9ALW74C+F+MkU64ZHqKoDgA3F7kyduf1xY8Q8EesgZKhrLTkTY1FB32jVETG4i2LlPgNOll3pU3IapBaowuwHKOS9sL664LZvtPHkIOpLGbKzih4mWpTZDQJkEBQ4kzy9XPAvg3FjTp1KUElvhI3Umx/z9cAOIUHp1TTO69PsQcMngWgHruzAFUQkztJ2/vhWpnuZVGPbjyg97FgD3kapGwjEeZollgb7jBPUj3jT1H+O2PRSUc8QbAp4InZ+ICORIfDOUD6mqamKkRJMA32veYH0GOuLcH8yshDnRcVEcuysCLEAOCCLjfY4v5SVUlVkE/Pbl++uJBUB5z9r/PHS6UZpBmFdYVtOJn1PhNVqatVomkqzobLKurTJ9NRXfWSCOYPOTipkuMqh01/SCYDiO8alBJWR8rHGg8T4PSrgCqgcA2uQfqpBwMzHC6tNtGVy2USnHxupZr7yIk/f5YiyhWmjRq1cbX/Xj9YvZKpUXOFaJoKKlM6Xc2gHVqJEwfVE8xhg47wenncuykCWSEcGCJ2uN12kGxwCoeCDTrIXZKtEC49Skk/lA5IDHPDjlaQVQAAAAAANgALfbB6lIXmJ656iV8M5iLxZK78OyxZW8sUQmZQAGojK3oqxGogXBjke5ISMpn62UqKbFTZ6bXp1AbGeoIghh2wx+MTVymeqV6VRlYqGmZtpjSQbFbbYucQy2WzNM5akq0szSchdQ0o5Uw6IdRABZSQpiOW5wAnBlVU4G7sZBlvA+VzhFTLV2SnfzKbDVUU9JtbuQQRfFDO+Es/lXfyPNakp9L03G0blA0jptHTH2WVqVPOUvUrsqbbjyqhLiRtY8t/lj3hfEswYpB3Z9qLeYymkf9SmShBupkWBAnEDmS67WJgLOZiu/pr1Ktt1cn7g/wB8W+A5Vv4ikEcoxNmCyVEm8QZhQTYYOZ/h3mk6CWnU3mOZJVB/OrvPUwqDkAe2Klagy1yQhGiBA5KLQYvtAJ748eJ5SHOIYXMV8qtKhTzLNSQ6XCiAJggSQSFg8jH0wT4ZkVrPvYcup5D2tgdw/KM7MlVHL1FQEkidyFfe0gQf/aTvgrwKg6GCCDIMYVbRVM+4wFtSWLk9xL3gziDpmtJOlSD5gNgIG5nYg/rhn4jxjK30V6RfkpeAT01bDCh4mzvmVDAAC+kkDfrPW+07YX/OvBUR7YybfCYeERuAJ5mct7U52wnxPPaqrvEEnYkGItEixAjlgjlOIqmVFOmYeqx80jfSLAT++eF6tSk73PTvy9/tgxxjg75RaWuxcExyEHaeZuJ98URWUMyCCDEktDFOkwJNiOWPs9nKdFQ9Q2MwOZj9jF1MkrLmCQNaqBSn+pQ1Ro7ldIxPwVctWojzMuzGqjMarICoBm2s7QBywLS9Ma0K7HgjM6K3qWGKgTzL8UAorrUU3I+AkEi9pjrv1wD4lxKtcoUBIiTc/KbDbpfnNoL0OIZb+GoL/DjW5VCSi7qaeosZ2Or74+4hwTymzLlE0NPlAAWilUJsBa5FsbLLeQAj8DyAiteprByyZJi3wfxMy5k/xTsKZEQBKqbQYvHvfFbxxw+tltOYoZio1CobRUb0kieVtJv7Wwx8Jy1KMs9Skao0V20BNRaHpgW5xJicWOJU0bN0KSroo1QGqUCgAJkgahutunbF0V9vJknWLvyF+0T/AAl4nqPWpUapeprkEsQb8jtIAUEG98P7aRfUsdZHLfbFeouTdqT08tAp1CpHlrLDy2NgCdXwjfEnF6VEqtZaPlTAKsgUjS1iQNpuMOVOyLgnMVuuDnKjES/HOTFZ6TgRKkEGJEEG8E8mwBqcO16mHaQfYCQeZkT194xpuV4JTqo6FVELQLEL6tOgFgDEyYI+eIOH5GlXqlqiKFqUywEWBqHTSttIUN8ycQWJOZI1DADiKi5ZqtB6rGMxRKqKgs7Ibevk0XEkTyMjEGXyKBW8sDzaphALLTBiQe2owImwOHHgNCkKVOrVoio0uhUKCxYsNwxExpYSdpwTbIUarUfJpoELpWdCAPS9NhtzvpsOmPBpHjsREB+Hkq/kKWpldDLyanBEwCSGMarXvixw7h7NL6yxeVf1aW9TAnUdrGZgREEcwGvJ0Mscqy/w5B8kv5vl+mdM2feRyHbEtfgiiutUU6flEU7AD4iyfliNgb4ksZ7xyPKLPBMkdRDtEQSCbnYEhtxaduuGHh3DAAWkDSDJP/TsTFtomO+K3BctSKK1RdSrUBIiSYpMdMc7nbsMWeMcWoUvKq08uR62DA0/LLAo3UXG2KvbhSTKeNxE2qkmJnuOffA3MAA+2G2jkqOd1DKnyqguaTm0HmrDlinmfCNanes1Oin9RMk9lVbse2OfXTWA5AyPWJvWT25hzh+RyuXyTZhdNd3Q6dQ3JtpC++/O2PuKZJ/IVaimrSKhgqtNagYvE3qINr3wq57MgKKVJSiL1ADsZ3c7j/TywJqMQZDNPWTOGzqk/DjiXLhRgCaIr1POR9JIR3ZgCvr1gKAJPJQd43xUpLGX8p6RYKHVCKpUhWJjUoMEi3M4mz/EvICAKGdhqOomAOQEczvitleLrUdUemFVmAJUmRJ7yIx7W6hlsCUsPvNjS9LsevxXBxKtcNCrzUswMi5PlfS6H6jF7g/EagqsFRSxqvW0s0alZSukGD6hIMbYq5ziumo6+VT9LEX1HYx17Y5HFqgp60FNCHAlUE3U/wBU9MK0XtW3zN+Q9OI63S9yg4/UefMu8R8RO1dC2XPpDpoUtqYPpFiBYyu+2L1Lhmmoaq0dLA0yoaprb0klvW0xPpETHp5YuZ3iTLm6dDQulwt7zffbAzNeKAjsopA6WKyWPIxyGNQ6hEB8RvP0iJ6fZYR4a9xnvJsrk69PRCAwdVnAIPlMkX6EzM4JZHKVqRDg+cWpqrirUNismVOk/wBRkdhinS8SIcu9XRDKQumbS2xneN/pgUPGFb+in9D/AJxDa2mvGT3nquk3tkAdoWr5LOmq9RVVZNM+ioIby9fpvB9WpRy2PbEDcKr6m0U2UeatRZZPhSWCWaxLMe0HcYiq+L6y00YInr1cj+U+/fB3i3GWp0aTqoJdkBB29QnF11NTg4J4g7Om2KQG88+fpBVPhVUuzeUwpyxC+YFqSzFtQiVgSRvecW/+DPaotIBkNNaasw1BKc7sJidR26Yj4X4jqVM0aLKoWWFpn04l4jxuoj5hFC/yqYZSepI35c8St9ZXMg9PdW2Hv3lOp4eqnLrRamKjLT8tXWsyr2JSwME99hj3LcIzSuWCKCwp/E9h5R5wCfVyj54O+H88a1BKjwCZmLCxxWrcXq/xhy6hY0SJmZif1xfemA3rKDRncR5jP6StxzKZmsEXykVQ4b+XV9dpmCVUXBthI8ZcdioaNYFnWozwrSFDKoCyRuALx1w68O8UlqVc1FCvSHwj6AX56hGM28ZLRNPzyrLXq1PT6ydQA9RIOwFgI5+2AWWpYNoPeaWh6ajXYvBK9vv/ABCPh16Qda9LMqkA6jUWCk7jTJ1E/TvyxfTx3lRW/l0quYqEwK1Uj6ov5R7AYQ/+GMBd4JFwBbsDHOft1nFGrQekwBN91IP6cxvvgSHapCzUp6Jo9zgNkeXtHDMD5mb4ho5TVBayzc/46nDjwzh1JspRoqgrZhlDs/8ATPN23gbabzGK/E+A1KRsVe3xAiR20nYe2M99O9fPecddp9jEd8S/X4etWu+oTppJpuQJNhMcrYE18oUq5cFBTZtJZVYsJ1kWJ3FsH+I0q4YVKAViVCupE/CfSQDyucUqOTzNXMU3rJoWnF4gQDMWO+GLNj/hXknvOj01jAbiw2gds+3pBeezNCvreksEZlqbmTewNgTbc/TF6vwx2p1qYpKmmrKAOWZ1XUpJmwMQQB3wW4vkTUWmKaC1YM0AC3MnHmbH8xu5P64syIu7I7xd9YyohU+vH3gzIVqtTPUTWXS3IRFgDik1NKtSo1OjUqLqJJDdSei2GGKjQJr0ap+FKbAmbzLW688BE4Xm6DN5JbSeaEXA2kHnijoQMEE858ie0dpvRzkEKcDzwO5lcZaadfSjqFNNmQ/EB6wf/OO6r5HkMwfbTH3OD/AsvXQ1nrepmVI9QkldXpPTfFPh/CnK5h6qqKlRSEW0CRJIiwvAGPeFwMDv6jsJPxIDNubtjse8D5+j/wAtlyObVAOtysfpids5XZqFGqulQ6aZWCYMf3wUPDnOXyqafXTqgsJFgSZP2xY4rRarXy9QAaUY6jIgQwPM9BiDURyDj8P9yvxSfhOD+Ln09PzgHMeZTzlU0VJdXY2E79R88S5fMPVTOvU+Py1BgR+aP7YOZaiy5mvVIhX0aTO9xOKOX4ZUC50EAGqf5ckXhmPW1iMSKyG4PGTx9uJHxKMMHGQF5+/ME1uGotMsubRiBIQSD8r74JeEapfNBmMlaUT9sCG4BmP/AOZPsQf74PcL4S9ItJgNSCagRuT6tPcCfngdAfeCFwBDauysVMN4Yn6ftBPicL5utCQtUaiOdjvHeJGErxlRqvmag0EpSUBIB0inEgztfc40BcsGdzWAQ1IpUlkeixiY2AhR8ziDMOy5dErCJDUmUkSVIkGAeRtftgqMEZmPY/7/AHB19QWhVJwSvB+/8RQynFaQpkalGoDVK3B+ttvyydxG0geIZkVNIXVCzv8AawO8c+8csd5zhFSmYKkjZWAJDe0c+2GXwp4ep1dNOssFpeR8QUcugBPvi4Kr8w85rtbpdKovLbg3bEHeHuNVaamiHbyz6oBvPvvHaYwSGeJ/c4Ys/wCBKagHKtDcw5mfZuXtgN/6ezIMeUfqI/XCuoQk5nEda1C36o2ULhTGvxLxKk2UJTNplw5CrWDbGbgHrAI+uEr8N/GmbzGZdMw3mI0AQFBpmCZtBKQpBNzJHXEv4i8KQ0a1d6rBAuoUfymt8KvO86SRGE/8M8rVavUejURHpqPjUsCrSGsCLghTvjQ0i1jSlgePfyhCczdqtUDngHx3OaaNRtaodJ0sxgBoOm/vjyhrWddQvPUAEdduXaJ7nCF+IuS1eZVqvUNMJFED4EqTfWB/UIhuxnlhSjFloUtKyP8ACnilZ6tVatcuCtleoWYtO66iTETMdsaiM0RjAPCmTFWoyqzLWgGiynZtQknsFmcbYanfBepHw3BB7+U9AHj/AMZZjJmj5FNSHJ1FgTMR6AAbEzvfDT/FMwGqxi4G087874yz8UM8y5jLFGg01ZxHIlh/ZcMXBcznauYFVtIyjoGUW5gdtU6p5xtibKi2nRxgcHMgxu/iBMSJ6SJx2KmFzjnBadcq6s1Kst0qp8Q7HbUvY4VeMeL87lJpVVps0eiqJGrvp2nqMK00eNwjc+hkZjnx/wASCgVo0k87Mv8ABTHL/qc/lX9cW+BHMLSjNVEqVJnUgix5d45HCz4G4eKdEV3l61b1M7XaDsAenPBir/EsfRVpKJsPLLGOV9Yv2jFrCgzUp7dyf2nswtxHj9LLCm1WYqOEBGwJIEk8gNU4ueLVU5UspmCrW6TvbGDcb49WzNXRWqM1NWK/y1jUJ30liJi4n64efCfielToJlqhdqY9JqMAIBOxSSQo9zhmzRmuoc8xirS23qQi5k2Uq7qT8Q378v33xXqVDN9+eCXG/D1SidSeumditz8/84X+K8TYHy1j07sR6j8+Qwgib+0U0nS79baak4I75ljifHatOn5VN2XWJYgwbbQdxiXwlx51qCk1TSH9IqEAleYBn8vzwr5rNM0ajMAxb58t8H04KNJPlkqka2JjnyMe4nnbpJdVAigGdsuio0+jGnuAJ9R6+sYsx+IQQlFTzoJHmfArey3Pzwa4F4hXNIzBSjIQGUmd5gg9LHGV5jJFWQC+vb3taTbnjQvD3C/4WkVaDUcgvGwgWA9pP1OB3qqrmIdR0uio0gKfiPb94J8fcY8vJuoJ1VPQvS9z9gcJH4ecQ8rNgXiopQx9R8rYd+Kw9GorAEaG3FtjfAfwtlUpvUZQv/46QsLg6SWM8pkfTE6W1V0bgj1nMh+I6+fgb4i9eVrr1pt9hOPRWxFnq38qof8Aoax9jjKoJFikeont0RPDo/h62SqU2J/iAyuDt8UHb3B+WNS14yOlmFpLw8sYNMszCLhWcEN0iAcaY2ZxqdVXLK31/wAyxaLHjvIO2XqVHClhVDDSdkAKiZ53J9zgL4Z4Ia5R0rOqIfWysQS1jpSNlA3J64P+Js6jPQoO4VXfU881XYH3aPocFKFJELMgC6yC0bE9Y22xf4x69MBjk9uOJUvxCprYQPxMzWp6KSLBmI5gmBv7DDaa2Fbifh/+J1urAVPMMlpjSsgAAbcjhfpxVbN7+X7yobnmHvBebL5OlJ+EFfof8Yt8W8RjLvoFPWVALFmgdbCMDfD2XFDzaIizK0j/AKlA/VWwO8U0KlZy2kU6aAKXJvVPRR2B3wZalbUMfLvH+m+E9+2xc57fX3iVQVy2tVJvP1wWpVA5tZunP6cxgtwWqikr8MiFMxEb37/2wd4lw+jCuLMikybGYPwkGSI5zyw7ZqASAROiSl9Edg5z3/qHMn4yy3k0abOwKIAzaDEgAfTHXF+G5bNL5uv1QAGpnf3BEWGM+SmXY6EJE2AXYcrDbDVwSi9FSj2LENp6Wi/c2t2GM+1RUCycQPUtOmhr+IpsKv6fWCONcDWjTDhix1AXURz336Y9Xj8A/wAsz0Dent9u2GHOUBVQo3Pbt3wAy/h5i4VyNJN4Nz27TilGoVk/9neV6f1TT30H4p/nGfv9IJzNbzIkCwiPlzw4+E86z0HVjPlEBT2aTHyK/wDcMEKnCKFUgtTHS1jb2xyFWmDTRQqg7f3OK26lXQwGv6xpdRpfDRMGVKfDPPpmSmkypDGJAjUbchIviSh4bZHOkIC0LOrfRAH2a3W+BC1CNiR88eVMy/8AUfqf3zP1x5WXbt5/OcsHGIw1eEVERnYpCqGPqvB7RvbEr8DrbTT5fm6mI2wqPmGO7E/M4+OZe/qb6nHglX/z+s94ghTiPg0V6ilgtRxFlYmRO5gQVE/LFypwqoHRAUJcahBtA9xhdXMNEaiANgCYHyx4Mww2Y/U4I7K4wc8e88bYdp8IeoNkNpgkTExzHPE54FXv6bCLiSLzzA7X6WnC3/ENHxNba5x1TqkCxP1xXCY5B/OV8QGWxUx8KgHz54pFzjzWcB2Sm+XFZQxaPU0SeZjb9Tij4lYl1/o0gL0nn88dlsdLXYCxwVG2nJmj0zqPwd/ild3tBXD+FVK7RTFhu3IfPriXiWUroYqayvImYN9z37nBannHkDUY6YK5SoShBJ9QYG/bF21JB7cTXP8A5M7X7tg2+n9xe8L1dFRmuV0kEDYn8oPzw4cLpU4HmQz1CZJPwjcfXFPMVjUqnVEIDA5bDlgeax1TN5xR7cnOJmdV6h8Xdv249ow/8uBIgi/O+LOSp06tWmvpKheU6paPvAP1wr5pvVPWD9cd5U74CXVedomOtnOI+pw+mDemwM3g+nnz3tAn3wo8dIWpAVlMSwbke0i4jFfiWcqKAodoO9z/AJwIeob3wV2Rlwq4hWtHYCf/2Q==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AutoShape 8" descr="data:image/jpeg;base64,/9j/4AAQSkZJRgABAQAAAQABAAD/2wCEAAkGBxQTEhUUExQWFhUXGR8aGBgYGCAgGhwgHBwcHx8gHB0aHSghHhwlHBoaITEhJSsrLi4uGh8zODMsNygtLisBCgoKDg0OGhAQGy0mICQ0LDI0LDItLDU0NywvLCwsLCwsNCwsLC8sLywvLCwsLCwsLCwsLywsLCwsLCwsLCwsLP/AABEIANwAoAMBIgACEQEDEQH/xAAcAAACAwEBAQEAAAAAAAAAAAAFBgMEBwIBAAj/xAA/EAACAQIEBAQEBAUCBQQDAAABAhEDIQAEEjEFQVFhBhMicTKBkaEHQrHwFCNSwdFy4RUkYqLxFoKSsjNEU//EABsBAAIDAQEBAAAAAAAAAAAAAAMEAQIFBgAH/8QAMhEAAgIBAwIEBAYCAgMAAAAAAQIAAxEEEiEFMRNBUWEUInGBMpGhwdHhsfBC8QYjUv/aAAwDAQACEQMRAD8An4dwM1aZqBwI/LzO8R7w3074unw2ukMakSuqCDPKwkwxv9sVMkRAkAwZIOxvP+2CgNKLIoYARNxYGZgCSSR8hyx0mosuVuDx7CcxSKmHI5+so0+AFtOliSQCZSAASskMWhgA026Y8q8CZUDl1M7qNxBE/QlR8+2CFetllYgojAMStmPXe9xcRHTAsaDUcoIUn0joMRVZcxySQPpIuWpF4HP1kqJGwwQymQDrIcBiSAsbx3ne45c8VEUSJ2m+LqmmQ38sSSDBn07WB5wdW/bEah2/45gtMik5eff8OYBi3pKgWg3m+4223NsDc1Q5j54LJSpzJUSCLKsA7dTI/N9cR1qa6TAgRsTP3gYpTa4PzQ1tKYysE0aUkDbv05/pgnS4NInzAFkQSp2IBk3t8WxxxkoRtRExMe/1EWxNmK6EA6Azgfmk9bEzeLQcTfbZvwnaEprr25acpkgEJNQSOQHz3noemIguLC+SLBWM8/hi4gc52I5b4j04ipm53Stta8bZwEm3Ux9cW6WSkFg1oDAlTz1b3MfCbntiuLEHoeX73xO9ZSPUuoyY1SSBMgb7ciMVuZ8/LJpSvB3SdOHuGKtbeDBvBAm3K++OKNQROwiftP6YjQUysFYJJuq7GbWJgjFqnl7mDAmw/ZwIM3Of8Q2xONsC8G8TnM1tFGiNCjU9R6kBVHMjR+/a+L2W8Ro7FVRiAxAa2lgOfIifY4H8X4CKSVKmX1DUQaqKxAKiZhRZhDGxxxl7+rkOfL645fX67V6ZsDmdXotDpL03dh+sP53OrKCbvYSLEjlO0xy7Yp5l2IIi0Xjn/nEdTLrVXQbQZBG6kbFT1HXFminp0VrsLFgLOI3jlvBHKMYAOo1zl6h83mP3EbL16NQrHiLKr0wfynBjUohw5DEGxiLcux74F5fL6mCyBJ3OGnK5coxSkwCBQSSJMme8bXx9C63rXqQCptrd+e2B3E4fR6dXJLjI7feAqvD6SioGLswjSwFrjZukHfFjhnA1ZtWolBtG7Hn7AG2CWR4sHqeXpteGHPqSI548rU2V6iUxZl1bwFJmTtzxkvr9YS1BJRyAQScjHn9I0NNQMP3HbEF8QppTqFQ0/vY47pr3wK04tIuOmrqZa1VmyfX1mS2CxIGPaXi4HPEFSpPtjlVxIqYnABhAMzlUx69K2PTUA5iekj+5tiRG1CADJsBFzO0YE16KeTDis4lYLiemcejLvOnQZiSJGxsOfUHEbI0kaTIIU/6jsP31wH4/TnjePzlvBf0MkYYjx8apEzy+Kfy3i/S4OOGrr1j3/d/9sGW1T2IgintLGWIDCcS53itKiyq7QTtiprGEPinEqmbqv/DoaqqQurl8ux3+Y2tK2ss8MZjWkpLnEf6fiajJgtA5gb+wxDxLNKyLUU/y1f1ECwkEAt0ud+4xnoyWbGoGjIXe/wCm04Pfh9xos1amhPrTSytupYhAf+44x7X+IQ1nz85r0o2ncP6RnokABteldzMRBB58gd57YlbNrU9aGVOx6xzHbEPG+EZdazaaKcjYWn22xHrx7o/RG0thuLZyMSnU+opeNgEkyORNRoFouT+98MK0xSk3IaNVh7SAOWAuVqNTJK87HEi5h5J1GTvhzqOi1OqsxuAr9PM/xMzT211L2+aEkNJCSqwecKZEnvtinxNHWWIubBlJsOhH98cZio7mSfkNsd5viB8sh4UR6mJt98J1dOt09iWD5s/iyc4HsYc3C1Snb0wIHFPE1FCTpUFj0A/XkPnj4wQYIYqFZkWdQRuc7G0zG3XFTNcfo0XZVaxcq6XsVkBgw3UyDBnD+p6wMFaOW9+3++kDp+mXWN+E/Qd4SoKDMtoCkAyJMme4G4PPEddYVlhSwkFme8gmwQGRaDz3x5QrqVNbzV0x6qgbSgFtzNtgd8BKvjbh6GBVLd1psR9eeF7Etd91tuAccD18+0KtDjKqhyIy1a0wNPpnaFUgEbAgRYx1nriJ11H4QFACwWJn4gZPse+2IeE8VoZlSaFVakbgH1D3U3GL+jBtP07TJyuT9/WUsawHDcSChk7nSqCRdSCwtzkkGf8AfFqllXXUQ4ltU+k/m53aZEACemPjnkpAat22HOO/QY9HEg1wjRgd1GkyVYCHrrtIyJzTosrMxAbUFn1FfhB6A7zfEOYp2LaDq0lfSRoE6rwRNtR+uLZzA5gieuJdGKrotKzb1zn2JkOtijBEXq9LUrLMSCJ6SMKfhnhVfL0GXWtNg7FyRM3sReIIw85ihDEd8LXiegQQGB0PE9DFjP2+uG+pKGrDekv05ilhBl0M7OStZSoiVN4+h6zgHkeEFOJLWpAwzAMB8MFTqJ7yAccZMJSdfLAEghgggRykSfrgzwbOKGJmQAYgzJj9bffGNQhL8TZ1DgriHeJ1dTztIH6Yog4KJRFR9XIgEdCIEHHvEcslJqaH4qkxHKOvvjo11FdaDcZzFtbbzO1o4kWhi2lPEVd59KkCIBbudgIvJHPkL4BqNWtC7nPAhFpzKwjVpUgsBJv8I7xf5DC94jfLtS/5lTBc6XRpYArKsoNmWQQenzxa49xQUVSL1GLFGZSFRQBrYyPUpkTpsZEb4zTiHEKlVzUqNLcybAdugxgX6q3UNk5C+QnQdI6ZuIsY7QPP+Ifp+JjTSmKQiqqlPNYS2mZUC8DuTfAp6qAGtmHKoSTIjXUPMUwbHe5iBInAHM8YRPg9Z/7fmefsMCM3Vq121OSxiOwHQDkMerq/5NxNu7XUaUFdKMse7S3xzxHUzELASivwUlnSO5O7P1Y/bAoVZwRpcFaxeykgT/qmP/qcRVuGaRIIN4+2GNyzD3uTkznIcQqUai1KTlHW4I/Q9R2xtB8b5YZanUerTWq6AmnMlT3AkgdsYa9t8RzJ7nBq7GQHEDeiuRmavT8bZaSTV9R3YoT9OgwW4f4vyjf/ALKD/XK/qIxm3BvC71RLGBEx/nBg+ArAgm/fphVnTPeFVHxxNZyWap1VmnUp1F6o4YfVSY+eCJYiIiBjIMr4BKtK1XpvFipg39r4vZypxTJJrp1/OQCSrqGIA97/AH5HHksAPymS6HHzCNbVMy9QoCGafVoX0r3JMkTyFz9MfcS4SiIXbXUfm3mHUegAKQB2298J3B/xVExmKGjUZLUSd9pKuTy7nD3n85Rq0qb0ahrBhqEfoe+9u2NhbRaQpmO6GkFhEt6NViS6aRsFZ9ZPc6VQR2jEvCqVOmzN5pJBlhsFO+wO/v0xeNNnMgEybfv2xHncsTqNPSTF0U3JHuBq9hj3jU1uApGCO8XNtj85hrhvEnUWiALQZWP8YL1KgqlXKmV7dcKtHKxAXU3ICLn3wz8GJZyLgxJU9v8AzjPv8VgB3B57DI9POSjZzkwjnMwVVtNyBJ6idgOrG8DFehlvOYeWdKiVJVbFTaGJEMehE/ETtEka/DddwYPMGYNo5EEWt3++L2WypRQN+p6n98setoa27NnYdhGVGJln4ucTFGtTQXIoemb7sR/YH5DGSZca3CEkifl9Mbd+K3hw1Wo5gIHCA03UkgXMofSQYksDB6YzVuBItWUPYrMwff7wcBudUY5msgLIMdoNz2SSnlkePU5ge25P6fXAylmyNv3yxrH/AKep1qaqUDaRAn7/AFjAI+AnZzKUqSQYgszE8pm0e2BVuCOZZ0OYI4lq/wCHK53eoPkqqQD/APIn64Xa1ViT8sbNwvw4mlqdRFYRZSJHtfvgXw3wnUp+YWYSxaQEGkiIUCRMgkmceRsDtLFJmHFOGVaa06rIRTqrqRo9J6ieoPLE/hvJ6nLMJ0j09zyx+i+HeGEp5KllqirURaYVgwkExc/XGZcf4P8AweY8uIpsZpdAvT5HDNwKpkRakh3IkmQZUWGbST7YNZDNKWCcwbSIPzBwEy6qZLQbbY9y1RnzGublgT++sDCHGJpAEGN2fzNNI12PYXxT4rU1UmKTYEEEX9iMXM1lA8FhMbjHOb+Ezzx7Ilih59J+fc3QNNyjAgg8/t9saN+EyVKlLMKD6aZQieRfXMf/ABH7OFnxbl/MzrUqCl2B0wLkmdvlt8jhi8Jedky2VcGkzyzSLyNhvBETcffGvpT84mHrE+RgOY1UawBBBB0n3I3vinmll0CKQFYtMzc8h2HTvjz+HKywhhM9xO/uJvhh4FwtHRWZSxM3k29v84P1F6dOvjEc9v8AuZNCPYdqmQZDO6f5hUz8Dzb5j3jBLK0KeZqEPIfSCumZXuTtJtbFHNUAlc01llIvq5HkO+COW4olPy10hJP8xyYHblcn/OOa1OsXBNAye2ee3p9o7Ug7OcARxprbEoGOaKdcWAmOgZodVgrj3DvPomnOkmCDHMEESOYtB7TjK+McIOVbSyadRsQfS28FTud/frjZqtHGefipUVlo0d2D+ZPMQCB9ZP0wnq0QpuMa01jK23yg7gua074ZxnUC4zzL1sEiHamTTYBxtquPscIIxAmkQDLmY8SeXVAalUJLRt6frgoOIgj1DTIsDv8AbAChmX/O77iQppAc5+NdXSDfbBLgHCKlasvmOXgS1gABO1gJmwnBSCTgSpwq5MfUzJKKDyA/TAPxBwRM0iqxKlTKsBO+4jmD/bB96F98RtRIxsBVKbTMDe4fcO8x2plilRkbdGKn5GMesaIqpqBABmBMzFiIviDimfBz2bgyvm+npYAGCO4OLvDkRmlvrOMZgFYgToKn3KC0ZuF5yi4PllQSZYAQSYuYO/vj3OVgjC4F7TjrKqiqNF8AOLZ5GqFGcBhsCY+k2bHl5aEdwB7SfhfBqWXB8gCW+Itdm7ljf6Yu1KytHnJIGxO6/wClt/kZGA9Gs67eofUf7YPcOyr1rEWPI3++HEY54ijMEGDyIMo8BrVXLDMTRBlBoCk+5AuMWMyXSoKEltS/EsArECGiBzsff5vNHh+kaYsBAjA+l4TpKxcswB2EyfmTgGqssALPyPc9pmvXWT8gixlswKZ0kM5YRq6Sb8+WLnHs8KgpJSQhgpDmOQj6jcz3xYfI1sv/ADYQqLErcENvIJJGJMvw1qlNHoMRUgq22kja8g4582ndt8j7fqIA1kgrGzNZtaSNUbYfc8h9cDeDZk1m11Dfl2npgBnvET1HPlrqpqPR6Z9XInUOlowY8P8AEaS06dOqQHmFMED1Cd4G22OhfUq78Gai6dkTJEbZEb7YyHxVRd8xVqE2Ywg6KLffDznmq0yVU69Xwg22AnUdgBOFjjFUu+lKZqgLLPSuqx1J3+RxN2XTiXopO7IiNmAVMjFnh/EjO3viywSoJRgw6j+/THuQyIBmMZu8iP8AhkcGM2Q8PvU0uMvZr6mZQPf4p+2H3IZJaKaQB3PX/bCz4O8UUqiGkXBamSAQpHpsRM7FZ0n2nGV+JvF3Ea+cqKprUwjny6IWyrMAsI9U9WkXjGtWgUBvOZdxdm2Gaf4u/EXKZNtEvVqxOhBb5uYX6TjMvEf4hV8/UWhTnL0DZlB9Tk8mYbDsInvy843wev5NOpmK7CmxUFa8hlYz/QpkWJmBYYBcb8O16SJV8sGlyrU3V0ttLJdfmBixcsMSgqCnOIYyPBmU22wx5PIAEGMBPDfiNHASswSptqNlf57BuxjtOHLLCATuD9MZ7KVPM0l2sOJPTMC2E38Qcuvkr18wf/Vp/t9sNQaJJMDmdgPrthL45nlzlUUKDelNTaoMO4FgOg3AOxJ9sXqBLZEi4hUwZz4czCpQ0hoYGWvcfsY1fwJVWpTmdRwj8A/DtWoJWat/NqoGVYmmJ21XBbe/6Yg4NnqlBdNW/JinpK9dIWBa+F6dVUlr7WzzMWwGrlj3mi+M+NmgFppZnBM9ALW74C+F+MkU64ZHqKoDgA3F7kyduf1xY8Q8EesgZKhrLTkTY1FB32jVETG4i2LlPgNOll3pU3IapBaowuwHKOS9sL664LZvtPHkIOpLGbKzih4mWpTZDQJkEBQ4kzy9XPAvg3FjTp1KUElvhI3Umx/z9cAOIUHp1TTO69PsQcMngWgHruzAFUQkztJ2/vhWpnuZVGPbjyg97FgD3kapGwjEeZollgb7jBPUj3jT1H+O2PRSUc8QbAp4InZ+ICORIfDOUD6mqamKkRJMA32veYH0GOuLcH8yshDnRcVEcuysCLEAOCCLjfY4v5SVUlVkE/Pbl++uJBUB5z9r/PHS6UZpBmFdYVtOJn1PhNVqatVomkqzobLKurTJ9NRXfWSCOYPOTipkuMqh01/SCYDiO8alBJWR8rHGg8T4PSrgCqgcA2uQfqpBwMzHC6tNtGVy2USnHxupZr7yIk/f5YiyhWmjRq1cbX/Xj9YvZKpUXOFaJoKKlM6Xc2gHVqJEwfVE8xhg47wenncuykCWSEcGCJ2uN12kGxwCoeCDTrIXZKtEC49Skk/lA5IDHPDjlaQVQAAAAAANgALfbB6lIXmJ656iV8M5iLxZK78OyxZW8sUQmZQAGojK3oqxGogXBjke5ISMpn62UqKbFTZ6bXp1AbGeoIghh2wx+MTVymeqV6VRlYqGmZtpjSQbFbbYucQy2WzNM5akq0szSchdQ0o5Uw6IdRABZSQpiOW5wAnBlVU4G7sZBlvA+VzhFTLV2SnfzKbDVUU9JtbuQQRfFDO+Es/lXfyPNakp9L03G0blA0jptHTH2WVqVPOUvUrsqbbjyqhLiRtY8t/lj3hfEswYpB3Z9qLeYymkf9SmShBupkWBAnEDmS67WJgLOZiu/pr1Ktt1cn7g/wB8W+A5Vv4ikEcoxNmCyVEm8QZhQTYYOZ/h3mk6CWnU3mOZJVB/OrvPUwqDkAe2Klagy1yQhGiBA5KLQYvtAJ748eJ5SHOIYXMV8qtKhTzLNSQ6XCiAJggSQSFg8jH0wT4ZkVrPvYcup5D2tgdw/KM7MlVHL1FQEkidyFfe0gQf/aTvgrwKg6GCCDIMYVbRVM+4wFtSWLk9xL3gziDpmtJOlSD5gNgIG5nYg/rhn4jxjK30V6RfkpeAT01bDCh4mzvmVDAAC+kkDfrPW+07YX/OvBUR7YybfCYeERuAJ5mct7U52wnxPPaqrvEEnYkGItEixAjlgjlOIqmVFOmYeqx80jfSLAT++eF6tSk73PTvy9/tgxxjg75RaWuxcExyEHaeZuJ98URWUMyCCDEktDFOkwJNiOWPs9nKdFQ9Q2MwOZj9jF1MkrLmCQNaqBSn+pQ1Ro7ldIxPwVctWojzMuzGqjMarICoBm2s7QBywLS9Ma0K7HgjM6K3qWGKgTzL8UAorrUU3I+AkEi9pjrv1wD4lxKtcoUBIiTc/KbDbpfnNoL0OIZb+GoL/DjW5VCSi7qaeosZ2Or74+4hwTymzLlE0NPlAAWilUJsBa5FsbLLeQAj8DyAiteprByyZJi3wfxMy5k/xTsKZEQBKqbQYvHvfFbxxw+tltOYoZio1CobRUb0kieVtJv7Wwx8Jy1KMs9Skao0V20BNRaHpgW5xJicWOJU0bN0KSroo1QGqUCgAJkgahutunbF0V9vJknWLvyF+0T/AAl4nqPWpUapeprkEsQb8jtIAUEG98P7aRfUsdZHLfbFeouTdqT08tAp1CpHlrLDy2NgCdXwjfEnF6VEqtZaPlTAKsgUjS1iQNpuMOVOyLgnMVuuDnKjES/HOTFZ6TgRKkEGJEEG8E8mwBqcO16mHaQfYCQeZkT194xpuV4JTqo6FVELQLEL6tOgFgDEyYI+eIOH5GlXqlqiKFqUywEWBqHTSttIUN8ycQWJOZI1DADiKi5ZqtB6rGMxRKqKgs7Ibevk0XEkTyMjEGXyKBW8sDzaphALLTBiQe2owImwOHHgNCkKVOrVoio0uhUKCxYsNwxExpYSdpwTbIUarUfJpoELpWdCAPS9NhtzvpsOmPBpHjsREB+Hkq/kKWpldDLyanBEwCSGMarXvixw7h7NL6yxeVf1aW9TAnUdrGZgREEcwGvJ0Mscqy/w5B8kv5vl+mdM2feRyHbEtfgiiutUU6flEU7AD4iyfliNgb4ksZ7xyPKLPBMkdRDtEQSCbnYEhtxaduuGHh3DAAWkDSDJP/TsTFtomO+K3BctSKK1RdSrUBIiSYpMdMc7nbsMWeMcWoUvKq08uR62DA0/LLAo3UXG2KvbhSTKeNxE2qkmJnuOffA3MAA+2G2jkqOd1DKnyqguaTm0HmrDlinmfCNanes1Oin9RMk9lVbse2OfXTWA5AyPWJvWT25hzh+RyuXyTZhdNd3Q6dQ3JtpC++/O2PuKZJ/IVaimrSKhgqtNagYvE3qINr3wq57MgKKVJSiL1ADsZ3c7j/TywJqMQZDNPWTOGzqk/DjiXLhRgCaIr1POR9JIR3ZgCvr1gKAJPJQd43xUpLGX8p6RYKHVCKpUhWJjUoMEi3M4mz/EvICAKGdhqOomAOQEczvitleLrUdUemFVmAJUmRJ7yIx7W6hlsCUsPvNjS9LsevxXBxKtcNCrzUswMi5PlfS6H6jF7g/EagqsFRSxqvW0s0alZSukGD6hIMbYq5ziumo6+VT9LEX1HYx17Y5HFqgp60FNCHAlUE3U/wBU9MK0XtW3zN+Q9OI63S9yg4/UefMu8R8RO1dC2XPpDpoUtqYPpFiBYyu+2L1Lhmmoaq0dLA0yoaprb0klvW0xPpETHp5YuZ3iTLm6dDQulwt7zffbAzNeKAjsopA6WKyWPIxyGNQ6hEB8RvP0iJ6fZYR4a9xnvJsrk69PRCAwdVnAIPlMkX6EzM4JZHKVqRDg+cWpqrirUNismVOk/wBRkdhinS8SIcu9XRDKQumbS2xneN/pgUPGFb+in9D/AJxDa2mvGT3nquk3tkAdoWr5LOmq9RVVZNM+ioIby9fpvB9WpRy2PbEDcKr6m0U2UeatRZZPhSWCWaxLMe0HcYiq+L6y00YInr1cj+U+/fB3i3GWp0aTqoJdkBB29QnF11NTg4J4g7Om2KQG88+fpBVPhVUuzeUwpyxC+YFqSzFtQiVgSRvecW/+DPaotIBkNNaasw1BKc7sJidR26Yj4X4jqVM0aLKoWWFpn04l4jxuoj5hFC/yqYZSepI35c8St9ZXMg9PdW2Hv3lOp4eqnLrRamKjLT8tXWsyr2JSwME99hj3LcIzSuWCKCwp/E9h5R5wCfVyj54O+H88a1BKjwCZmLCxxWrcXq/xhy6hY0SJmZif1xfemA3rKDRncR5jP6StxzKZmsEXykVQ4b+XV9dpmCVUXBthI8ZcdioaNYFnWozwrSFDKoCyRuALx1w68O8UlqVc1FCvSHwj6AX56hGM28ZLRNPzyrLXq1PT6ydQA9RIOwFgI5+2AWWpYNoPeaWh6ajXYvBK9vv/ABCPh16Qda9LMqkA6jUWCk7jTJ1E/TvyxfTx3lRW/l0quYqEwK1Uj6ov5R7AYQ/+GMBd4JFwBbsDHOft1nFGrQekwBN91IP6cxvvgSHapCzUp6Jo9zgNkeXtHDMD5mb4ho5TVBayzc/46nDjwzh1JspRoqgrZhlDs/8ATPN23gbabzGK/E+A1KRsVe3xAiR20nYe2M99O9fPecddp9jEd8S/X4etWu+oTppJpuQJNhMcrYE18oUq5cFBTZtJZVYsJ1kWJ3FsH+I0q4YVKAViVCupE/CfSQDyucUqOTzNXMU3rJoWnF4gQDMWO+GLNj/hXknvOj01jAbiw2gds+3pBeezNCvreksEZlqbmTewNgTbc/TF6vwx2p1qYpKmmrKAOWZ1XUpJmwMQQB3wW4vkTUWmKaC1YM0AC3MnHmbH8xu5P64syIu7I7xd9YyohU+vH3gzIVqtTPUTWXS3IRFgDik1NKtSo1OjUqLqJJDdSei2GGKjQJr0ap+FKbAmbzLW688BE4Xm6DN5JbSeaEXA2kHnijoQMEE858ie0dpvRzkEKcDzwO5lcZaadfSjqFNNmQ/EB6wf/OO6r5HkMwfbTH3OD/AsvXQ1nrepmVI9QkldXpPTfFPh/CnK5h6qqKlRSEW0CRJIiwvAGPeFwMDv6jsJPxIDNubtjse8D5+j/wAtlyObVAOtysfpids5XZqFGqulQ6aZWCYMf3wUPDnOXyqafXTqgsJFgSZP2xY4rRarXy9QAaUY6jIgQwPM9BiDURyDj8P9yvxSfhOD+Ln09PzgHMeZTzlU0VJdXY2E79R88S5fMPVTOvU+Py1BgR+aP7YOZaiy5mvVIhX0aTO9xOKOX4ZUC50EAGqf5ckXhmPW1iMSKyG4PGTx9uJHxKMMHGQF5+/ME1uGotMsubRiBIQSD8r74JeEapfNBmMlaUT9sCG4BmP/AOZPsQf74PcL4S9ItJgNSCagRuT6tPcCfngdAfeCFwBDauysVMN4Yn6ftBPicL5utCQtUaiOdjvHeJGErxlRqvmag0EpSUBIB0inEgztfc40BcsGdzWAQ1IpUlkeixiY2AhR8ziDMOy5dErCJDUmUkSVIkGAeRtftgqMEZmPY/7/AHB19QWhVJwSvB+/8RQynFaQpkalGoDVK3B+ttvyydxG0geIZkVNIXVCzv8AawO8c+8csd5zhFSmYKkjZWAJDe0c+2GXwp4ep1dNOssFpeR8QUcugBPvi4Kr8w85rtbpdKovLbg3bEHeHuNVaamiHbyz6oBvPvvHaYwSGeJ/c4Ys/wCBKagHKtDcw5mfZuXtgN/6ezIMeUfqI/XCuoQk5nEda1C36o2ULhTGvxLxKk2UJTNplw5CrWDbGbgHrAI+uEr8N/GmbzGZdMw3mI0AQFBpmCZtBKQpBNzJHXEv4i8KQ0a1d6rBAuoUfymt8KvO86SRGE/8M8rVavUejURHpqPjUsCrSGsCLghTvjQ0i1jSlgePfyhCczdqtUDngHx3OaaNRtaodJ0sxgBoOm/vjyhrWddQvPUAEdduXaJ7nCF+IuS1eZVqvUNMJFED4EqTfWB/UIhuxnlhSjFloUtKyP8ACnilZ6tVatcuCtleoWYtO66iTETMdsaiM0RjAPCmTFWoyqzLWgGiynZtQknsFmcbYanfBepHw3BB7+U9AHj/AMZZjJmj5FNSHJ1FgTMR6AAbEzvfDT/FMwGqxi4G087874yz8UM8y5jLFGg01ZxHIlh/ZcMXBcznauYFVtIyjoGUW5gdtU6p5xtibKi2nRxgcHMgxu/iBMSJ6SJx2KmFzjnBadcq6s1Kst0qp8Q7HbUvY4VeMeL87lJpVVps0eiqJGrvp2nqMK00eNwjc+hkZjnx/wASCgVo0k87Mv8ABTHL/qc/lX9cW+BHMLSjNVEqVJnUgix5d45HCz4G4eKdEV3l61b1M7XaDsAenPBir/EsfRVpKJsPLLGOV9Yv2jFrCgzUp7dyf2nswtxHj9LLCm1WYqOEBGwJIEk8gNU4ueLVU5UspmCrW6TvbGDcb49WzNXRWqM1NWK/y1jUJ30liJi4n64efCfielToJlqhdqY9JqMAIBOxSSQo9zhmzRmuoc8xirS23qQi5k2Uq7qT8Q378v33xXqVDN9+eCXG/D1SidSeumditz8/84X+K8TYHy1j07sR6j8+Qwgib+0U0nS79baak4I75ljifHatOn5VN2XWJYgwbbQdxiXwlx51qCk1TSH9IqEAleYBn8vzwr5rNM0ajMAxb58t8H04KNJPlkqka2JjnyMe4nnbpJdVAigGdsuio0+jGnuAJ9R6+sYsx+IQQlFTzoJHmfArey3Pzwa4F4hXNIzBSjIQGUmd5gg9LHGV5jJFWQC+vb3taTbnjQvD3C/4WkVaDUcgvGwgWA9pP1OB3qqrmIdR0uio0gKfiPb94J8fcY8vJuoJ1VPQvS9z9gcJH4ecQ8rNgXiopQx9R8rYd+Kw9GorAEaG3FtjfAfwtlUpvUZQv/46QsLg6SWM8pkfTE6W1V0bgj1nMh+I6+fgb4i9eVrr1pt9hOPRWxFnq38qof8Aoax9jjKoJFikeont0RPDo/h62SqU2J/iAyuDt8UHb3B+WNS14yOlmFpLw8sYNMszCLhWcEN0iAcaY2ZxqdVXLK31/wAyxaLHjvIO2XqVHClhVDDSdkAKiZ53J9zgL4Z4Ia5R0rOqIfWysQS1jpSNlA3J64P+Js6jPQoO4VXfU881XYH3aPocFKFJELMgC6yC0bE9Y22xf4x69MBjk9uOJUvxCprYQPxMzWp6KSLBmI5gmBv7DDaa2Fbifh/+J1urAVPMMlpjSsgAAbcjhfpxVbN7+X7yobnmHvBebL5OlJ+EFfof8Yt8W8RjLvoFPWVALFmgdbCMDfD2XFDzaIizK0j/AKlA/VWwO8U0KlZy2kU6aAKXJvVPRR2B3wZalbUMfLvH+m+E9+2xc57fX3iVQVy2tVJvP1wWpVA5tZunP6cxgtwWqikr8MiFMxEb37/2wd4lw+jCuLMikybGYPwkGSI5zyw7ZqASAROiSl9Edg5z3/qHMn4yy3k0abOwKIAzaDEgAfTHXF+G5bNL5uv1QAGpnf3BEWGM+SmXY6EJE2AXYcrDbDVwSi9FSj2LENp6Wi/c2t2GM+1RUCycQPUtOmhr+IpsKv6fWCONcDWjTDhix1AXURz336Y9Xj8A/wAsz0Dent9u2GHOUBVQo3Pbt3wAy/h5i4VyNJN4Nz27TilGoVk/9neV6f1TT30H4p/nGfv9IJzNbzIkCwiPlzw4+E86z0HVjPlEBT2aTHyK/wDcMEKnCKFUgtTHS1jb2xyFWmDTRQqg7f3OK26lXQwGv6xpdRpfDRMGVKfDPPpmSmkypDGJAjUbchIviSh4bZHOkIC0LOrfRAH2a3W+BC1CNiR88eVMy/8AUfqf3zP1x5WXbt5/OcsHGIw1eEVERnYpCqGPqvB7RvbEr8DrbTT5fm6mI2wqPmGO7E/M4+OZe/qb6nHglX/z+s94ghTiPg0V6ilgtRxFlYmRO5gQVE/LFypwqoHRAUJcahBtA9xhdXMNEaiANgCYHyx4Mww2Y/U4I7K4wc8e88bYdp8IeoNkNpgkTExzHPE54FXv6bCLiSLzzA7X6WnC3/ENHxNba5x1TqkCxP1xXCY5B/OV8QGWxUx8KgHz54pFzjzWcB2Sm+XFZQxaPU0SeZjb9Tij4lYl1/o0gL0nn88dlsdLXYCxwVG2nJmj0zqPwd/ild3tBXD+FVK7RTFhu3IfPriXiWUroYqayvImYN9z37nBannHkDUY6YK5SoShBJ9QYG/bF21JB7cTXP8A5M7X7tg2+n9xe8L1dFRmuV0kEDYn8oPzw4cLpU4HmQz1CZJPwjcfXFPMVjUqnVEIDA5bDlgeax1TN5xR7cnOJmdV6h8Xdv249ow/8uBIgi/O+LOSp06tWmvpKheU6paPvAP1wr5pvVPWD9cd5U74CXVedomOtnOI+pw+mDemwM3g+nnz3tAn3wo8dIWpAVlMSwbke0i4jFfiWcqKAodoO9z/AJwIeob3wV2Rlwq4hWtHYCf/2Q=="/>
          <p:cNvSpPr>
            <a:spLocks noChangeAspect="1" noChangeArrowheads="1"/>
          </p:cNvSpPr>
          <p:nvPr/>
        </p:nvSpPr>
        <p:spPr bwMode="auto">
          <a:xfrm>
            <a:off x="207433" y="-144463"/>
            <a:ext cx="4064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19" name="Picture 9" descr="C:\Users\dns\Desktop\31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6706" y="1142147"/>
            <a:ext cx="3468064" cy="346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870765" y="5479197"/>
            <a:ext cx="5617633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«Тайна Егора» (2013)</a:t>
            </a:r>
          </a:p>
          <a:p>
            <a:r>
              <a:rPr lang="ru-RU" sz="2000" b="1" dirty="0"/>
              <a:t>Реж. Александра Ерофеева</a:t>
            </a:r>
            <a:r>
              <a:rPr lang="ru-RU" sz="2000" b="1" i="1" dirty="0"/>
              <a:t> </a:t>
            </a:r>
          </a:p>
          <a:p>
            <a:endParaRPr lang="ru-RU" i="1" dirty="0">
              <a:solidFill>
                <a:schemeClr val="accent2"/>
              </a:solidFill>
            </a:endParaRPr>
          </a:p>
        </p:txBody>
      </p:sp>
      <p:sp>
        <p:nvSpPr>
          <p:cNvPr id="13321" name="TextBox 8"/>
          <p:cNvSpPr txBox="1">
            <a:spLocks noChangeArrowheads="1"/>
          </p:cNvSpPr>
          <p:nvPr/>
        </p:nvSpPr>
        <p:spPr bwMode="auto">
          <a:xfrm>
            <a:off x="5960859" y="5124818"/>
            <a:ext cx="59520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Летние приключения отчаянных (2010)</a:t>
            </a:r>
          </a:p>
        </p:txBody>
      </p:sp>
      <p:sp>
        <p:nvSpPr>
          <p:cNvPr id="13322" name="TextBox 9"/>
          <p:cNvSpPr txBox="1">
            <a:spLocks noChangeArrowheads="1"/>
          </p:cNvSpPr>
          <p:nvPr/>
        </p:nvSpPr>
        <p:spPr bwMode="auto">
          <a:xfrm>
            <a:off x="7209856" y="5530974"/>
            <a:ext cx="27017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/>
              <a:t>Реж. Борис Шварцман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1374" y="292553"/>
            <a:ext cx="4811843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Входное анкетирование</a:t>
            </a:r>
            <a:br>
              <a:rPr lang="ru-RU" dirty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3"/>
          </p:nvPr>
        </p:nvSpPr>
        <p:spPr>
          <a:xfrm>
            <a:off x="860206" y="1591164"/>
            <a:ext cx="5087912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ходе исследования я провела социологический опрос и анкетирование. Представляю результаты:</a:t>
            </a:r>
          </a:p>
          <a:p>
            <a:r>
              <a:rPr lang="ru-RU" dirty="0" smtClean="0"/>
              <a:t>на вопрос</a:t>
            </a:r>
          </a:p>
          <a:p>
            <a:pPr lvl="0"/>
            <a:r>
              <a:rPr lang="ru-RU" b="1" dirty="0" smtClean="0"/>
              <a:t>Какой твой любимый фильм?</a:t>
            </a:r>
            <a:endParaRPr lang="ru-RU" dirty="0" smtClean="0"/>
          </a:p>
          <a:p>
            <a:pPr lvl="0"/>
            <a:r>
              <a:rPr lang="ru-RU" i="1" dirty="0" smtClean="0"/>
              <a:t>Дети часто называли такие фильмы, как «Пятая волна», «Колдовская история», «</a:t>
            </a:r>
            <a:r>
              <a:rPr lang="ru-RU" i="1" dirty="0" err="1" smtClean="0"/>
              <a:t>Хатико</a:t>
            </a:r>
            <a:r>
              <a:rPr lang="ru-RU" i="1" dirty="0" smtClean="0"/>
              <a:t>» и другие.</a:t>
            </a:r>
            <a:endParaRPr lang="ru-RU" dirty="0" smtClean="0"/>
          </a:p>
          <a:p>
            <a:pPr lvl="0"/>
            <a:r>
              <a:rPr lang="ru-RU" b="1" i="1" u="sng" dirty="0" smtClean="0"/>
              <a:t>Среди ответов было мало российских детских фильмов.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20481" name="Диаграмма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087624"/>
              </p:ext>
            </p:extLst>
          </p:nvPr>
        </p:nvGraphicFramePr>
        <p:xfrm>
          <a:off x="6383338" y="897775"/>
          <a:ext cx="4373331" cy="219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Диаграмма" r:id="rId4" imgW="4876800" imgH="2666975" progId="Excel.Sheet.8">
                  <p:embed/>
                </p:oleObj>
              </mc:Choice>
              <mc:Fallback>
                <p:oleObj name="Диаграмма" r:id="rId4" imgW="4876800" imgH="2666975" progId="Excel.Sheet.8">
                  <p:embed/>
                  <p:pic>
                    <p:nvPicPr>
                      <p:cNvPr id="0" name="Picture 7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3338" y="897775"/>
                        <a:ext cx="4373331" cy="21930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Содержимое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865965"/>
              </p:ext>
            </p:extLst>
          </p:nvPr>
        </p:nvGraphicFramePr>
        <p:xfrm>
          <a:off x="6542088" y="3524596"/>
          <a:ext cx="3981826" cy="2630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2" name="Диаграмма" r:id="rId7" imgW="3181249" imgH="2362208" progId="Excel.Sheet.8">
                  <p:embed/>
                </p:oleObj>
              </mc:Choice>
              <mc:Fallback>
                <p:oleObj name="Диаграмма" r:id="rId7" imgW="3181249" imgH="2362208" progId="Excel.Sheet.8">
                  <p:embed/>
                  <p:pic>
                    <p:nvPicPr>
                      <p:cNvPr id="0" name="Picture 8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2088" y="3524596"/>
                        <a:ext cx="3981826" cy="263014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3"/>
          </p:nvPr>
        </p:nvSpPr>
        <p:spPr>
          <a:xfrm>
            <a:off x="422031" y="879231"/>
            <a:ext cx="6424246" cy="5297732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Практический этап исследования</a:t>
            </a:r>
            <a:endParaRPr lang="ru-RU" dirty="0" smtClean="0"/>
          </a:p>
          <a:p>
            <a:r>
              <a:rPr lang="ru-RU" dirty="0" smtClean="0"/>
              <a:t>Затем мы посмотрели в классе </a:t>
            </a:r>
            <a:r>
              <a:rPr lang="ru-RU" i="1" dirty="0" smtClean="0"/>
              <a:t> </a:t>
            </a:r>
            <a:r>
              <a:rPr lang="ru-RU" b="1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Фильм </a:t>
            </a: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«</a:t>
            </a:r>
            <a:r>
              <a:rPr lang="ru-RU" b="1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Приключения Буратино</a:t>
            </a: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»</a:t>
            </a:r>
            <a:r>
              <a:rPr lang="ru-RU" b="1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 Леонида Нечаева</a:t>
            </a:r>
          </a:p>
          <a:p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Картина вышла в свет в 1976 г.</a:t>
            </a:r>
          </a:p>
          <a:p>
            <a:r>
              <a:rPr lang="ru-RU" dirty="0" smtClean="0"/>
              <a:t>В основе сюжета фильма лежит</a:t>
            </a:r>
          </a:p>
          <a:p>
            <a:r>
              <a:rPr lang="ru-RU" dirty="0" smtClean="0"/>
              <a:t> борьба Буратино и его друзей с Карабасом </a:t>
            </a:r>
            <a:r>
              <a:rPr lang="ru-RU" dirty="0" err="1" smtClean="0"/>
              <a:t>Барабасом</a:t>
            </a:r>
            <a:r>
              <a:rPr lang="ru-RU" dirty="0" smtClean="0"/>
              <a:t>, </a:t>
            </a:r>
            <a:r>
              <a:rPr lang="ru-RU" dirty="0" err="1" smtClean="0"/>
              <a:t>Дуремаром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лисой Алисой и котом </a:t>
            </a:r>
            <a:r>
              <a:rPr lang="ru-RU" dirty="0" err="1" smtClean="0"/>
              <a:t>Базилио</a:t>
            </a:r>
            <a:r>
              <a:rPr lang="ru-RU" dirty="0" smtClean="0"/>
              <a:t> — за овладение золотым ключиком.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&quot;Приключения Буратино&quot; - история создания фильма Приключения Буратино, кино, ссср, факты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9429" y="165900"/>
            <a:ext cx="4811712" cy="340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331" y="3526104"/>
            <a:ext cx="4787301" cy="3331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7272" y="2569064"/>
            <a:ext cx="4811843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"Приключения Буратино" - история создания фильма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5" name="Содержимое 9" descr="Фильм режиссера Л. Нечаева Приключения Буратино, 1976 год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963" y="1653166"/>
            <a:ext cx="4501661" cy="407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01583" y="1227602"/>
            <a:ext cx="5167913" cy="4921407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4</a:t>
            </a:r>
            <a:r>
              <a:rPr lang="en-US" sz="2800" dirty="0" smtClean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года назад, в январе 1976 года, на телеэкраны вышел двухсерийный музыкальный телевизионный фильм по мотивам сказки Алексея Толстого «Золотой ключик, или приключения Буратино».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40 лет назад, в январе 1976 года, на телеэкраны вышел двухсерийный музыкальный телевизионный фильм по мотивам сказки Алексея Толстого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Золотой ключик, или приключения Буратино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40 лет назад, в январе 1976 года, на телеэкраны вышел двухсерийный музыкальный телевизионный фильм по мотивам сказки Алексея Толстого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Золотой ключик, или приключения Буратино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40 лет назад, в январе 1976 года, на телеэкраны вышел двухсерийный музыкальный телевизионный фильм по мотивам сказки Алексея Толстого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Золотой ключик, или приключения Буратино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40 лет назад, в январе 1976 года, на телеэкраны вышел двухсерийный музыкальный телевизионный фильм по мотивам сказки Алексея Толстого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Золотой ключик, или приключения Буратино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40 лет назад, в январе 1976 года, на телеэкраны вышел двухсерийный музыкальный телевизионный фильм по мотивам сказки Алексея Толстого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Золотой ключик, или приключения Буратино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&quot;Приключения Буратино&quot; - история создания фильма Приключения Буратино, кино, ссср, факты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2998" y="1774466"/>
            <a:ext cx="3020049" cy="411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Shape 241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739" y="185530"/>
            <a:ext cx="1683026" cy="30082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43309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4947" y="1714353"/>
            <a:ext cx="4998553" cy="399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Фильм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Приключения Буратино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режиссера Леонида Нечаева, в котором снялись яркие звезды советского кино </a:t>
            </a:r>
            <a:r>
              <a:rPr kumimoji="0" lang="ru-RU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Рина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Зеленая, Ролан Быков, Елена Санаева, Владимир Басов, Юрий Катин-Ярцев, Николай Гринько, Владимир Этуш, юные советские школьники Дмитрий Иосифов, Роман Столкарц, Татьяна Проценко, Томас Аугустинас, сразу стал хитом детского отечественного кинематографа.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31827" y="553551"/>
            <a:ext cx="494306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Фильм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Приключения Буратино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режиссера Леонида Нечаева, в котором снялись яркие звезды советского кино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Рина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Зеленая, Ролан Быков, Елена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Санаева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Владимир Басов, Юрий Катин-Ярцев, Николай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Гринько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Владимир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Этуш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юные советские школьники Дмитрий Иосифов, Роман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Столкарц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Татьяна Проценко, Томас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Аугустинас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сразу стал хитом детского отечественного кинематографа.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Picture 2" descr="http://cs8.pikabu.ru/post_img/big/2016/01/22/11/14534859151958713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6571" y="1087890"/>
            <a:ext cx="5143499" cy="4996543"/>
          </a:xfrm>
          <a:prstGeom prst="rect">
            <a:avLst/>
          </a:prstGeom>
          <a:noFill/>
        </p:spPr>
      </p:pic>
      <p:pic>
        <p:nvPicPr>
          <p:cNvPr id="9" name="Picture 8" descr="http://cs8.pikabu.ru/post_img/big/2016/01/22/11/1453485819187426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6571" y="945758"/>
            <a:ext cx="5255994" cy="5255996"/>
          </a:xfrm>
          <a:prstGeom prst="rect">
            <a:avLst/>
          </a:prstGeom>
          <a:noFill/>
        </p:spPr>
      </p:pic>
      <p:pic>
        <p:nvPicPr>
          <p:cNvPr id="10" name="Picture 4" descr="http://cs8.pikabu.ru/post_img/big/2016/01/22/11/14534859231541548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2368" y="945758"/>
            <a:ext cx="5138673" cy="5138675"/>
          </a:xfrm>
          <a:prstGeom prst="rect">
            <a:avLst/>
          </a:prstGeom>
          <a:noFill/>
        </p:spPr>
      </p:pic>
      <p:pic>
        <p:nvPicPr>
          <p:cNvPr id="21" name="Picture 6" descr="http://cs8.pikabu.ru/post_img/big/2016/01/22/11/14534859311977801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2275" y="1018883"/>
            <a:ext cx="5065548" cy="5065550"/>
          </a:xfrm>
          <a:prstGeom prst="rect">
            <a:avLst/>
          </a:prstGeom>
          <a:noFill/>
        </p:spPr>
      </p:pic>
      <p:pic>
        <p:nvPicPr>
          <p:cNvPr id="13" name="Picture 4" descr="http://cs8.pikabu.ru/post_img/big/2016/01/22/11/1453485794142815023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56726" y="1128842"/>
            <a:ext cx="5078555" cy="4864580"/>
          </a:xfrm>
          <a:prstGeom prst="rect">
            <a:avLst/>
          </a:prstGeom>
          <a:noFill/>
        </p:spPr>
      </p:pic>
      <p:pic>
        <p:nvPicPr>
          <p:cNvPr id="15" name="Picture 2" descr="http://cs8.pikabu.ru/post_img/big/2016/01/22/11/145348578411474458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1007359"/>
            <a:ext cx="5126420" cy="5126422"/>
          </a:xfrm>
          <a:prstGeom prst="rect">
            <a:avLst/>
          </a:prstGeom>
          <a:noFill/>
        </p:spPr>
      </p:pic>
      <p:pic>
        <p:nvPicPr>
          <p:cNvPr id="16" name="Picture 6" descr="http://cs8.pikabu.ru/post_img/big/2016/01/22/11/1453485805131658940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82811" y="1301171"/>
            <a:ext cx="4712425" cy="4756313"/>
          </a:xfrm>
          <a:prstGeom prst="rect">
            <a:avLst/>
          </a:prstGeom>
          <a:noFill/>
        </p:spPr>
      </p:pic>
      <p:pic>
        <p:nvPicPr>
          <p:cNvPr id="17" name="Рисунок 16" descr="&quot;Приключения Буратино&quot;. За кулисами съёмок фильма...">
            <a:hlinkClick r:id="rId10" tgtFrame="&quot;_blank&quot;" tooltip="&quot;Оригинальный размер изображения&quot;"/>
          </p:cNvPr>
          <p:cNvPicPr/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64947" y="1392946"/>
            <a:ext cx="4339243" cy="469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 descr="http://cs8.pikabu.ru/post_img/big/2016/01/22/11/145348574113191604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56727" y="1160026"/>
            <a:ext cx="5344314" cy="5038601"/>
          </a:xfrm>
          <a:prstGeom prst="rect">
            <a:avLst/>
          </a:prstGeom>
          <a:noFill/>
        </p:spPr>
      </p:pic>
      <p:pic>
        <p:nvPicPr>
          <p:cNvPr id="18" name="Рисунок 17" descr="&quot;Приключения Буратино&quot;. За кулисами съёмок фильма...">
            <a:hlinkClick r:id="rId13" tgtFrame="&quot;_blank&quot;" tooltip="&quot;Оригинальный размер изображения&quot;"/>
          </p:cNvPr>
          <p:cNvPicPr/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3558" y="1075187"/>
            <a:ext cx="4595867" cy="491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http://cs8.pikabu.ru/post_img/big/2016/01/22/11/1453485760176780940.jp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48" b="-7088"/>
          <a:stretch/>
        </p:blipFill>
        <p:spPr bwMode="auto">
          <a:xfrm>
            <a:off x="5834784" y="945758"/>
            <a:ext cx="5399568" cy="52528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06413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967409" y="1901181"/>
            <a:ext cx="471777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Кстати по словам режиссера Леонида Нечаева, золотой ключик был самой ценной вещью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все очень хотели его украсть. Стащил его сам Нечаев.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3" name="Рисунок 2" descr="&quot;Приключения Буратино&quot;. За кулисами съёмок фильма...">
            <a:hlinkClick r:id="rId2" tgtFrame="&quot;_blank&quot;" tooltip="&quot;Оригинальный размер изображения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4771" y="872667"/>
            <a:ext cx="4335149" cy="5104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61765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02164" y="-341407"/>
            <a:ext cx="3771967" cy="330674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исполнить одну из песен Нечаев позвал Аллу Пугачеву. Но она отказалась: «Боюсь, у меня ничего не получится». Тогда он позвонил Ире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Понаровской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 она с удовольствием согласилась.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222029" y="2666998"/>
            <a:ext cx="4339322" cy="659297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Песня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Пьерро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из к.ф.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Буратаино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dpol4.ru/img/picture/Sep/13/dbe1ff7f05fb7f763259bbd82dd6243a/6.jpg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00" b="-9000"/>
          <a:stretch/>
        </p:blipFill>
        <p:spPr bwMode="auto">
          <a:xfrm>
            <a:off x="5807580" y="831273"/>
            <a:ext cx="3003911" cy="3099182"/>
          </a:xfrm>
          <a:prstGeom prst="rect">
            <a:avLst/>
          </a:prstGeom>
          <a:noFill/>
        </p:spPr>
      </p:pic>
      <p:pic>
        <p:nvPicPr>
          <p:cNvPr id="2052" name="Picture 4" descr="http://bodus.ru/files/artists/808345/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184"/>
          <a:stretch/>
        </p:blipFill>
        <p:spPr bwMode="auto">
          <a:xfrm>
            <a:off x="8014115" y="3491345"/>
            <a:ext cx="2908810" cy="3080864"/>
          </a:xfrm>
          <a:prstGeom prst="rect">
            <a:avLst/>
          </a:prstGeom>
          <a:noFill/>
        </p:spPr>
      </p:pic>
      <p:pic>
        <p:nvPicPr>
          <p:cNvPr id="2054" name="Picture 6" descr="http://clipway.ru/uploads/images/pro_vracha_po_motivam_buratino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307" b="-10055"/>
          <a:stretch/>
        </p:blipFill>
        <p:spPr bwMode="auto">
          <a:xfrm>
            <a:off x="910950" y="3326295"/>
            <a:ext cx="4309444" cy="327563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528313" y="1311965"/>
            <a:ext cx="1762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Алла Пугачёва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30977" y="4704521"/>
            <a:ext cx="1637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Ирина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Понаровская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5356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&quot;Приключения Буратино&quot;. За кулисами съёмок фильма...">
            <a:hlinkClick r:id="rId2" tgtFrame="&quot;_blank&quot;" tooltip="&quot;Оригинальный размер изображения&quot;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108" y="268101"/>
            <a:ext cx="3432728" cy="292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quot;Приключения Буратино&quot;. За кулисами съёмок фильма...">
            <a:hlinkClick r:id="rId4" tgtFrame="&quot;_blank&quot;" tooltip="&quot;Оригинальный размер изображения&quot;"/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712" y="3091324"/>
            <a:ext cx="3909805" cy="337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quot;Приключения Буратино&quot;. За кулисами съёмок фильма...">
            <a:hlinkClick r:id="rId6" tgtFrame="&quot;_blank&quot;" tooltip="&quot;Оригинальный размер изображения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4957" y="212034"/>
            <a:ext cx="4201353" cy="31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&quot;Приключения Буратино&quot;. За кулисами съёмок фильма...">
            <a:hlinkClick r:id="rId8" tgtFrame="&quot;_blank&quot;" tooltip="&quot;Оригинальный размер изображения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5999" y="3313045"/>
            <a:ext cx="4187687" cy="3313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061" y="243366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/>
              <a:t>Кто кем стал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3" name="Рисунок 2" descr="&quot;Приключения Буратино&quot;. За кулисами съёмок фильма...">
            <a:hlinkClick r:id="rId2" tgtFrame="&quot;_blank&quot;" tooltip="&quot;Оригинальный размер изображения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8838" y="332340"/>
            <a:ext cx="4890466" cy="264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&quot;Приключения Буратино&quot;. За кулисами съёмок фильма...">
            <a:hlinkClick r:id="rId4" tgtFrame="&quot;_blank&quot;" tooltip="&quot;Оригинальный размер изображения&quot;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414" y="3498369"/>
            <a:ext cx="4784449" cy="2836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255026" y="2970426"/>
            <a:ext cx="5049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Так выглядит Дима сейчас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901149" y="1008068"/>
            <a:ext cx="494306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Буратино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(Дмитрий Иосифов) - окончил актерский факультет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ВГИКа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режиссерское отделение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кинофакультета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Белорусской академии искусств, снялся в 15 фильмах, работал над проектами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Последний герой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Десять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негритят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режиссер двух серий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Убойной силы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еще у Дмитрия растут два замечательных сына, которые также с большим удовольствием смотрят фильм с участием папы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Обоснование выбора проблемы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настоящее время детские фильмы российского кинематографа редко можно увидеть в кинотеатрах и на экранах телевизоров.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советское время выпускалось порядка 30 детских фильмов в год. За последние двадцать лет в России производство сократилось до 2-3 картин в год. Следовательно, дети вынуждены смотреть взрослое кино, где процветает насилие и жестокость.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Психологи выяснили, что под влиянием взрослых фильмов с высокой скоростью растёт число детских преступлений.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хочу заинтересовать школьников в необходимости просмотра российских детских картин. Отсюда вытекают цели моей работы.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Содержимое 4" descr="Картинки по запросу фото детского кинофильмов советских"/>
          <p:cNvPicPr>
            <a:picLocks noGrp="1"/>
          </p:cNvPicPr>
          <p:nvPr>
            <p:ph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0229" y="498764"/>
            <a:ext cx="1726716" cy="226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фото детского кинофильмов советских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0511" y="706315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фото детского кинофильмов советских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508" y="3192088"/>
            <a:ext cx="2007003" cy="295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фото детского кинофильмов советских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3477" y="2992582"/>
            <a:ext cx="1909796" cy="2949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4156" y="309627"/>
            <a:ext cx="48635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Кто кем стал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0904" y="1466456"/>
            <a:ext cx="4823791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Мальвина</a:t>
            </a:r>
            <a:r>
              <a:rPr lang="ru-RU" sz="3200" b="1" dirty="0" smtClean="0"/>
              <a:t>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Судьба девочки с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голубыми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волосами тоже сложилась неоднозначно. После роли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Мальвины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она получила тяжелую физическую травму, катаясь на велосипеде, и врачи запретили ей сниматься в кино. Таня Проценко окончила факультет киноведения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ВГИКа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стала поэтессой, работает в Центре Ролана Быкова.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 descr="&quot;Приключения Буратино&quot;. За кулисами съёмок фильма...">
            <a:hlinkClick r:id="rId2" tgtFrame="&quot;_blank&quot;" tooltip="&quot;Оригинальный размер изображения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7680" y="3358341"/>
            <a:ext cx="3111242" cy="297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674087" y="4721626"/>
            <a:ext cx="15505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Татьяна выглядит сейчас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&quot;Приключения Буратино&quot;. За кулисами съёмок фильма...">
            <a:hlinkClick r:id="rId4" tgtFrame="&quot;_blank&quot;" tooltip="&quot;Оригинальный размер изображения&quot;"/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9026" y="318053"/>
            <a:ext cx="3299792" cy="239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33669" y="1272210"/>
            <a:ext cx="46250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700" name="Picture 4" descr="http://cs8.pikabu.ru/post_img/big/2016/01/22/11/1453485741131916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2549" y="986250"/>
            <a:ext cx="5162757" cy="5162758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033670" y="820212"/>
            <a:ext cx="4512691" cy="492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ьеро</a:t>
            </a:r>
            <a:endParaRPr lang="ru-RU" sz="2400" b="1" dirty="0" smtClean="0" bmk="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Исполнитель роли Пьеро -Роман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Столкарц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родился в 1970 году. Для него роль стала случайной и никакого дальнейшего отношения к кино Роман больше не имел.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и мечтал он стал врачом-педиатром. Сейчас имеет две клиники в Израиле, имеет звание майора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ЦАХАЛа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также растит четверых детей.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cs8.pikabu.ru/post_img/big/2016/01/22/11/14534857601767809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6298" y="1081028"/>
            <a:ext cx="4676749" cy="467675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99929" y="948024"/>
            <a:ext cx="4671283" cy="529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400" b="1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ртемон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Артемона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сыграл Томас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Аугустинас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которого ассистенты нашли в Прибалтике. Эта роль для него также оказалась единственной.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Томаса в 1985 году эмигрировала в Канаду. В 90-х парень работал в представительствах иностранных фирм в России, а сейчас имеет собственный бизнес в Оттаве.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cs8.pikabu.ru/post_img/big/2016/01/22/11/1453485772117682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9119" y="1180407"/>
            <a:ext cx="4783983" cy="4643322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139688" y="514024"/>
            <a:ext cx="4744278" cy="572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800" b="1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рлекино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Григорий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Светлорусов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тоже не был замечен в каких-либо еще картинах. Да и информации о его дальнейшей судьбе найти не удается. Есть популярная версия о том, что «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Арлекино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стал разведчиком после окончания Высшей школы КГБ в 1989 году.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&quot;Приключения Буратино&quot; - история создания фильма Приключения Буратино, кино, ссср, факты"/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986" y="1080654"/>
            <a:ext cx="4440688" cy="4321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94479" y="307243"/>
            <a:ext cx="5321507" cy="38115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окончании съемок студия «Беларусь-фильм» отказалась принимать «Приключения Буратино». Критики негодовали: «Безобразная картина! Ужас! Как это может быть — кот без хвоста, лиса в платье, Буратино издевается над пожилым человеком (имелся в виду Карабас-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Барабас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Фильм выпустили на экраны только потому, что был конец года, и невыполнение плана грозило лишением премий.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в первый же год его взяли в прокат в 91 страну мира! </a:t>
            </a:r>
          </a:p>
          <a:p>
            <a:endParaRPr lang="ru-RU" sz="24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358871" y="868155"/>
            <a:ext cx="4744726" cy="4873625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1931" y="873816"/>
            <a:ext cx="4861560" cy="57302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Наверное, нет в нашей стране человека, который бы не смотрел фильм-сказку «Приключения Буратино». Уже 40 лет на экране приключения забавного мальчишки не оставляют равнодушными не только детей, но и мам и пап, и даже бабушек и дедушек, «приковывая» их к экрану и заставляя на время забыть о возрасте и самых неотложных делах.</a:t>
            </a:r>
          </a:p>
        </p:txBody>
      </p:sp>
      <p:pic>
        <p:nvPicPr>
          <p:cNvPr id="5" name="Рисунок 4" descr="Приключения Буратино">
            <a:hlinkClick r:id="rId2"/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04" b="-6232"/>
          <a:stretch/>
        </p:blipFill>
        <p:spPr bwMode="auto">
          <a:xfrm>
            <a:off x="6244878" y="1296784"/>
            <a:ext cx="4561667" cy="453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3"/>
          </p:nvPr>
        </p:nvSpPr>
        <p:spPr>
          <a:xfrm>
            <a:off x="1605078" y="3857106"/>
            <a:ext cx="8660417" cy="362393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обсудили картину и сделали следующие выводы: фильм актуален и в настоящее время. Секрет Буратино - в его безудержной фантазии, лёгкости характера, нерушимой дружбе и готовности всегда прийти на помощь своему товарищу.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Фильм учит детей быть добрыми, отважными и не бояться трудностей.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Есть фильмы, которые надо посмотреть в детстве, как и книги, которые обязательно надо прочитать. А если этого не сделать, душа наша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зачерствеет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Содержимое 9" descr="Фильм режиссера Л. Нечаева Приключения Буратино, 1976 год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3680" y="964276"/>
            <a:ext cx="4123113" cy="2892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71" t="-10440"/>
          <a:stretch/>
        </p:blipFill>
        <p:spPr bwMode="auto">
          <a:xfrm>
            <a:off x="764772" y="266007"/>
            <a:ext cx="4871257" cy="3341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503" y="0"/>
            <a:ext cx="4811843" cy="1325563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8996" y="2506662"/>
            <a:ext cx="4811843" cy="435133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Рекомендации</a:t>
            </a: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проводить в школах информационные и классные часы по данной теме.</a:t>
            </a:r>
          </a:p>
          <a:p>
            <a:pPr lvl="0"/>
            <a:r>
              <a:rPr lang="ru-RU" dirty="0" smtClean="0"/>
              <a:t>Организовывать школьные просмотры детских кинофильмов.</a:t>
            </a:r>
          </a:p>
          <a:p>
            <a:pPr lvl="0"/>
            <a:r>
              <a:rPr lang="ru-RU" dirty="0" smtClean="0"/>
              <a:t>Организовывать массовые поездки в районный кинотеатр хотя бы раз в четверть.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3"/>
          </p:nvPr>
        </p:nvSpPr>
        <p:spPr>
          <a:xfrm>
            <a:off x="1082944" y="852609"/>
            <a:ext cx="5087912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Таким образом, в ходе проведённого исследования я пришла к выводу, что современные дети не знают российских детских фильмов, редко их смотрят, а также путают художественные фильмы и анимацию, детский кинематограф перестал выполнять свою основную функцию – воспитание подрастающего поколения.</a:t>
            </a:r>
          </a:p>
          <a:p>
            <a:r>
              <a:rPr lang="ru-RU" dirty="0" smtClean="0"/>
              <a:t>Чтобы изменить эту ситуацию , я хочу дать рекомендации:</a:t>
            </a:r>
          </a:p>
          <a:p>
            <a:endParaRPr lang="ru-RU" dirty="0"/>
          </a:p>
        </p:txBody>
      </p:sp>
      <p:pic>
        <p:nvPicPr>
          <p:cNvPr id="5" name="Picture 7" descr="http://afisha-ola.ru/userfiles/images/800KTrossi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108" y="4982308"/>
            <a:ext cx="2253042" cy="149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online12.ru/images/poster/medium/obj_23/6f2bf1adb938dc4247632cc456e5bda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437" y="341191"/>
            <a:ext cx="338243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3362" y="322028"/>
            <a:ext cx="3932237" cy="16002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9880" y="216852"/>
            <a:ext cx="3932237" cy="20523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Приключения Буратино">
            <a:hlinkClick r:id="rId2"/>
          </p:cNvPr>
          <p:cNvPicPr>
            <a:picLocks noGrp="1"/>
          </p:cNvPicPr>
          <p:nvPr>
            <p:ph type="pic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860"/>
          <a:stretch/>
        </p:blipFill>
        <p:spPr bwMode="auto">
          <a:xfrm>
            <a:off x="6276947" y="1330037"/>
            <a:ext cx="4729103" cy="450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3"/>
          <p:cNvSpPr txBox="1">
            <a:spLocks/>
          </p:cNvSpPr>
          <p:nvPr/>
        </p:nvSpPr>
        <p:spPr>
          <a:xfrm>
            <a:off x="1454929" y="2367151"/>
            <a:ext cx="3932237" cy="3811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hlinkClick r:id="rId4"/>
              </a:rPr>
              <a:t>http://ribalych.ru/2012/08/15/sudba-geroev-skazki-priklyucheniya-buratino/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http://baskino.club/films/myuzikly/1962-priklyucheniya-buratino.html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http://www.liveinternet.ru/users/4231626/post385308755/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http://olympiad.good-cinema.ru/?cat=1&amp;id=56&amp;type=1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http://www.cultin.ru/books-zolotojj-klyuchik-ili-priklyucheniya-buratino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http://www.liveinternet.ru/users/komrik/post376932189/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Развитие интереса к российскому детскому кинематографу.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Воспитание уважения к культурному наследию своей страны.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Содержимое 4" descr="Картинки по запросу фото детского кинофильмов советских"/>
          <p:cNvPicPr>
            <a:picLocks noGrp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739" y="1396538"/>
            <a:ext cx="4002898" cy="450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Задачи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поставила перед собой следующие задачи: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Изучить информационные источники по данной теме;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Познакомиться с историей становления детского кино в России;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Посмотреть российские детские кинофильмы ;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интерес к детскому кино;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7" name="Содержимое 4" descr="Картинки по запросу фото детского кинофильмов советских"/>
          <p:cNvPicPr>
            <a:picLocks noGrp="1"/>
          </p:cNvPicPr>
          <p:nvPr>
            <p:ph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914" y="897773"/>
            <a:ext cx="4266988" cy="486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современные школьники будут чаще смотреть и обсуждать российские детские фильмы, то они научатся доброте и искренности, уважению к старшим, будут толерантны друг к другу, вырастут патриотами своей Родины.</a:t>
            </a:r>
            <a:endParaRPr lang="ru-RU" dirty="0"/>
          </a:p>
        </p:txBody>
      </p:sp>
      <p:pic>
        <p:nvPicPr>
          <p:cNvPr id="5" name="Содержимое 4" descr="Картинки по запросу фото детского кинофильмов советских"/>
          <p:cNvPicPr>
            <a:picLocks noGrp="1"/>
          </p:cNvPicPr>
          <p:nvPr>
            <p:ph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8240" y="328246"/>
            <a:ext cx="3926437" cy="218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фото детского кинофильмов советских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9908" y="26670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развития детского кино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Давайте познакомимся с краткой историей детского кино в России.</a:t>
            </a:r>
          </a:p>
          <a:p>
            <a:r>
              <a:rPr lang="ru-RU" dirty="0" smtClean="0"/>
              <a:t>Кинопроизводство в России началось в 1920 году;</a:t>
            </a:r>
          </a:p>
          <a:p>
            <a:r>
              <a:rPr lang="ru-RU" dirty="0" smtClean="0"/>
              <a:t>«Новый Гулливер» (1935) — первый детский художественный фильм, поставленный режиссёром Александром Лукичом </a:t>
            </a:r>
            <a:r>
              <a:rPr lang="ru-RU" dirty="0" err="1" smtClean="0"/>
              <a:t>Птушко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Картинки по запросу фото детского кинофильмов советских"/>
          <p:cNvPicPr>
            <a:picLocks noGrp="1"/>
          </p:cNvPicPr>
          <p:nvPr>
            <p:ph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814" y="391725"/>
            <a:ext cx="2551600" cy="2785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Картинки по запросу фото детского кинофильмов советски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068" y="3372460"/>
            <a:ext cx="2857500" cy="2847976"/>
          </a:xfrm>
          <a:prstGeom prst="rect">
            <a:avLst/>
          </a:prstGeom>
          <a:noFill/>
        </p:spPr>
      </p:pic>
      <p:pic>
        <p:nvPicPr>
          <p:cNvPr id="25604" name="Picture 4" descr="Картинки по запросу фото детского кинофильмов советски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3236" y="2067413"/>
            <a:ext cx="2857500" cy="2838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04" y="376848"/>
            <a:ext cx="4811843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9334" y="1157410"/>
            <a:ext cx="4811843" cy="435133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 smtClean="0"/>
              <a:t>Алекса́ндр</a:t>
            </a:r>
            <a:r>
              <a:rPr lang="ru-RU" b="1" dirty="0" smtClean="0"/>
              <a:t> </a:t>
            </a:r>
            <a:r>
              <a:rPr lang="ru-RU" b="1" dirty="0" err="1" smtClean="0"/>
              <a:t>Луки́ч</a:t>
            </a:r>
            <a:r>
              <a:rPr lang="ru-RU" b="1" dirty="0" smtClean="0"/>
              <a:t> </a:t>
            </a:r>
            <a:r>
              <a:rPr lang="ru-RU" b="1" dirty="0" err="1" smtClean="0"/>
              <a:t>Пту́шко</a:t>
            </a:r>
            <a:r>
              <a:rPr lang="ru-RU" b="1" dirty="0" smtClean="0"/>
              <a:t> ( 1900-1973г.г.) — советский кинорежиссёр, кинооператор, мультипликатор, сценарист, художник, мастер сказочного жанра в кино.</a:t>
            </a:r>
            <a:endParaRPr lang="ru-RU" dirty="0" smtClean="0"/>
          </a:p>
          <a:p>
            <a:r>
              <a:rPr lang="ru-RU" dirty="0" smtClean="0"/>
              <a:t>1935г. — «Новый Гулливер»,</a:t>
            </a:r>
          </a:p>
          <a:p>
            <a:r>
              <a:rPr lang="ru-RU" dirty="0" smtClean="0"/>
              <a:t>1936г. —  «Дети капитана Гранта» (оператор),</a:t>
            </a:r>
          </a:p>
          <a:p>
            <a:r>
              <a:rPr lang="ru-RU" dirty="0" smtClean="0"/>
              <a:t>1939г. —  «Золотой ключик»,</a:t>
            </a:r>
          </a:p>
          <a:p>
            <a:r>
              <a:rPr lang="ru-RU" dirty="0" smtClean="0"/>
              <a:t>1946г.—  «Каменный цветок»,</a:t>
            </a:r>
          </a:p>
          <a:p>
            <a:r>
              <a:rPr lang="ru-RU" dirty="0" smtClean="0"/>
              <a:t>1956г. —  «Илья Муромец»,</a:t>
            </a:r>
          </a:p>
          <a:p>
            <a:r>
              <a:rPr lang="ru-RU" dirty="0" smtClean="0"/>
              <a:t>1964г. —  «Сказка о потерянном времени».</a:t>
            </a:r>
          </a:p>
          <a:p>
            <a:endParaRPr lang="ru-RU" dirty="0"/>
          </a:p>
        </p:txBody>
      </p:sp>
      <p:pic>
        <p:nvPicPr>
          <p:cNvPr id="5" name="Содержимое 4" descr="Александр Птушко - фото №2"/>
          <p:cNvPicPr>
            <a:picLocks noGrp="1"/>
          </p:cNvPicPr>
          <p:nvPr>
            <p:ph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69895" y="1762298"/>
            <a:ext cx="4099880" cy="392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411" y="412018"/>
            <a:ext cx="4811843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3"/>
          </p:nvPr>
        </p:nvSpPr>
        <p:spPr>
          <a:xfrm>
            <a:off x="825035" y="1204302"/>
            <a:ext cx="5087912" cy="435133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Самый известный советский кинорежиссёр это </a:t>
            </a:r>
            <a:r>
              <a:rPr lang="ru-RU" b="1" dirty="0" err="1" smtClean="0"/>
              <a:t>Алекса́ндр</a:t>
            </a:r>
            <a:r>
              <a:rPr lang="ru-RU" b="1" dirty="0" smtClean="0"/>
              <a:t> </a:t>
            </a:r>
            <a:r>
              <a:rPr lang="ru-RU" b="1" dirty="0" err="1" smtClean="0"/>
              <a:t>Арту́рович</a:t>
            </a:r>
            <a:r>
              <a:rPr lang="ru-RU" b="1" dirty="0" smtClean="0"/>
              <a:t> </a:t>
            </a:r>
            <a:r>
              <a:rPr lang="ru-RU" b="1" dirty="0" err="1" smtClean="0"/>
              <a:t>Ро́у</a:t>
            </a:r>
            <a:r>
              <a:rPr lang="ru-RU" b="1" dirty="0" smtClean="0"/>
              <a:t> (1906—1973), автор 16 фильмов-сказок, наиболее известные из которых:</a:t>
            </a:r>
            <a:endParaRPr lang="ru-RU" dirty="0" smtClean="0"/>
          </a:p>
          <a:p>
            <a:r>
              <a:rPr lang="ru-RU" dirty="0" smtClean="0"/>
              <a:t> «Василиса Прекрасная» (1939), 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Морозко</a:t>
            </a:r>
            <a:r>
              <a:rPr lang="ru-RU" dirty="0" smtClean="0"/>
              <a:t>» (1964)  </a:t>
            </a:r>
          </a:p>
          <a:p>
            <a:r>
              <a:rPr lang="ru-RU" dirty="0" smtClean="0"/>
              <a:t>«Огонь, вода и… медные трубы» (1968),</a:t>
            </a:r>
          </a:p>
          <a:p>
            <a:r>
              <a:rPr lang="ru-RU" dirty="0" smtClean="0"/>
              <a:t>«Варвара-краса, длинная коса» (1969),</a:t>
            </a:r>
          </a:p>
          <a:p>
            <a:r>
              <a:rPr lang="ru-RU" dirty="0" smtClean="0"/>
              <a:t>«Конек Горбунок»(1941)</a:t>
            </a:r>
          </a:p>
          <a:p>
            <a:endParaRPr lang="ru-RU" dirty="0"/>
          </a:p>
        </p:txBody>
      </p:sp>
      <p:pic>
        <p:nvPicPr>
          <p:cNvPr id="5" name="Рисунок 3" descr="Alexandr Rou 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03931" y="1213658"/>
            <a:ext cx="3928042" cy="471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Современное детское кино трудно представить без юмористического киножурнала ЕРАЛАШ, художественным руководителем и директором которого является Борис Юрьевич </a:t>
            </a:r>
            <a:r>
              <a:rPr lang="ru-RU" b="1" dirty="0" err="1" smtClean="0"/>
              <a:t>Грачевский</a:t>
            </a:r>
            <a:r>
              <a:rPr lang="ru-RU" b="1" dirty="0" smtClean="0"/>
              <a:t> (род.1949г.).</a:t>
            </a:r>
            <a:endParaRPr lang="ru-RU" dirty="0" smtClean="0"/>
          </a:p>
          <a:p>
            <a:r>
              <a:rPr lang="ru-RU" dirty="0" smtClean="0"/>
              <a:t>«Учиться, учиться и ещё раз учиться», «Я иду искать», «Чувствительная натура», «Новое поколение выбирает»…</a:t>
            </a:r>
            <a:endParaRPr lang="ru-RU" dirty="0"/>
          </a:p>
        </p:txBody>
      </p:sp>
      <p:pic>
        <p:nvPicPr>
          <p:cNvPr id="5" name="Picture 2" descr="http://all-biography.ru/wp-content/uploads/2014/08/Grachevskij-Boris.jpg"/>
          <p:cNvPicPr>
            <a:picLocks noGrp="1" noChangeAspect="1" noChangeArrowheads="1"/>
          </p:cNvPicPr>
          <p:nvPr>
            <p:ph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3659" y="1413163"/>
            <a:ext cx="4332991" cy="433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8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листание 7" id="{0CE75DB1-FDE2-4B07-8783-FD2325410490}" vid="{4B0FD19C-AF86-4C35-9F38-0720CAB1391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8</Template>
  <TotalTime>1031</TotalTime>
  <Words>1321</Words>
  <Application>Microsoft Office PowerPoint</Application>
  <PresentationFormat>Произвольный</PresentationFormat>
  <Paragraphs>113</Paragraphs>
  <Slides>28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листание 8</vt:lpstr>
      <vt:lpstr>Диаграмма</vt:lpstr>
      <vt:lpstr>Листание</vt:lpstr>
      <vt:lpstr>Обоснование выбора проблемы </vt:lpstr>
      <vt:lpstr>Цели </vt:lpstr>
      <vt:lpstr>Задачи </vt:lpstr>
      <vt:lpstr>Гипотеза </vt:lpstr>
      <vt:lpstr>История развития детского кино </vt:lpstr>
      <vt:lpstr>Презентация PowerPoint</vt:lpstr>
      <vt:lpstr>Презентация PowerPoint</vt:lpstr>
      <vt:lpstr>Презентация PowerPoint</vt:lpstr>
      <vt:lpstr>  Современный детский  кинематограф.     </vt:lpstr>
      <vt:lpstr>Входное анкетирование </vt:lpstr>
      <vt:lpstr>Презентация PowerPoint</vt:lpstr>
      <vt:lpstr>"Приключения Буратино" - история создания фильма   </vt:lpstr>
      <vt:lpstr>42 года назад, в январе 1976 года, на телеэкраны вышел двухсерийный музыкальный телевизионный фильм по мотивам сказки Алексея Толстого «Золотой ключик, или приключения Буратино». </vt:lpstr>
      <vt:lpstr>Презентация PowerPoint</vt:lpstr>
      <vt:lpstr>Презентация PowerPoint</vt:lpstr>
      <vt:lpstr>А исполнить одну из песен Нечаев позвал Аллу Пугачеву. Но она отказалась: «Боюсь, у меня ничего не получится». Тогда он позвонил Ире Понаровской, и она с удовольствием согласилась. 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111</cp:revision>
  <dcterms:created xsi:type="dcterms:W3CDTF">2016-11-15T09:14:47Z</dcterms:created>
  <dcterms:modified xsi:type="dcterms:W3CDTF">2019-01-10T08:04:06Z</dcterms:modified>
</cp:coreProperties>
</file>