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sldIdLst>
    <p:sldId id="256" r:id="rId2"/>
    <p:sldId id="257" r:id="rId3"/>
    <p:sldId id="263" r:id="rId4"/>
    <p:sldId id="283" r:id="rId5"/>
    <p:sldId id="264" r:id="rId6"/>
    <p:sldId id="265" r:id="rId7"/>
    <p:sldId id="266" r:id="rId8"/>
    <p:sldId id="313" r:id="rId9"/>
    <p:sldId id="304" r:id="rId10"/>
    <p:sldId id="309" r:id="rId11"/>
    <p:sldId id="305" r:id="rId12"/>
    <p:sldId id="258" r:id="rId13"/>
    <p:sldId id="310" r:id="rId14"/>
    <p:sldId id="259" r:id="rId15"/>
    <p:sldId id="260" r:id="rId16"/>
    <p:sldId id="261" r:id="rId17"/>
    <p:sldId id="262" r:id="rId18"/>
    <p:sldId id="267" r:id="rId19"/>
    <p:sldId id="269" r:id="rId20"/>
    <p:sldId id="271" r:id="rId21"/>
    <p:sldId id="303" r:id="rId22"/>
    <p:sldId id="306" r:id="rId23"/>
    <p:sldId id="307" r:id="rId24"/>
    <p:sldId id="308" r:id="rId25"/>
    <p:sldId id="276" r:id="rId26"/>
    <p:sldId id="273" r:id="rId27"/>
    <p:sldId id="274" r:id="rId28"/>
    <p:sldId id="278" r:id="rId29"/>
    <p:sldId id="279" r:id="rId30"/>
    <p:sldId id="280" r:id="rId31"/>
    <p:sldId id="281" r:id="rId32"/>
    <p:sldId id="282" r:id="rId33"/>
    <p:sldId id="311" r:id="rId34"/>
    <p:sldId id="312" r:id="rId35"/>
    <p:sldId id="314" r:id="rId36"/>
    <p:sldId id="315" r:id="rId37"/>
    <p:sldId id="275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523" y="-48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08F1308-BBAC-4FB1-A3D8-32FC85FD2C3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E2AA551-3D7D-4179-B8B7-470A48AC6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F1308-BBAC-4FB1-A3D8-32FC85FD2C3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A551-3D7D-4179-B8B7-470A48AC6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F1308-BBAC-4FB1-A3D8-32FC85FD2C3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A551-3D7D-4179-B8B7-470A48AC6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49C5A1-AF1E-48D3-B59D-E4D1707F2A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F1308-BBAC-4FB1-A3D8-32FC85FD2C3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A551-3D7D-4179-B8B7-470A48AC6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F1308-BBAC-4FB1-A3D8-32FC85FD2C3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A551-3D7D-4179-B8B7-470A48AC6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F1308-BBAC-4FB1-A3D8-32FC85FD2C3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A551-3D7D-4179-B8B7-470A48AC6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08F1308-BBAC-4FB1-A3D8-32FC85FD2C3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E2AA551-3D7D-4179-B8B7-470A48AC65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08F1308-BBAC-4FB1-A3D8-32FC85FD2C3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E2AA551-3D7D-4179-B8B7-470A48AC6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F1308-BBAC-4FB1-A3D8-32FC85FD2C3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A551-3D7D-4179-B8B7-470A48AC6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F1308-BBAC-4FB1-A3D8-32FC85FD2C3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A551-3D7D-4179-B8B7-470A48AC6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F1308-BBAC-4FB1-A3D8-32FC85FD2C3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A551-3D7D-4179-B8B7-470A48AC6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08F1308-BBAC-4FB1-A3D8-32FC85FD2C3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E2AA551-3D7D-4179-B8B7-470A48AC6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Проектная деятельность </a:t>
            </a:r>
            <a:br>
              <a:rPr lang="ru-RU" b="1" dirty="0" smtClean="0"/>
            </a:br>
            <a:r>
              <a:rPr lang="ru-RU" b="1" dirty="0" smtClean="0"/>
              <a:t>в начальной школе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157192"/>
            <a:ext cx="6400800" cy="48160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                                                Методист </a:t>
            </a:r>
            <a:r>
              <a:rPr lang="ru-RU" sz="1800" dirty="0" err="1" smtClean="0"/>
              <a:t>МС.Н.Артемьева</a:t>
            </a:r>
            <a:endParaRPr lang="ru-RU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Для чего нам нужен метод проектов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ru-RU" b="1" dirty="0" smtClean="0"/>
              <a:t>научить самостоятельному достижению намеченной цели, а также конструированию полученных знаний; </a:t>
            </a:r>
          </a:p>
          <a:p>
            <a:pPr>
              <a:lnSpc>
                <a:spcPct val="90000"/>
              </a:lnSpc>
            </a:pPr>
            <a:r>
              <a:rPr lang="ru-RU" b="1" dirty="0" smtClean="0"/>
              <a:t>научить предвидеть мини проблемы; </a:t>
            </a:r>
          </a:p>
          <a:p>
            <a:pPr>
              <a:lnSpc>
                <a:spcPct val="90000"/>
              </a:lnSpc>
            </a:pPr>
            <a:r>
              <a:rPr lang="ru-RU" b="1" dirty="0" smtClean="0"/>
              <a:t>сформировать умение ориентироваться в информационном пространстве: находить источники, из которых можно почерпнуть информацию; </a:t>
            </a:r>
          </a:p>
          <a:p>
            <a:pPr>
              <a:lnSpc>
                <a:spcPct val="90000"/>
              </a:lnSpc>
            </a:pPr>
            <a:r>
              <a:rPr lang="ru-RU" b="1" dirty="0" smtClean="0"/>
              <a:t>получить навыки обработки информации; </a:t>
            </a:r>
          </a:p>
          <a:p>
            <a:pPr>
              <a:lnSpc>
                <a:spcPct val="90000"/>
              </a:lnSpc>
            </a:pPr>
            <a:r>
              <a:rPr lang="ru-RU" b="1" dirty="0" smtClean="0"/>
              <a:t>сформировать навыки проведения исследований; </a:t>
            </a:r>
          </a:p>
          <a:p>
            <a:pPr>
              <a:lnSpc>
                <a:spcPct val="90000"/>
              </a:lnSpc>
            </a:pPr>
            <a:r>
              <a:rPr lang="ru-RU" b="1" dirty="0" smtClean="0"/>
              <a:t>сформировать навыки работы и делового общения в группе; </a:t>
            </a:r>
          </a:p>
          <a:p>
            <a:pPr>
              <a:lnSpc>
                <a:spcPct val="90000"/>
              </a:lnSpc>
            </a:pPr>
            <a:r>
              <a:rPr lang="ru-RU" b="1" dirty="0" smtClean="0"/>
              <a:t>сформировать навыки передачи и презентации полученных знаний и опыта.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367464" cy="15201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Структура деятельности учителя и ученика при использовании метода проектов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Ученик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Учитель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Определяет цель деятельности</a:t>
            </a:r>
          </a:p>
          <a:p>
            <a:r>
              <a:rPr lang="ru-RU" dirty="0" smtClean="0"/>
              <a:t>Открывает новые знания</a:t>
            </a:r>
          </a:p>
          <a:p>
            <a:endParaRPr lang="ru-RU" dirty="0" smtClean="0"/>
          </a:p>
          <a:p>
            <a:r>
              <a:rPr lang="ru-RU" dirty="0" smtClean="0"/>
              <a:t>Экспериментирует</a:t>
            </a:r>
          </a:p>
          <a:p>
            <a:endParaRPr lang="ru-RU" dirty="0" smtClean="0"/>
          </a:p>
          <a:p>
            <a:r>
              <a:rPr lang="ru-RU" dirty="0" smtClean="0"/>
              <a:t>Выбирает пути решения</a:t>
            </a:r>
          </a:p>
          <a:p>
            <a:r>
              <a:rPr lang="ru-RU" dirty="0" smtClean="0"/>
              <a:t>Активен</a:t>
            </a:r>
          </a:p>
          <a:p>
            <a:r>
              <a:rPr lang="ru-RU" dirty="0" smtClean="0"/>
              <a:t>Субъект обучения </a:t>
            </a:r>
          </a:p>
          <a:p>
            <a:r>
              <a:rPr lang="ru-RU" dirty="0" smtClean="0"/>
              <a:t>Несет ответственность за свою деятельность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>Помогает определить цель деятельности</a:t>
            </a:r>
          </a:p>
          <a:p>
            <a:r>
              <a:rPr lang="ru-RU" sz="1600" dirty="0" smtClean="0"/>
              <a:t>Рекомендует источники получения информации</a:t>
            </a:r>
          </a:p>
          <a:p>
            <a:r>
              <a:rPr lang="ru-RU" sz="1600" dirty="0" smtClean="0"/>
              <a:t>Раскрывает возможные формы работы</a:t>
            </a:r>
          </a:p>
          <a:p>
            <a:r>
              <a:rPr lang="ru-RU" sz="1600" dirty="0" smtClean="0"/>
              <a:t>Содействует прогнозированию результатов</a:t>
            </a:r>
          </a:p>
          <a:p>
            <a:r>
              <a:rPr lang="ru-RU" sz="1600" dirty="0" smtClean="0"/>
              <a:t>Создает условия для активности школьника</a:t>
            </a:r>
          </a:p>
          <a:p>
            <a:r>
              <a:rPr lang="ru-RU" sz="1600" dirty="0" smtClean="0"/>
              <a:t>Партнер ученика</a:t>
            </a:r>
          </a:p>
          <a:p>
            <a:r>
              <a:rPr lang="ru-RU" sz="1600" dirty="0" smtClean="0"/>
              <a:t>Помогает оценить полученный результат, выявить недостатки</a:t>
            </a:r>
            <a:endParaRPr lang="ru-RU" sz="1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такое проект?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Термин «проект» (</a:t>
            </a:r>
            <a:r>
              <a:rPr lang="en-US" dirty="0" err="1" smtClean="0"/>
              <a:t>projectio</a:t>
            </a:r>
            <a:r>
              <a:rPr lang="ru-RU" dirty="0" smtClean="0"/>
              <a:t>)</a:t>
            </a:r>
            <a:r>
              <a:rPr lang="en-US" dirty="0" smtClean="0"/>
              <a:t> </a:t>
            </a:r>
            <a:r>
              <a:rPr lang="ru-RU" dirty="0" smtClean="0"/>
              <a:t>в переводе с латинского означает – бросание вперед</a:t>
            </a:r>
          </a:p>
          <a:p>
            <a:r>
              <a:rPr lang="ru-RU" dirty="0" smtClean="0"/>
              <a:t>В ФГОС нового поколения под проектом понимается комплекс взаимосвязанных действий, предпринимаемых для достижения определенной цели в течение заданного периода в рамках имеющихся возможностей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Требования к проекту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52450" indent="-552450" algn="just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i="1" dirty="0" smtClean="0"/>
              <a:t>Необходимо наличие </a:t>
            </a:r>
            <a:r>
              <a:rPr lang="ru-RU" b="1" i="1" dirty="0" smtClean="0"/>
              <a:t>социально значимой задачи (проблемы</a:t>
            </a:r>
            <a:r>
              <a:rPr lang="ru-RU" b="1" dirty="0" smtClean="0"/>
              <a:t>)</a:t>
            </a:r>
            <a:r>
              <a:rPr lang="ru-RU" dirty="0" smtClean="0"/>
              <a:t> – исследовательской, информационной, практической.</a:t>
            </a:r>
          </a:p>
          <a:p>
            <a:pPr marL="552450" indent="-552450" algn="just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i="1" dirty="0" smtClean="0"/>
              <a:t>Выполнение проекта начинается с </a:t>
            </a:r>
            <a:r>
              <a:rPr lang="ru-RU" b="1" i="1" dirty="0" smtClean="0"/>
              <a:t>планирования действий</a:t>
            </a:r>
            <a:r>
              <a:rPr lang="ru-RU" i="1" dirty="0" smtClean="0"/>
              <a:t> по разрешению проблемы.</a:t>
            </a:r>
            <a:endParaRPr lang="ru-RU" dirty="0" smtClean="0"/>
          </a:p>
          <a:p>
            <a:pPr marL="552450" indent="-552450" algn="just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dirty="0" smtClean="0"/>
              <a:t>Каждый проект обязательно требует исследовательской работы учащихся. </a:t>
            </a:r>
            <a:r>
              <a:rPr lang="ru-RU" b="1" i="1" dirty="0" smtClean="0"/>
              <a:t>Поиск информации</a:t>
            </a:r>
            <a:r>
              <a:rPr lang="ru-RU" dirty="0" smtClean="0"/>
              <a:t> </a:t>
            </a:r>
          </a:p>
          <a:p>
            <a:pPr marL="552450" indent="-552450" algn="just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i="1" dirty="0" smtClean="0"/>
              <a:t>Результатом работы над проектом (выходом проекта) является </a:t>
            </a:r>
            <a:r>
              <a:rPr lang="ru-RU" b="1" i="1" dirty="0" smtClean="0"/>
              <a:t>продукт</a:t>
            </a:r>
            <a:r>
              <a:rPr lang="ru-RU" b="1" dirty="0" smtClean="0"/>
              <a:t>.</a:t>
            </a:r>
            <a:r>
              <a:rPr lang="ru-RU" dirty="0" smtClean="0"/>
              <a:t> </a:t>
            </a:r>
          </a:p>
          <a:p>
            <a:pPr marL="552450" indent="-552450" algn="just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i="1" dirty="0" smtClean="0"/>
              <a:t>Проект требует на завершающем этапе </a:t>
            </a:r>
            <a:r>
              <a:rPr lang="ru-RU" b="1" i="1" dirty="0" smtClean="0"/>
              <a:t>презентации </a:t>
            </a:r>
            <a:r>
              <a:rPr lang="ru-RU" i="1" dirty="0" smtClean="0"/>
              <a:t>своего  продукта.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такое учебный проект?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Учебный проект с точки зрения учащегося –это возможность делать</a:t>
            </a:r>
            <a:r>
              <a:rPr lang="ru-RU" b="1" dirty="0" smtClean="0"/>
              <a:t> </a:t>
            </a:r>
            <a:r>
              <a:rPr lang="ru-RU" dirty="0" smtClean="0"/>
              <a:t>что-то интересное самостоятельно, в группе или самому, максимально используя свои возможности; это деятельность, позволяющая проявить себя, попробовать свои силы, приложить свои знания, принести пользу и показать публично достигнутый результат; это деятельность, направленная на решение интересной проблемы, сформулированной самими учащимися в виде цели, задачи, когда результат этой деятельности – найденный способ решения проблемы – носит практический характер, имеет важное прикладное значение и, что весьма важно, интересен и значим для самих открывателей (Н.Ю.Пахомов)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Учителю учебный проект  видится не только как увлекательная деятельность для учащихся, но и как задание, сформулированное в виде проблемы, и их направленная деятельность, и форма организации взаимодействия учащихся с учителем и учащихся между собой, и результат деятельности как найденный ими способ решения проблемы проекта (Е.Г.Каганов)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Учебный проект с точки зрения учителя – это дидактическое средство, позволяющее обучать проектированию способа решения проблемы путем решения задач, вытекающих из этой проблемы при рассмотрении ее в определенной ситуации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Структура проекта естественным образом совпадает со структурой учебной деятельности, поэтому является эффективным способом реализации обобщенных способов действий, формирования информационной компетентности обучающихся и универсальных учебных действий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Виды проектов в начальной школе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ru-RU" dirty="0" smtClean="0"/>
              <a:t>Проекты - наблюдения</a:t>
            </a:r>
          </a:p>
          <a:p>
            <a:pPr>
              <a:lnSpc>
                <a:spcPct val="200000"/>
              </a:lnSpc>
            </a:pPr>
            <a:r>
              <a:rPr lang="ru-RU" dirty="0" smtClean="0"/>
              <a:t>Проекты - рассказы</a:t>
            </a:r>
          </a:p>
          <a:p>
            <a:pPr>
              <a:lnSpc>
                <a:spcPct val="200000"/>
              </a:lnSpc>
            </a:pPr>
            <a:r>
              <a:rPr lang="ru-RU" dirty="0" smtClean="0"/>
              <a:t>Конструктивные проекты</a:t>
            </a:r>
          </a:p>
          <a:p>
            <a:pPr>
              <a:lnSpc>
                <a:spcPct val="200000"/>
              </a:lnSpc>
            </a:pPr>
            <a:r>
              <a:rPr lang="ru-RU" dirty="0" smtClean="0"/>
              <a:t>Экскурсионные проекты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pPr eaLnBrk="1" hangingPunct="1"/>
            <a:r>
              <a:rPr lang="ru-RU" sz="3400" b="1" dirty="0" smtClean="0"/>
              <a:t>Классификация учебных проектов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9220" name="Oval 4"/>
          <p:cNvSpPr>
            <a:spLocks noChangeArrowheads="1"/>
          </p:cNvSpPr>
          <p:nvPr/>
        </p:nvSpPr>
        <p:spPr bwMode="auto">
          <a:xfrm>
            <a:off x="3059113" y="2924175"/>
            <a:ext cx="3025775" cy="12969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latin typeface="Arial" charset="0"/>
              </a:rPr>
              <a:t>ПРОЕКТЫ</a:t>
            </a:r>
          </a:p>
        </p:txBody>
      </p:sp>
      <p:sp>
        <p:nvSpPr>
          <p:cNvPr id="9221" name="Line 6"/>
          <p:cNvSpPr>
            <a:spLocks noChangeShapeType="1"/>
          </p:cNvSpPr>
          <p:nvPr/>
        </p:nvSpPr>
        <p:spPr bwMode="auto">
          <a:xfrm flipH="1" flipV="1">
            <a:off x="3276600" y="2565400"/>
            <a:ext cx="129540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2" name="Line 7"/>
          <p:cNvSpPr>
            <a:spLocks noChangeShapeType="1"/>
          </p:cNvSpPr>
          <p:nvPr/>
        </p:nvSpPr>
        <p:spPr bwMode="auto">
          <a:xfrm flipH="1" flipV="1">
            <a:off x="3779838" y="2420938"/>
            <a:ext cx="720725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3" name="Line 8"/>
          <p:cNvSpPr>
            <a:spLocks noChangeShapeType="1"/>
          </p:cNvSpPr>
          <p:nvPr/>
        </p:nvSpPr>
        <p:spPr bwMode="auto">
          <a:xfrm flipV="1">
            <a:off x="4500563" y="2060575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4" name="Line 9"/>
          <p:cNvSpPr>
            <a:spLocks noChangeShapeType="1"/>
          </p:cNvSpPr>
          <p:nvPr/>
        </p:nvSpPr>
        <p:spPr bwMode="auto">
          <a:xfrm flipV="1">
            <a:off x="4500563" y="2205038"/>
            <a:ext cx="863600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5" name="Line 10"/>
          <p:cNvSpPr>
            <a:spLocks noChangeShapeType="1"/>
          </p:cNvSpPr>
          <p:nvPr/>
        </p:nvSpPr>
        <p:spPr bwMode="auto">
          <a:xfrm flipV="1">
            <a:off x="4500563" y="2492375"/>
            <a:ext cx="1439862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6" name="Line 11"/>
          <p:cNvSpPr>
            <a:spLocks noChangeShapeType="1"/>
          </p:cNvSpPr>
          <p:nvPr/>
        </p:nvSpPr>
        <p:spPr bwMode="auto">
          <a:xfrm flipV="1">
            <a:off x="6084888" y="2852738"/>
            <a:ext cx="1008062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7" name="Line 12"/>
          <p:cNvSpPr>
            <a:spLocks noChangeShapeType="1"/>
          </p:cNvSpPr>
          <p:nvPr/>
        </p:nvSpPr>
        <p:spPr bwMode="auto">
          <a:xfrm flipV="1">
            <a:off x="6084888" y="3284538"/>
            <a:ext cx="1008062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8" name="Line 13"/>
          <p:cNvSpPr>
            <a:spLocks noChangeShapeType="1"/>
          </p:cNvSpPr>
          <p:nvPr/>
        </p:nvSpPr>
        <p:spPr bwMode="auto">
          <a:xfrm>
            <a:off x="6156325" y="3573463"/>
            <a:ext cx="11525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9" name="Line 14"/>
          <p:cNvSpPr>
            <a:spLocks noChangeShapeType="1"/>
          </p:cNvSpPr>
          <p:nvPr/>
        </p:nvSpPr>
        <p:spPr bwMode="auto">
          <a:xfrm>
            <a:off x="6084888" y="3573463"/>
            <a:ext cx="719137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0" name="Line 15"/>
          <p:cNvSpPr>
            <a:spLocks noChangeShapeType="1"/>
          </p:cNvSpPr>
          <p:nvPr/>
        </p:nvSpPr>
        <p:spPr bwMode="auto">
          <a:xfrm flipH="1" flipV="1">
            <a:off x="2051050" y="2781300"/>
            <a:ext cx="1008063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1" name="Line 16"/>
          <p:cNvSpPr>
            <a:spLocks noChangeShapeType="1"/>
          </p:cNvSpPr>
          <p:nvPr/>
        </p:nvSpPr>
        <p:spPr bwMode="auto">
          <a:xfrm flipH="1" flipV="1">
            <a:off x="1835150" y="3284538"/>
            <a:ext cx="12239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2" name="Line 17"/>
          <p:cNvSpPr>
            <a:spLocks noChangeShapeType="1"/>
          </p:cNvSpPr>
          <p:nvPr/>
        </p:nvSpPr>
        <p:spPr bwMode="auto">
          <a:xfrm flipH="1">
            <a:off x="1835150" y="3500438"/>
            <a:ext cx="1223963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3" name="Line 18"/>
          <p:cNvSpPr>
            <a:spLocks noChangeShapeType="1"/>
          </p:cNvSpPr>
          <p:nvPr/>
        </p:nvSpPr>
        <p:spPr bwMode="auto">
          <a:xfrm flipH="1">
            <a:off x="2411413" y="3573463"/>
            <a:ext cx="576262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4" name="Line 19"/>
          <p:cNvSpPr>
            <a:spLocks noChangeShapeType="1"/>
          </p:cNvSpPr>
          <p:nvPr/>
        </p:nvSpPr>
        <p:spPr bwMode="auto">
          <a:xfrm>
            <a:off x="4572000" y="4221163"/>
            <a:ext cx="0" cy="1512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5" name="Line 20"/>
          <p:cNvSpPr>
            <a:spLocks noChangeShapeType="1"/>
          </p:cNvSpPr>
          <p:nvPr/>
        </p:nvSpPr>
        <p:spPr bwMode="auto">
          <a:xfrm flipH="1">
            <a:off x="3708400" y="4221163"/>
            <a:ext cx="86360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6" name="Line 21"/>
          <p:cNvSpPr>
            <a:spLocks noChangeShapeType="1"/>
          </p:cNvSpPr>
          <p:nvPr/>
        </p:nvSpPr>
        <p:spPr bwMode="auto">
          <a:xfrm>
            <a:off x="4572000" y="4221163"/>
            <a:ext cx="720725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7" name="Line 22"/>
          <p:cNvSpPr>
            <a:spLocks noChangeShapeType="1"/>
          </p:cNvSpPr>
          <p:nvPr/>
        </p:nvSpPr>
        <p:spPr bwMode="auto">
          <a:xfrm flipH="1">
            <a:off x="3203575" y="4221163"/>
            <a:ext cx="1368425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8" name="Line 23"/>
          <p:cNvSpPr>
            <a:spLocks noChangeShapeType="1"/>
          </p:cNvSpPr>
          <p:nvPr/>
        </p:nvSpPr>
        <p:spPr bwMode="auto">
          <a:xfrm>
            <a:off x="4572000" y="4221163"/>
            <a:ext cx="129540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9" name="Text Box 27"/>
          <p:cNvSpPr txBox="1">
            <a:spLocks noChangeArrowheads="1"/>
          </p:cNvSpPr>
          <p:nvPr/>
        </p:nvSpPr>
        <p:spPr bwMode="auto">
          <a:xfrm>
            <a:off x="2051050" y="2349500"/>
            <a:ext cx="1296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Arial" charset="0"/>
              </a:rPr>
              <a:t>Индивид.</a:t>
            </a:r>
          </a:p>
        </p:txBody>
      </p:sp>
      <p:sp>
        <p:nvSpPr>
          <p:cNvPr id="9240" name="Text Box 28"/>
          <p:cNvSpPr txBox="1">
            <a:spLocks noChangeArrowheads="1"/>
          </p:cNvSpPr>
          <p:nvPr/>
        </p:nvSpPr>
        <p:spPr bwMode="auto">
          <a:xfrm>
            <a:off x="2411413" y="2060575"/>
            <a:ext cx="143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Arial" charset="0"/>
              </a:rPr>
              <a:t>групповые</a:t>
            </a:r>
          </a:p>
        </p:txBody>
      </p:sp>
      <p:sp>
        <p:nvSpPr>
          <p:cNvPr id="9241" name="Text Box 29"/>
          <p:cNvSpPr txBox="1">
            <a:spLocks noChangeArrowheads="1"/>
          </p:cNvSpPr>
          <p:nvPr/>
        </p:nvSpPr>
        <p:spPr bwMode="auto">
          <a:xfrm>
            <a:off x="3635375" y="1700213"/>
            <a:ext cx="208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Arial" charset="0"/>
              </a:rPr>
              <a:t>разновозрастные</a:t>
            </a:r>
          </a:p>
        </p:txBody>
      </p:sp>
      <p:sp>
        <p:nvSpPr>
          <p:cNvPr id="9242" name="Text Box 30"/>
          <p:cNvSpPr txBox="1">
            <a:spLocks noChangeArrowheads="1"/>
          </p:cNvSpPr>
          <p:nvPr/>
        </p:nvSpPr>
        <p:spPr bwMode="auto">
          <a:xfrm>
            <a:off x="5292725" y="1989138"/>
            <a:ext cx="25923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общешкольные</a:t>
            </a:r>
          </a:p>
        </p:txBody>
      </p:sp>
      <p:sp>
        <p:nvSpPr>
          <p:cNvPr id="9243" name="Text Box 31"/>
          <p:cNvSpPr txBox="1">
            <a:spLocks noChangeArrowheads="1"/>
          </p:cNvSpPr>
          <p:nvPr/>
        </p:nvSpPr>
        <p:spPr bwMode="auto">
          <a:xfrm>
            <a:off x="5867400" y="2276475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международные</a:t>
            </a:r>
          </a:p>
        </p:txBody>
      </p:sp>
      <p:sp>
        <p:nvSpPr>
          <p:cNvPr id="9244" name="Text Box 32"/>
          <p:cNvSpPr txBox="1">
            <a:spLocks noChangeArrowheads="1"/>
          </p:cNvSpPr>
          <p:nvPr/>
        </p:nvSpPr>
        <p:spPr bwMode="auto">
          <a:xfrm>
            <a:off x="7054850" y="2565400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предметные</a:t>
            </a:r>
          </a:p>
        </p:txBody>
      </p:sp>
      <p:sp>
        <p:nvSpPr>
          <p:cNvPr id="9245" name="Text Box 33"/>
          <p:cNvSpPr txBox="1">
            <a:spLocks noChangeArrowheads="1"/>
          </p:cNvSpPr>
          <p:nvPr/>
        </p:nvSpPr>
        <p:spPr bwMode="auto">
          <a:xfrm>
            <a:off x="7019925" y="3068638"/>
            <a:ext cx="2124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межпредметные</a:t>
            </a:r>
          </a:p>
        </p:txBody>
      </p:sp>
      <p:sp>
        <p:nvSpPr>
          <p:cNvPr id="9246" name="Text Box 34"/>
          <p:cNvSpPr txBox="1">
            <a:spLocks noChangeArrowheads="1"/>
          </p:cNvSpPr>
          <p:nvPr/>
        </p:nvSpPr>
        <p:spPr bwMode="auto">
          <a:xfrm>
            <a:off x="7019925" y="3716338"/>
            <a:ext cx="2124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надпредметные</a:t>
            </a:r>
          </a:p>
        </p:txBody>
      </p:sp>
      <p:sp>
        <p:nvSpPr>
          <p:cNvPr id="9247" name="Text Box 35"/>
          <p:cNvSpPr txBox="1">
            <a:spLocks noChangeArrowheads="1"/>
          </p:cNvSpPr>
          <p:nvPr/>
        </p:nvSpPr>
        <p:spPr bwMode="auto">
          <a:xfrm>
            <a:off x="6588125" y="4292600"/>
            <a:ext cx="2124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социальные</a:t>
            </a:r>
          </a:p>
        </p:txBody>
      </p:sp>
      <p:sp>
        <p:nvSpPr>
          <p:cNvPr id="9248" name="Text Box 36"/>
          <p:cNvSpPr txBox="1">
            <a:spLocks noChangeArrowheads="1"/>
          </p:cNvSpPr>
          <p:nvPr/>
        </p:nvSpPr>
        <p:spPr bwMode="auto">
          <a:xfrm>
            <a:off x="3851275" y="5589588"/>
            <a:ext cx="1692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прикладные</a:t>
            </a:r>
          </a:p>
        </p:txBody>
      </p:sp>
      <p:sp>
        <p:nvSpPr>
          <p:cNvPr id="9249" name="Text Box 37"/>
          <p:cNvSpPr txBox="1">
            <a:spLocks noChangeArrowheads="1"/>
          </p:cNvSpPr>
          <p:nvPr/>
        </p:nvSpPr>
        <p:spPr bwMode="auto">
          <a:xfrm>
            <a:off x="5076825" y="5300663"/>
            <a:ext cx="34559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Творческие (худож. и музык)</a:t>
            </a:r>
          </a:p>
        </p:txBody>
      </p:sp>
      <p:sp>
        <p:nvSpPr>
          <p:cNvPr id="9250" name="Text Box 38"/>
          <p:cNvSpPr txBox="1">
            <a:spLocks noChangeArrowheads="1"/>
          </p:cNvSpPr>
          <p:nvPr/>
        </p:nvSpPr>
        <p:spPr bwMode="auto">
          <a:xfrm>
            <a:off x="5651500" y="4868863"/>
            <a:ext cx="2124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информационные</a:t>
            </a:r>
          </a:p>
        </p:txBody>
      </p:sp>
      <p:sp>
        <p:nvSpPr>
          <p:cNvPr id="9251" name="Text Box 39"/>
          <p:cNvSpPr txBox="1">
            <a:spLocks noChangeArrowheads="1"/>
          </p:cNvSpPr>
          <p:nvPr/>
        </p:nvSpPr>
        <p:spPr bwMode="auto">
          <a:xfrm>
            <a:off x="2843213" y="5300663"/>
            <a:ext cx="11890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игровые</a:t>
            </a:r>
          </a:p>
        </p:txBody>
      </p:sp>
      <p:sp>
        <p:nvSpPr>
          <p:cNvPr id="9252" name="Text Box 40"/>
          <p:cNvSpPr txBox="1">
            <a:spLocks noChangeArrowheads="1"/>
          </p:cNvSpPr>
          <p:nvPr/>
        </p:nvSpPr>
        <p:spPr bwMode="auto">
          <a:xfrm>
            <a:off x="1476375" y="4868863"/>
            <a:ext cx="2374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исследовательские</a:t>
            </a:r>
          </a:p>
        </p:txBody>
      </p:sp>
      <p:sp>
        <p:nvSpPr>
          <p:cNvPr id="9253" name="Text Box 41"/>
          <p:cNvSpPr txBox="1">
            <a:spLocks noChangeArrowheads="1"/>
          </p:cNvSpPr>
          <p:nvPr/>
        </p:nvSpPr>
        <p:spPr bwMode="auto">
          <a:xfrm>
            <a:off x="827088" y="4292600"/>
            <a:ext cx="1873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перспективные</a:t>
            </a:r>
          </a:p>
        </p:txBody>
      </p:sp>
      <p:sp>
        <p:nvSpPr>
          <p:cNvPr id="9254" name="Text Box 42"/>
          <p:cNvSpPr txBox="1">
            <a:spLocks noChangeArrowheads="1"/>
          </p:cNvSpPr>
          <p:nvPr/>
        </p:nvSpPr>
        <p:spPr bwMode="auto">
          <a:xfrm>
            <a:off x="468313" y="3860800"/>
            <a:ext cx="2124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долгосрочные</a:t>
            </a:r>
          </a:p>
        </p:txBody>
      </p:sp>
      <p:sp>
        <p:nvSpPr>
          <p:cNvPr id="9255" name="Text Box 43"/>
          <p:cNvSpPr txBox="1">
            <a:spLocks noChangeArrowheads="1"/>
          </p:cNvSpPr>
          <p:nvPr/>
        </p:nvSpPr>
        <p:spPr bwMode="auto">
          <a:xfrm>
            <a:off x="323850" y="3141663"/>
            <a:ext cx="26273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среднесрочные</a:t>
            </a:r>
          </a:p>
        </p:txBody>
      </p:sp>
      <p:sp>
        <p:nvSpPr>
          <p:cNvPr id="9256" name="Text Box 44"/>
          <p:cNvSpPr txBox="1">
            <a:spLocks noChangeArrowheads="1"/>
          </p:cNvSpPr>
          <p:nvPr/>
        </p:nvSpPr>
        <p:spPr bwMode="auto">
          <a:xfrm>
            <a:off x="468313" y="2636838"/>
            <a:ext cx="2124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краткосрочные</a:t>
            </a:r>
          </a:p>
        </p:txBody>
      </p:sp>
    </p:spTree>
  </p:cSld>
  <p:clrMapOvr>
    <a:masterClrMapping/>
  </p:clrMapOvr>
  <p:transition advTm="789115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Что такое проектная деятельность?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Под проектной деятельностью понимаются разные виды деятельности, имеющие ряд общих признаков:</a:t>
            </a:r>
          </a:p>
          <a:p>
            <a:pPr>
              <a:buFontTx/>
              <a:buChar char="-"/>
            </a:pPr>
            <a:r>
              <a:rPr lang="ru-RU" dirty="0" smtClean="0"/>
              <a:t>направлены на достижение конкретных целей;</a:t>
            </a:r>
          </a:p>
          <a:p>
            <a:pPr>
              <a:buFontTx/>
              <a:buChar char="-"/>
            </a:pPr>
            <a:r>
              <a:rPr lang="ru-RU" dirty="0" smtClean="0"/>
              <a:t>включают в себя координированное выполнение взаимосвязанных действий;</a:t>
            </a:r>
          </a:p>
          <a:p>
            <a:pPr>
              <a:buFontTx/>
              <a:buChar char="-"/>
            </a:pPr>
            <a:r>
              <a:rPr lang="ru-RU" dirty="0" smtClean="0"/>
              <a:t>имеют ограниченную протяженность во времени, с определенным началом и концом;</a:t>
            </a:r>
          </a:p>
          <a:p>
            <a:pPr>
              <a:buFontTx/>
              <a:buChar char="-"/>
            </a:pPr>
            <a:r>
              <a:rPr lang="ru-RU" dirty="0" smtClean="0"/>
              <a:t>в определенной степени неповторимы и уникальны</a:t>
            </a:r>
          </a:p>
          <a:p>
            <a:pPr>
              <a:buNone/>
            </a:pPr>
            <a:r>
              <a:rPr lang="ru-RU" dirty="0" smtClean="0"/>
              <a:t>     Сущность понятия «проектная деятельность» связана с такими научными понятиями и категориями как «проект», «деятельность», «творчество»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8001000" cy="3873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500" b="1" dirty="0" smtClean="0"/>
              <a:t>Этапы  осуществления  проектной  деятельности</a:t>
            </a:r>
          </a:p>
        </p:txBody>
      </p:sp>
      <p:graphicFrame>
        <p:nvGraphicFramePr>
          <p:cNvPr id="12395" name="Group 107"/>
          <p:cNvGraphicFramePr>
            <a:graphicFrameLocks noGrp="1"/>
          </p:cNvGraphicFramePr>
          <p:nvPr>
            <p:ph type="tbl" idx="1"/>
          </p:nvPr>
        </p:nvGraphicFramePr>
        <p:xfrm>
          <a:off x="250825" y="765175"/>
          <a:ext cx="8675688" cy="5503164"/>
        </p:xfrm>
        <a:graphic>
          <a:graphicData uri="http://schemas.openxmlformats.org/drawingml/2006/table">
            <a:tbl>
              <a:tblPr/>
              <a:tblGrid>
                <a:gridCol w="2663825"/>
                <a:gridCol w="4535488"/>
                <a:gridCol w="1476375"/>
              </a:tblGrid>
              <a:tr h="1257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Постановочный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(тема, идея)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Давайте попробуем…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О чем хотели бы …?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Выбор проекта в теме (продукт)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Что интересного…  ?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В каком виде…?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С кем вместе…?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Подготовит.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Анализ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                 синтез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     планирование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Что знаем…? Что еще хочется узнать?  Как можно распределить работу? Когда закончим?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Что? Кто? Где? Когда?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5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Реализация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Как продвигается? В чем труд-ность? Помощь требуется 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Презентация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продукта;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рефлексия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В какой форме? Кого пригласим?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Что удалось – не удалось? Почему?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24" name="Line 47"/>
          <p:cNvSpPr>
            <a:spLocks noChangeShapeType="1"/>
          </p:cNvSpPr>
          <p:nvPr/>
        </p:nvSpPr>
        <p:spPr bwMode="auto">
          <a:xfrm flipV="1">
            <a:off x="251520" y="3068960"/>
            <a:ext cx="2663825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25" name="AutoShape 82"/>
          <p:cNvSpPr>
            <a:spLocks noChangeArrowheads="1"/>
          </p:cNvSpPr>
          <p:nvPr/>
        </p:nvSpPr>
        <p:spPr bwMode="auto">
          <a:xfrm>
            <a:off x="7451725" y="1052513"/>
            <a:ext cx="503238" cy="79216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26" name="AutoShape 83"/>
          <p:cNvSpPr>
            <a:spLocks noChangeArrowheads="1"/>
          </p:cNvSpPr>
          <p:nvPr/>
        </p:nvSpPr>
        <p:spPr bwMode="auto">
          <a:xfrm>
            <a:off x="7524750" y="5229225"/>
            <a:ext cx="503238" cy="7921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27" name="AutoShape 84"/>
          <p:cNvSpPr>
            <a:spLocks noChangeArrowheads="1"/>
          </p:cNvSpPr>
          <p:nvPr/>
        </p:nvSpPr>
        <p:spPr bwMode="auto">
          <a:xfrm>
            <a:off x="8316913" y="3213100"/>
            <a:ext cx="503237" cy="792163"/>
          </a:xfrm>
          <a:prstGeom prst="triangle">
            <a:avLst>
              <a:gd name="adj" fmla="val 50000"/>
            </a:avLst>
          </a:prstGeom>
          <a:solidFill>
            <a:srgbClr val="F8A6E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28" name="AutoShape 85"/>
          <p:cNvSpPr>
            <a:spLocks noChangeArrowheads="1"/>
          </p:cNvSpPr>
          <p:nvPr/>
        </p:nvSpPr>
        <p:spPr bwMode="auto">
          <a:xfrm>
            <a:off x="8316913" y="4005263"/>
            <a:ext cx="503237" cy="504825"/>
          </a:xfrm>
          <a:prstGeom prst="triangle">
            <a:avLst>
              <a:gd name="adj" fmla="val 50000"/>
            </a:avLst>
          </a:prstGeom>
          <a:solidFill>
            <a:srgbClr val="F8A6E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29" name="AutoShape 86"/>
          <p:cNvSpPr>
            <a:spLocks noChangeArrowheads="1"/>
          </p:cNvSpPr>
          <p:nvPr/>
        </p:nvSpPr>
        <p:spPr bwMode="auto">
          <a:xfrm>
            <a:off x="8316913" y="4508500"/>
            <a:ext cx="503237" cy="649288"/>
          </a:xfrm>
          <a:prstGeom prst="triangle">
            <a:avLst>
              <a:gd name="adj" fmla="val 50000"/>
            </a:avLst>
          </a:prstGeom>
          <a:solidFill>
            <a:srgbClr val="F8A6E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30" name="AutoShape 87"/>
          <p:cNvSpPr>
            <a:spLocks noChangeArrowheads="1"/>
          </p:cNvSpPr>
          <p:nvPr/>
        </p:nvSpPr>
        <p:spPr bwMode="auto">
          <a:xfrm>
            <a:off x="8243888" y="1268413"/>
            <a:ext cx="407987" cy="430212"/>
          </a:xfrm>
          <a:prstGeom prst="triangle">
            <a:avLst>
              <a:gd name="adj" fmla="val 50000"/>
            </a:avLst>
          </a:prstGeom>
          <a:solidFill>
            <a:srgbClr val="F8A6E6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31" name="AutoShape 88"/>
          <p:cNvSpPr>
            <a:spLocks noChangeArrowheads="1"/>
          </p:cNvSpPr>
          <p:nvPr/>
        </p:nvSpPr>
        <p:spPr bwMode="auto">
          <a:xfrm>
            <a:off x="7524750" y="2420938"/>
            <a:ext cx="407988" cy="43021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32" name="AutoShape 89"/>
          <p:cNvSpPr>
            <a:spLocks noChangeArrowheads="1"/>
          </p:cNvSpPr>
          <p:nvPr/>
        </p:nvSpPr>
        <p:spPr bwMode="auto">
          <a:xfrm>
            <a:off x="7524750" y="3573463"/>
            <a:ext cx="407988" cy="43021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33" name="AutoShape 90"/>
          <p:cNvSpPr>
            <a:spLocks noChangeArrowheads="1"/>
          </p:cNvSpPr>
          <p:nvPr/>
        </p:nvSpPr>
        <p:spPr bwMode="auto">
          <a:xfrm>
            <a:off x="7596188" y="4149725"/>
            <a:ext cx="287337" cy="28892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34" name="AutoShape 91"/>
          <p:cNvSpPr>
            <a:spLocks noChangeArrowheads="1"/>
          </p:cNvSpPr>
          <p:nvPr/>
        </p:nvSpPr>
        <p:spPr bwMode="auto">
          <a:xfrm>
            <a:off x="7524750" y="4797425"/>
            <a:ext cx="407988" cy="21431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35" name="AutoShape 92"/>
          <p:cNvSpPr>
            <a:spLocks noChangeArrowheads="1"/>
          </p:cNvSpPr>
          <p:nvPr/>
        </p:nvSpPr>
        <p:spPr bwMode="auto">
          <a:xfrm>
            <a:off x="8316913" y="5589588"/>
            <a:ext cx="407987" cy="430212"/>
          </a:xfrm>
          <a:prstGeom prst="triangle">
            <a:avLst>
              <a:gd name="adj" fmla="val 50000"/>
            </a:avLst>
          </a:prstGeom>
          <a:solidFill>
            <a:srgbClr val="F8A6E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36" name="AutoShape 93"/>
          <p:cNvSpPr>
            <a:spLocks noChangeArrowheads="1"/>
          </p:cNvSpPr>
          <p:nvPr/>
        </p:nvSpPr>
        <p:spPr bwMode="auto">
          <a:xfrm>
            <a:off x="8243888" y="2060575"/>
            <a:ext cx="503237" cy="792163"/>
          </a:xfrm>
          <a:prstGeom prst="triangle">
            <a:avLst>
              <a:gd name="adj" fmla="val 50000"/>
            </a:avLst>
          </a:prstGeom>
          <a:solidFill>
            <a:srgbClr val="F8A6E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1178821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847" name="Group 71"/>
          <p:cNvGraphicFramePr>
            <a:graphicFrameLocks noGrp="1"/>
          </p:cNvGraphicFramePr>
          <p:nvPr>
            <p:ph idx="1"/>
          </p:nvPr>
        </p:nvGraphicFramePr>
        <p:xfrm>
          <a:off x="251520" y="475951"/>
          <a:ext cx="8496944" cy="6382049"/>
        </p:xfrm>
        <a:graphic>
          <a:graphicData uri="http://schemas.openxmlformats.org/drawingml/2006/table">
            <a:tbl>
              <a:tblPr/>
              <a:tblGrid>
                <a:gridCol w="5297324"/>
                <a:gridCol w="3199620"/>
              </a:tblGrid>
              <a:tr h="1144677">
                <a:tc>
                  <a:txBody>
                    <a:bodyPr/>
                    <a:lstStyle/>
                    <a:p>
                      <a:pPr marL="363538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Основные этапы работы над проектом</a:t>
                      </a:r>
                    </a:p>
                  </a:txBody>
                  <a:tcPr marL="61200" marR="612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48A"/>
                    </a:solidFill>
                  </a:tcPr>
                </a:tc>
                <a:tc>
                  <a:txBody>
                    <a:bodyPr/>
                    <a:lstStyle/>
                    <a:p>
                      <a:pPr marL="87313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Структура учебной деятельности</a:t>
                      </a:r>
                    </a:p>
                  </a:txBody>
                  <a:tcPr marL="61200" marR="6120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48A"/>
                    </a:solidFill>
                  </a:tcPr>
                </a:tc>
              </a:tr>
              <a:tr h="783615">
                <a:tc>
                  <a:txBody>
                    <a:bodyPr/>
                    <a:lstStyle/>
                    <a:p>
                      <a:pPr marL="1074738" marR="0" lvl="0" indent="-987425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Этап 1. Принятие решения о</a:t>
                      </a:r>
                      <a:b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</a:b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 выполнении проекта</a:t>
                      </a:r>
                    </a:p>
                  </a:txBody>
                  <a:tcPr marL="61200" marR="612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4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87313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Учебные мотивы</a:t>
                      </a:r>
                    </a:p>
                  </a:txBody>
                  <a:tcPr marL="61200" marR="6120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48A"/>
                    </a:solidFill>
                  </a:tcPr>
                </a:tc>
              </a:tr>
              <a:tr h="752081">
                <a:tc>
                  <a:txBody>
                    <a:bodyPr/>
                    <a:lstStyle/>
                    <a:p>
                      <a:pPr marL="1262063" marR="0" lvl="0" indent="-117475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Этап 2. Определение цели деятельности</a:t>
                      </a:r>
                    </a:p>
                  </a:txBody>
                  <a:tcPr marL="61200" marR="612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4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87313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Учебная цель</a:t>
                      </a:r>
                    </a:p>
                  </a:txBody>
                  <a:tcPr marL="61200" marR="6120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48A"/>
                    </a:solidFill>
                  </a:tcPr>
                </a:tc>
              </a:tr>
              <a:tr h="621216">
                <a:tc>
                  <a:txBody>
                    <a:bodyPr/>
                    <a:lstStyle/>
                    <a:p>
                      <a:pPr marL="1262063" marR="0" lvl="0" indent="-117475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Этап 3. Определение задач деятельности</a:t>
                      </a:r>
                    </a:p>
                  </a:txBody>
                  <a:tcPr marL="61200" marR="612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4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87313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Учебная задача</a:t>
                      </a:r>
                    </a:p>
                  </a:txBody>
                  <a:tcPr marL="61200" marR="6120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48A"/>
                    </a:solidFill>
                  </a:tcPr>
                </a:tc>
              </a:tr>
              <a:tr h="877101">
                <a:tc>
                  <a:txBody>
                    <a:bodyPr/>
                    <a:lstStyle/>
                    <a:p>
                      <a:pPr marL="1611313" marR="0" lvl="0" indent="-152400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Этап 4. 1) Составление плана действий</a:t>
                      </a:r>
                    </a:p>
                    <a:p>
                      <a:pPr marL="1611313" marR="0" lvl="0" indent="-152400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               2) Составление программы </a:t>
                      </a:r>
                    </a:p>
                  </a:txBody>
                  <a:tcPr marL="61200" marR="612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48A"/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87313" marR="0" lvl="0" indent="0" algn="l" defTabSz="261938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Учебные действия и операции</a:t>
                      </a:r>
                    </a:p>
                    <a:p>
                      <a:pPr marL="87313" marR="0" lvl="0" indent="0" algn="l" defTabSz="261938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  <a:p>
                      <a:pPr marL="87313" marR="0" lvl="0" indent="0" algn="l" defTabSz="261938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Char char=""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	ориентировка</a:t>
                      </a:r>
                    </a:p>
                    <a:p>
                      <a:pPr marL="87313" marR="0" lvl="0" indent="0" algn="l" defTabSz="261938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Char char=""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	преобразование</a:t>
                      </a:r>
                      <a:b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</a:b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  (исполнение)</a:t>
                      </a:r>
                    </a:p>
                    <a:p>
                      <a:pPr marL="87313" marR="0" lvl="0" indent="0" algn="l" defTabSz="261938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Char char=""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	контроль</a:t>
                      </a:r>
                    </a:p>
                    <a:p>
                      <a:pPr marL="87313" marR="0" lvl="0" indent="0" algn="l" defTabSz="261938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Char char=""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	оценка</a:t>
                      </a:r>
                    </a:p>
                  </a:txBody>
                  <a:tcPr marL="61200" marR="6120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48A"/>
                    </a:solidFill>
                  </a:tcPr>
                </a:tc>
              </a:tr>
              <a:tr h="789922">
                <a:tc>
                  <a:txBody>
                    <a:bodyPr/>
                    <a:lstStyle/>
                    <a:p>
                      <a:pPr marL="1074738" marR="0" lvl="0" indent="-987425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Этап 5. Проверка программы на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реализуемость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»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61200" marR="612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48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2467">
                <a:tc>
                  <a:txBody>
                    <a:bodyPr/>
                    <a:lstStyle/>
                    <a:p>
                      <a:pPr marL="0" marR="0" lvl="0" indent="87313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Этап 6. Выполнение программы</a:t>
                      </a:r>
                    </a:p>
                  </a:txBody>
                  <a:tcPr marL="61200" marR="612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48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2013">
                <a:tc>
                  <a:txBody>
                    <a:bodyPr/>
                    <a:lstStyle/>
                    <a:p>
                      <a:pPr marL="0" marR="0" lvl="0" indent="87313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Этап 7. Предварительный контроль</a:t>
                      </a:r>
                    </a:p>
                  </a:txBody>
                  <a:tcPr marL="61200" marR="612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48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8234">
                <a:tc>
                  <a:txBody>
                    <a:bodyPr/>
                    <a:lstStyle/>
                    <a:p>
                      <a:pPr marL="0" marR="0" lvl="0" indent="87313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Этап 8. Презентация продукта</a:t>
                      </a:r>
                    </a:p>
                  </a:txBody>
                  <a:tcPr marL="61200" marR="612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48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Творческие задания и проекты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Творческие задания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Творческий проект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</a:p>
          <a:p>
            <a:r>
              <a:rPr lang="ru-RU" dirty="0" smtClean="0"/>
              <a:t>План действий</a:t>
            </a:r>
          </a:p>
          <a:p>
            <a:r>
              <a:rPr lang="ru-RU" dirty="0" smtClean="0"/>
              <a:t>Выполнение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Цель</a:t>
            </a:r>
          </a:p>
          <a:p>
            <a:r>
              <a:rPr lang="ru-RU" dirty="0" smtClean="0"/>
              <a:t>План действий</a:t>
            </a:r>
          </a:p>
          <a:p>
            <a:r>
              <a:rPr lang="ru-RU" dirty="0" smtClean="0"/>
              <a:t>Выполнение</a:t>
            </a:r>
          </a:p>
          <a:p>
            <a:r>
              <a:rPr lang="ru-RU" dirty="0" smtClean="0"/>
              <a:t>Презентация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Презентация  формирует </a:t>
            </a:r>
            <a:r>
              <a:rPr lang="ru-RU" dirty="0" err="1" smtClean="0"/>
              <a:t>метапредметные</a:t>
            </a:r>
            <a:r>
              <a:rPr lang="ru-RU" dirty="0" smtClean="0"/>
              <a:t> учебные действия:</a:t>
            </a:r>
          </a:p>
          <a:p>
            <a:pPr>
              <a:buFontTx/>
              <a:buChar char="-"/>
            </a:pPr>
            <a:r>
              <a:rPr lang="ru-RU" dirty="0" smtClean="0"/>
              <a:t>Регулятивные</a:t>
            </a:r>
          </a:p>
          <a:p>
            <a:pPr>
              <a:buFontTx/>
              <a:buChar char="-"/>
            </a:pPr>
            <a:r>
              <a:rPr lang="ru-RU" smtClean="0"/>
              <a:t>познавательные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коммуникативные</a:t>
            </a:r>
          </a:p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24000" y="1397000"/>
          <a:ext cx="60960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Критерии сравнения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Проекты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 содержанию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предметные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Предметные и </a:t>
                      </a:r>
                      <a:r>
                        <a:rPr lang="ru-RU" dirty="0" err="1" smtClean="0"/>
                        <a:t>межпредметные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 теме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тематические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mtClean="0"/>
                        <a:t>проблемно-тематические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 характеру деятельности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Репродуктивные</a:t>
                      </a:r>
                    </a:p>
                    <a:p>
                      <a:r>
                        <a:rPr lang="ru-RU" dirty="0" smtClean="0"/>
                        <a:t>частично-поисковые</a:t>
                      </a:r>
                    </a:p>
                    <a:p>
                      <a:r>
                        <a:rPr lang="ru-RU" dirty="0" smtClean="0"/>
                        <a:t>творческие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творческие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 времени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краткосрочные</a:t>
                      </a:r>
                    </a:p>
                    <a:p>
                      <a:r>
                        <a:rPr lang="ru-RU" dirty="0" smtClean="0"/>
                        <a:t>среднесрочные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краткосрочные</a:t>
                      </a:r>
                    </a:p>
                    <a:p>
                      <a:r>
                        <a:rPr lang="ru-RU" dirty="0" smtClean="0"/>
                        <a:t>среднесрочные</a:t>
                      </a:r>
                    </a:p>
                    <a:p>
                      <a:r>
                        <a:rPr lang="ru-RU" dirty="0" smtClean="0"/>
                        <a:t>долгосрочные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Примеры проектов по теме «Куклы»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Поделки</a:t>
            </a:r>
          </a:p>
          <a:p>
            <a:r>
              <a:rPr lang="ru-RU" dirty="0" smtClean="0"/>
              <a:t>Книга «Куклы»</a:t>
            </a:r>
          </a:p>
          <a:p>
            <a:r>
              <a:rPr lang="ru-RU" dirty="0" smtClean="0"/>
              <a:t>Куклы  - обереги</a:t>
            </a:r>
          </a:p>
          <a:p>
            <a:r>
              <a:rPr lang="ru-RU" dirty="0" smtClean="0"/>
              <a:t>Кукольный домик</a:t>
            </a:r>
          </a:p>
          <a:p>
            <a:r>
              <a:rPr lang="ru-RU" dirty="0" smtClean="0"/>
              <a:t>Выставка пластилиновых солдатиков</a:t>
            </a:r>
          </a:p>
          <a:p>
            <a:r>
              <a:rPr lang="ru-RU" dirty="0" smtClean="0"/>
              <a:t>Альбом «Мои куклы» или мои солдатики</a:t>
            </a:r>
          </a:p>
          <a:p>
            <a:pPr>
              <a:buNone/>
            </a:pPr>
            <a:r>
              <a:rPr lang="ru-RU" b="1" dirty="0" smtClean="0"/>
              <a:t>     Исследования </a:t>
            </a:r>
          </a:p>
          <a:p>
            <a:r>
              <a:rPr lang="ru-RU" dirty="0" smtClean="0"/>
              <a:t>Чему учат игры в куклы, в какие куклы мы играем</a:t>
            </a:r>
          </a:p>
          <a:p>
            <a:endParaRPr lang="ru-RU" u="sng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Мероприятия</a:t>
            </a:r>
          </a:p>
          <a:p>
            <a:r>
              <a:rPr lang="ru-RU" dirty="0" smtClean="0"/>
              <a:t>Конференция «Куклы»</a:t>
            </a:r>
          </a:p>
          <a:p>
            <a:r>
              <a:rPr lang="ru-RU" dirty="0" smtClean="0"/>
              <a:t>Концерт «Мы и куклы»</a:t>
            </a:r>
          </a:p>
          <a:p>
            <a:r>
              <a:rPr lang="ru-RU" dirty="0" smtClean="0"/>
              <a:t>Кукольный спектакль с самодельными куклами</a:t>
            </a:r>
          </a:p>
          <a:p>
            <a:r>
              <a:rPr lang="ru-RU" dirty="0" smtClean="0"/>
              <a:t>Кукольный концерт</a:t>
            </a:r>
          </a:p>
          <a:p>
            <a:r>
              <a:rPr lang="ru-RU" dirty="0" smtClean="0"/>
              <a:t>Показ кукольных мод</a:t>
            </a:r>
          </a:p>
          <a:p>
            <a:r>
              <a:rPr lang="ru-RU" dirty="0" smtClean="0"/>
              <a:t>Моделирование известных битв</a:t>
            </a:r>
          </a:p>
          <a:p>
            <a:r>
              <a:rPr lang="ru-RU" dirty="0" smtClean="0"/>
              <a:t>Мастер – класс по изготовлению тряпичных кукол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smtClean="0"/>
              <a:t>Придумайте свой проект</a:t>
            </a:r>
            <a:endParaRPr lang="ru-RU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9" name="Picture 5" descr="проект 1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333375"/>
            <a:ext cx="4025900" cy="5688013"/>
          </a:xfrm>
          <a:prstGeom prst="rect">
            <a:avLst/>
          </a:prstGeom>
          <a:noFill/>
        </p:spPr>
      </p:pic>
      <p:pic>
        <p:nvPicPr>
          <p:cNvPr id="82950" name="Picture 6" descr="проект 2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333375"/>
            <a:ext cx="4006850" cy="56467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0" name="Picture 4" descr="Проект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76250"/>
            <a:ext cx="3830637" cy="5380038"/>
          </a:xfrm>
          <a:prstGeom prst="rect">
            <a:avLst/>
          </a:prstGeom>
          <a:noFill/>
        </p:spPr>
      </p:pic>
      <p:pic>
        <p:nvPicPr>
          <p:cNvPr id="86021" name="Picture 5" descr="Проект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76250"/>
            <a:ext cx="3832225" cy="5400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4" name="Picture 4" descr="Проект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4040188" cy="5676900"/>
          </a:xfrm>
          <a:prstGeom prst="rect">
            <a:avLst/>
          </a:prstGeom>
          <a:noFill/>
        </p:spPr>
      </p:pic>
      <p:pic>
        <p:nvPicPr>
          <p:cNvPr id="87045" name="Picture 5" descr="Проект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33375"/>
            <a:ext cx="4033837" cy="56880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76672"/>
            <a:ext cx="8229600" cy="151710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Из проекта нового стандарта для начальной школы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68313" y="3356992"/>
            <a:ext cx="2808287" cy="2952328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700" b="1" dirty="0" err="1"/>
              <a:t>Подтемы</a:t>
            </a:r>
            <a:r>
              <a:rPr lang="ru-RU" sz="1700" dirty="0"/>
              <a:t>: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Игры с числами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Логические задачи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Старинные задачи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Логические игры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Невозможные рисунки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Магические квадраты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Фокусы с числами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Развёртки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3348038" y="3356992"/>
            <a:ext cx="4932362" cy="2448496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700" b="1" dirty="0"/>
              <a:t>Проекты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Лист Мёбиуса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Бумажный  домик с мебелью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Бумажные макеты транспорта (самолёты, корабли, машины)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Чемпионат класса по </a:t>
            </a:r>
            <a:r>
              <a:rPr lang="ru-RU" sz="1700" dirty="0" err="1"/>
              <a:t>калаху</a:t>
            </a:r>
            <a:r>
              <a:rPr lang="ru-RU" sz="1700" dirty="0"/>
              <a:t> (или другой логической игре)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Конкурс математических развлечений 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Энциклопедия математических развлечений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Математический праздник</a:t>
            </a:r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251520" y="1700808"/>
            <a:ext cx="8135937" cy="1584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ru-RU" dirty="0" smtClean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dirty="0" smtClean="0"/>
              <a:t>Математика</a:t>
            </a:r>
            <a:endParaRPr lang="ru-RU" dirty="0"/>
          </a:p>
          <a:p>
            <a:pPr marL="342900" indent="-342900"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dirty="0"/>
              <a:t>Рекомендации по внеурочной деятельности учащихся</a:t>
            </a:r>
          </a:p>
          <a:p>
            <a:pPr marL="342900" indent="-342900"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dirty="0"/>
              <a:t>Внеклассная проектная деятельность</a:t>
            </a:r>
          </a:p>
          <a:p>
            <a:pPr marL="342900" indent="-342900">
              <a:lnSpc>
                <a:spcPct val="80000"/>
              </a:lnSpc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sz="2000" b="1" dirty="0"/>
              <a:t>Тема: Математические развлечения</a:t>
            </a:r>
            <a:r>
              <a:rPr lang="ru-RU" sz="2600" dirty="0"/>
              <a:t> </a:t>
            </a:r>
            <a:endParaRPr lang="ru-RU" sz="2000" dirty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ru-RU" sz="20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Из проекта нового стандарта для начальной школы</a:t>
            </a:r>
          </a:p>
        </p:txBody>
      </p:sp>
      <p:sp>
        <p:nvSpPr>
          <p:cNvPr id="52229" name="Rectangle 5"/>
          <p:cNvSpPr>
            <a:spLocks noGrp="1" noChangeArrowheads="1"/>
          </p:cNvSpPr>
          <p:nvPr>
            <p:ph idx="1"/>
          </p:nvPr>
        </p:nvSpPr>
        <p:spPr>
          <a:xfrm>
            <a:off x="251520" y="3140968"/>
            <a:ext cx="4175125" cy="3384550"/>
          </a:xfrm>
          <a:noFill/>
          <a:ln/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endParaRPr lang="ru-RU" sz="1700" b="1" dirty="0" smtClean="0"/>
          </a:p>
          <a:p>
            <a:pPr>
              <a:lnSpc>
                <a:spcPct val="80000"/>
              </a:lnSpc>
            </a:pPr>
            <a:r>
              <a:rPr lang="ru-RU" sz="1700" b="1" dirty="0" err="1" smtClean="0"/>
              <a:t>Подтемы</a:t>
            </a:r>
            <a:r>
              <a:rPr lang="ru-RU" sz="1700" dirty="0"/>
              <a:t>: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Шашки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Шахматы</a:t>
            </a:r>
          </a:p>
          <a:p>
            <a:pPr>
              <a:lnSpc>
                <a:spcPct val="80000"/>
              </a:lnSpc>
            </a:pPr>
            <a:r>
              <a:rPr lang="ru-RU" sz="1700" dirty="0" err="1"/>
              <a:t>Калах</a:t>
            </a:r>
            <a:endParaRPr lang="ru-RU" sz="1700" dirty="0"/>
          </a:p>
          <a:p>
            <a:pPr>
              <a:lnSpc>
                <a:spcPct val="80000"/>
              </a:lnSpc>
            </a:pPr>
            <a:r>
              <a:rPr lang="ru-RU" sz="1700" dirty="0"/>
              <a:t>Нарды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Уголки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Крестики-нолики (в том числе на бесконечной доске)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Морской бой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Логические игры в древней истории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Логические игры в книгах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Логические игры в фильмах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Забытые игры</a:t>
            </a:r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4427984" y="3041948"/>
            <a:ext cx="4537075" cy="3816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ru-RU" sz="1700" b="1" dirty="0" smtClean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sz="1700" b="1" dirty="0" smtClean="0"/>
              <a:t>Проекты</a:t>
            </a:r>
            <a:endParaRPr lang="ru-RU" sz="1700" b="1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1700" dirty="0"/>
              <a:t>Чемпионаты класса по одной или нескольким играм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1700" dirty="0"/>
              <a:t>Постановка спектакля «Алиса в Зазеркалье»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1700" dirty="0"/>
              <a:t>Комплекты для игр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1700" dirty="0"/>
              <a:t>Оригинальный стилизованный комплект шахматных фигур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1700" dirty="0"/>
              <a:t>Демонстрация коллекции одежды по шахматным мотивам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1700" dirty="0"/>
              <a:t>Книга о логических играх</a:t>
            </a:r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395288" y="1484313"/>
            <a:ext cx="8135937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ru-RU" dirty="0" smtClean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ru-RU" dirty="0" smtClean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dirty="0" smtClean="0"/>
              <a:t>Математика</a:t>
            </a:r>
            <a:endParaRPr lang="ru-RU" dirty="0"/>
          </a:p>
          <a:p>
            <a:pPr marL="342900" indent="-342900"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dirty="0"/>
              <a:t>Рекомендации по внеурочной деятельности учащихся</a:t>
            </a:r>
          </a:p>
          <a:p>
            <a:pPr marL="342900" indent="-342900"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dirty="0"/>
              <a:t>Внеклассная проектная деятельность</a:t>
            </a:r>
          </a:p>
          <a:p>
            <a:pPr marL="342900" indent="-342900">
              <a:lnSpc>
                <a:spcPct val="80000"/>
              </a:lnSpc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sz="2000" b="1" dirty="0"/>
              <a:t>Тема: Логические игры</a:t>
            </a:r>
            <a:r>
              <a:rPr lang="ru-RU" sz="2600" dirty="0"/>
              <a:t> </a:t>
            </a:r>
            <a:endParaRPr lang="ru-RU" sz="2000" dirty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 проектной деятельности: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формирование компетентности в сфере  самостоятельной познавательной деятельности, критического мышления, информационной культуры, навыков работы в коллективно- распределенной деятельности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548680"/>
            <a:ext cx="8291264" cy="792088"/>
          </a:xfrm>
          <a:noFill/>
          <a:ln/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Из проекта нового стандарта для начальной школы</a:t>
            </a:r>
          </a:p>
        </p:txBody>
      </p:sp>
      <p:sp>
        <p:nvSpPr>
          <p:cNvPr id="53253" name="Rectangle 5"/>
          <p:cNvSpPr>
            <a:spLocks noGrp="1" noChangeArrowheads="1"/>
          </p:cNvSpPr>
          <p:nvPr>
            <p:ph idx="1"/>
          </p:nvPr>
        </p:nvSpPr>
        <p:spPr>
          <a:xfrm>
            <a:off x="250825" y="2565400"/>
            <a:ext cx="4826000" cy="3384550"/>
          </a:xfrm>
          <a:noFill/>
          <a:ln/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1700" b="1"/>
              <a:t>Подтемы</a:t>
            </a:r>
            <a:r>
              <a:rPr lang="ru-RU" sz="1700"/>
              <a:t>:</a:t>
            </a:r>
          </a:p>
          <a:p>
            <a:pPr>
              <a:lnSpc>
                <a:spcPct val="80000"/>
              </a:lnSpc>
            </a:pPr>
            <a:r>
              <a:rPr lang="ru-RU" sz="1700"/>
              <a:t>Числа в пословицах и поговорках</a:t>
            </a:r>
          </a:p>
          <a:p>
            <a:pPr>
              <a:lnSpc>
                <a:spcPct val="80000"/>
              </a:lnSpc>
            </a:pPr>
            <a:r>
              <a:rPr lang="ru-RU" sz="1700"/>
              <a:t>Нумерация вокруг нас</a:t>
            </a:r>
          </a:p>
          <a:p>
            <a:pPr>
              <a:lnSpc>
                <a:spcPct val="80000"/>
              </a:lnSpc>
            </a:pPr>
            <a:r>
              <a:rPr lang="ru-RU" sz="1700"/>
              <a:t>Измерения (что меряют, чем меряют)</a:t>
            </a:r>
          </a:p>
          <a:p>
            <a:pPr>
              <a:lnSpc>
                <a:spcPct val="80000"/>
              </a:lnSpc>
            </a:pPr>
            <a:r>
              <a:rPr lang="ru-RU" sz="1700"/>
              <a:t>Единицы измерения в древней Руси</a:t>
            </a:r>
          </a:p>
          <a:p>
            <a:pPr>
              <a:lnSpc>
                <a:spcPct val="80000"/>
              </a:lnSpc>
            </a:pPr>
            <a:r>
              <a:rPr lang="ru-RU" sz="1700"/>
              <a:t>Единицы измерения в других странах</a:t>
            </a:r>
          </a:p>
          <a:p>
            <a:pPr>
              <a:lnSpc>
                <a:spcPct val="80000"/>
              </a:lnSpc>
            </a:pPr>
            <a:r>
              <a:rPr lang="ru-RU" sz="1700"/>
              <a:t>Числа в спорте</a:t>
            </a:r>
          </a:p>
          <a:p>
            <a:pPr>
              <a:lnSpc>
                <a:spcPct val="80000"/>
              </a:lnSpc>
            </a:pPr>
            <a:r>
              <a:rPr lang="ru-RU" sz="1700"/>
              <a:t>Математика в раскрое одежды</a:t>
            </a:r>
          </a:p>
          <a:p>
            <a:pPr>
              <a:lnSpc>
                <a:spcPct val="80000"/>
              </a:lnSpc>
            </a:pPr>
            <a:r>
              <a:rPr lang="ru-RU" sz="1700"/>
              <a:t>Математика в торговле</a:t>
            </a:r>
          </a:p>
          <a:p>
            <a:pPr>
              <a:lnSpc>
                <a:spcPct val="80000"/>
              </a:lnSpc>
            </a:pPr>
            <a:r>
              <a:rPr lang="ru-RU" sz="1700"/>
              <a:t>Математика в строительстве</a:t>
            </a:r>
          </a:p>
          <a:p>
            <a:pPr>
              <a:lnSpc>
                <a:spcPct val="80000"/>
              </a:lnSpc>
            </a:pPr>
            <a:r>
              <a:rPr lang="ru-RU" sz="1700"/>
              <a:t>Математика в кулинарии</a:t>
            </a:r>
          </a:p>
          <a:p>
            <a:pPr>
              <a:lnSpc>
                <a:spcPct val="80000"/>
              </a:lnSpc>
            </a:pPr>
            <a:r>
              <a:rPr lang="ru-RU" sz="1700"/>
              <a:t>Математика в древнем мире</a:t>
            </a:r>
          </a:p>
          <a:p>
            <a:pPr>
              <a:lnSpc>
                <a:spcPct val="80000"/>
              </a:lnSpc>
            </a:pPr>
            <a:r>
              <a:rPr lang="ru-RU" sz="1700"/>
              <a:t>Профессии, требующие хорошей математической подготовки</a:t>
            </a:r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4606925" y="2565400"/>
            <a:ext cx="4537075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sz="1700" b="1"/>
              <a:t>Проекты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1700"/>
              <a:t>Макеты зданий из простых геометрических тел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1700"/>
              <a:t>Конкурс на самый экономный раскрой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1700"/>
              <a:t>Книга о математике в древнем мире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1700"/>
              <a:t>Кулинарный праздник «Пересчитанные рецепты»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1700"/>
              <a:t>Постановка по книге о числах (например, «Три дня в Карликании»)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1700"/>
              <a:t>Коллекция самодельных измерительных приборов</a:t>
            </a:r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395288" y="1341438"/>
            <a:ext cx="8135937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dirty="0"/>
              <a:t>Математика</a:t>
            </a:r>
          </a:p>
          <a:p>
            <a:pPr marL="342900" indent="-342900"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dirty="0"/>
              <a:t>Рекомендации по внеурочной деятельности учащихся</a:t>
            </a:r>
          </a:p>
          <a:p>
            <a:pPr marL="342900" indent="-342900"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dirty="0"/>
              <a:t>Внеклассная проектная деятельность</a:t>
            </a:r>
          </a:p>
          <a:p>
            <a:pPr marL="342900" indent="-342900">
              <a:lnSpc>
                <a:spcPct val="80000"/>
              </a:lnSpc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sz="2000" b="1" dirty="0"/>
              <a:t>Тема: Математика вокруг нас</a:t>
            </a:r>
            <a:r>
              <a:rPr lang="ru-RU" sz="2600" dirty="0"/>
              <a:t> </a:t>
            </a:r>
            <a:endParaRPr lang="ru-RU" sz="2000" dirty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>
          <a:xfrm>
            <a:off x="539552" y="404664"/>
            <a:ext cx="8229600" cy="1066800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3600" dirty="0"/>
              <a:t>Из проекта нового стандарта для начальной школы</a:t>
            </a:r>
          </a:p>
        </p:txBody>
      </p:sp>
      <p:sp>
        <p:nvSpPr>
          <p:cNvPr id="54277" name="Rectangle 5"/>
          <p:cNvSpPr>
            <a:spLocks noGrp="1" noChangeArrowheads="1"/>
          </p:cNvSpPr>
          <p:nvPr>
            <p:ph idx="1"/>
          </p:nvPr>
        </p:nvSpPr>
        <p:spPr>
          <a:xfrm>
            <a:off x="250825" y="2636838"/>
            <a:ext cx="4537075" cy="3384550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1700" b="1" dirty="0" err="1"/>
              <a:t>Подтемы</a:t>
            </a:r>
            <a:r>
              <a:rPr lang="ru-RU" sz="1700" dirty="0"/>
              <a:t>: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Способы шифрования текстов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Приспособления для шифрования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Шифрование местонахождения 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Книги и фильмы, в которых встречается шифрование текста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Книги и фильмы о поисках по зашифрованным картам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Передача тайного смысла в картинах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Передача тайного смысла в книгах</a:t>
            </a:r>
          </a:p>
          <a:p>
            <a:pPr>
              <a:lnSpc>
                <a:spcPct val="80000"/>
              </a:lnSpc>
            </a:pPr>
            <a:r>
              <a:rPr lang="ru-RU" sz="1700" dirty="0" smtClean="0"/>
              <a:t>Передача </a:t>
            </a:r>
            <a:r>
              <a:rPr lang="ru-RU" sz="1700" dirty="0"/>
              <a:t>тайных посланий с помощью СМИ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Знаки в шифровании</a:t>
            </a:r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4859338" y="2565400"/>
            <a:ext cx="4032250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sz="1700" b="1"/>
              <a:t>Проекты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1700"/>
              <a:t>Игра «Поиск сокровищ»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1700"/>
              <a:t>Конкурс дешифраторов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1700"/>
              <a:t>Создание приспособления для шифрования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1700"/>
              <a:t>Постановка по произведению о шифрах (например, Конан Дойль «Пляшущие человечки»)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1700"/>
              <a:t>Обзор способов шифрования</a:t>
            </a:r>
          </a:p>
        </p:txBody>
      </p:sp>
      <p:sp>
        <p:nvSpPr>
          <p:cNvPr id="54279" name="Rectangle 7"/>
          <p:cNvSpPr>
            <a:spLocks noChangeArrowheads="1"/>
          </p:cNvSpPr>
          <p:nvPr/>
        </p:nvSpPr>
        <p:spPr bwMode="auto">
          <a:xfrm>
            <a:off x="539552" y="404664"/>
            <a:ext cx="8135937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ru-RU" dirty="0" smtClean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ru-RU" dirty="0" smtClean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ru-RU" dirty="0" smtClean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dirty="0" smtClean="0"/>
              <a:t>Математика</a:t>
            </a:r>
            <a:endParaRPr lang="ru-RU" dirty="0"/>
          </a:p>
          <a:p>
            <a:pPr marL="342900" indent="-342900"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dirty="0"/>
              <a:t>Рекомендации по внеурочной деятельности учащихся</a:t>
            </a:r>
          </a:p>
          <a:p>
            <a:pPr marL="342900" indent="-342900"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dirty="0" smtClean="0"/>
              <a:t>Внеклассная </a:t>
            </a:r>
            <a:r>
              <a:rPr lang="ru-RU" dirty="0"/>
              <a:t>проектная деятельность</a:t>
            </a:r>
          </a:p>
          <a:p>
            <a:pPr marL="342900" indent="-342900">
              <a:lnSpc>
                <a:spcPct val="80000"/>
              </a:lnSpc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sz="2000" b="1" dirty="0"/>
              <a:t>Тема: Шифры</a:t>
            </a:r>
            <a:r>
              <a:rPr lang="ru-RU" sz="2600" dirty="0"/>
              <a:t> </a:t>
            </a:r>
            <a:endParaRPr lang="ru-RU" sz="2000" dirty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ru-RU" sz="20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1" name="Rectangle 5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29600" cy="1066800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Из проекта нового стандарта для начальной школы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idx="1"/>
          </p:nvPr>
        </p:nvSpPr>
        <p:spPr>
          <a:xfrm>
            <a:off x="179388" y="2565400"/>
            <a:ext cx="4826000" cy="3384550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700" b="1" dirty="0" err="1" smtClean="0"/>
              <a:t>Подтемы</a:t>
            </a:r>
            <a:r>
              <a:rPr lang="ru-RU" sz="1700" dirty="0"/>
              <a:t>: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Узоры в древней Греции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Узоры в древнем Риме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Узоры в древнем Египте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Узоры в древней Руси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Закономерности в узорах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Узоры на зданиях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Узоры на одежде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Узоры на посуде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Узоры на оружии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Узоры в оформлении книг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Магические узоры</a:t>
            </a:r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3492500" y="2565400"/>
            <a:ext cx="5651500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sz="1700" b="1"/>
              <a:t>Проекты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1700"/>
              <a:t>Вышивка с узорами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1700"/>
              <a:t>Энциклопедия узоров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1700"/>
              <a:t>Украшение класса узорами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1700"/>
              <a:t>Демонстрация моделей одежды с узорами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1700"/>
              <a:t>Выставка оружия с узорами и реконструкция боя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1700"/>
              <a:t>Коллекция керамической (или иной) самодельной посуды с узорами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1700"/>
              <a:t>Исследование: узоры в истории нашего края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1700"/>
              <a:t>Коллекция узоров, созданных в графическом редакторе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ru-RU" sz="1700"/>
              <a:t>Программа создания узоров на компьютере</a:t>
            </a:r>
          </a:p>
        </p:txBody>
      </p:sp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755576" y="1988840"/>
            <a:ext cx="8135937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ru-RU" dirty="0" smtClean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dirty="0" smtClean="0"/>
              <a:t>Математика</a:t>
            </a:r>
            <a:endParaRPr lang="ru-RU" dirty="0"/>
          </a:p>
          <a:p>
            <a:pPr marL="342900" indent="-342900"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i="1" dirty="0"/>
              <a:t>Рекомендации по </a:t>
            </a:r>
            <a:r>
              <a:rPr lang="ru-RU" i="1" dirty="0" smtClean="0"/>
              <a:t>внеурочной </a:t>
            </a:r>
            <a:r>
              <a:rPr lang="ru-RU" i="1" dirty="0"/>
              <a:t>деятельности учащихся</a:t>
            </a:r>
          </a:p>
          <a:p>
            <a:pPr marL="342900" indent="-342900"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i="1" dirty="0"/>
              <a:t>Внеклассная проектная деятельность</a:t>
            </a:r>
          </a:p>
          <a:p>
            <a:pPr marL="342900" indent="-342900">
              <a:lnSpc>
                <a:spcPct val="80000"/>
              </a:lnSpc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sz="2000" b="1" i="1" dirty="0"/>
              <a:t>Тема</a:t>
            </a:r>
            <a:r>
              <a:rPr lang="ru-RU" sz="2000" b="1" dirty="0"/>
              <a:t>: Узоры</a:t>
            </a:r>
            <a:r>
              <a:rPr lang="ru-RU" sz="2600" dirty="0"/>
              <a:t> </a:t>
            </a:r>
            <a:endParaRPr lang="ru-RU" sz="2000" dirty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ru-RU" sz="20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301608" cy="1301080"/>
          </a:xfrm>
        </p:spPr>
        <p:txBody>
          <a:bodyPr/>
          <a:lstStyle/>
          <a:p>
            <a:r>
              <a:rPr lang="ru-RU" dirty="0" smtClean="0"/>
              <a:t>Оценка проектных работ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896544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80000"/>
              </a:lnSpc>
            </a:pPr>
            <a:r>
              <a:rPr lang="ru-RU" sz="6200" b="1" dirty="0" smtClean="0"/>
              <a:t>степень самостоятельности в выполнении различных этапов работы над проектом;</a:t>
            </a:r>
          </a:p>
          <a:p>
            <a:pPr>
              <a:lnSpc>
                <a:spcPct val="80000"/>
              </a:lnSpc>
            </a:pPr>
            <a:endParaRPr lang="ru-RU" sz="6200" b="1" dirty="0" smtClean="0"/>
          </a:p>
          <a:p>
            <a:pPr>
              <a:lnSpc>
                <a:spcPct val="80000"/>
              </a:lnSpc>
            </a:pPr>
            <a:r>
              <a:rPr lang="ru-RU" sz="6200" b="1" dirty="0" smtClean="0"/>
              <a:t>степень включенности в групповую работу и четкость выполнения отведенной роли;</a:t>
            </a:r>
          </a:p>
          <a:p>
            <a:pPr>
              <a:lnSpc>
                <a:spcPct val="80000"/>
              </a:lnSpc>
            </a:pPr>
            <a:endParaRPr lang="ru-RU" sz="6200" b="1" dirty="0" smtClean="0"/>
          </a:p>
          <a:p>
            <a:pPr>
              <a:lnSpc>
                <a:spcPct val="80000"/>
              </a:lnSpc>
            </a:pPr>
            <a:r>
              <a:rPr lang="ru-RU" sz="6200" b="1" dirty="0" smtClean="0"/>
              <a:t>практическое использование предметных и общешкольных ЗУН;</a:t>
            </a:r>
          </a:p>
          <a:p>
            <a:pPr>
              <a:lnSpc>
                <a:spcPct val="80000"/>
              </a:lnSpc>
            </a:pPr>
            <a:r>
              <a:rPr lang="ru-RU" sz="6200" b="1" dirty="0" smtClean="0"/>
              <a:t>количество новой информации использованной для выполнения проекта;</a:t>
            </a:r>
          </a:p>
          <a:p>
            <a:pPr>
              <a:lnSpc>
                <a:spcPct val="80000"/>
              </a:lnSpc>
            </a:pPr>
            <a:endParaRPr lang="ru-RU" sz="6200" b="1" dirty="0" smtClean="0"/>
          </a:p>
          <a:p>
            <a:pPr>
              <a:lnSpc>
                <a:spcPct val="80000"/>
              </a:lnSpc>
            </a:pPr>
            <a:r>
              <a:rPr lang="ru-RU" sz="6200" b="1" dirty="0" smtClean="0"/>
              <a:t>степень осмысления использованной информации;</a:t>
            </a:r>
          </a:p>
          <a:p>
            <a:pPr>
              <a:lnSpc>
                <a:spcPct val="80000"/>
              </a:lnSpc>
            </a:pPr>
            <a:r>
              <a:rPr lang="ru-RU" sz="6200" b="1" dirty="0" smtClean="0"/>
              <a:t>уровень сложности и степень владения использованными методиками;</a:t>
            </a:r>
          </a:p>
          <a:p>
            <a:pPr>
              <a:lnSpc>
                <a:spcPct val="80000"/>
              </a:lnSpc>
            </a:pPr>
            <a:endParaRPr lang="ru-RU" sz="6200" b="1" dirty="0" smtClean="0"/>
          </a:p>
          <a:p>
            <a:pPr>
              <a:lnSpc>
                <a:spcPct val="80000"/>
              </a:lnSpc>
            </a:pPr>
            <a:r>
              <a:rPr lang="ru-RU" sz="6200" b="1" dirty="0" smtClean="0"/>
              <a:t>оригинальность идеи, способа решения проблемы;</a:t>
            </a:r>
          </a:p>
          <a:p>
            <a:pPr>
              <a:lnSpc>
                <a:spcPct val="80000"/>
              </a:lnSpc>
            </a:pPr>
            <a:r>
              <a:rPr lang="ru-RU" sz="6200" b="1" dirty="0" smtClean="0"/>
              <a:t>осмысление проблемы проекта и формулирование цели проекта или исследования;</a:t>
            </a:r>
          </a:p>
          <a:p>
            <a:pPr>
              <a:lnSpc>
                <a:spcPct val="80000"/>
              </a:lnSpc>
            </a:pPr>
            <a:endParaRPr lang="ru-RU" sz="6200" b="1" dirty="0" smtClean="0"/>
          </a:p>
          <a:p>
            <a:pPr>
              <a:lnSpc>
                <a:spcPct val="80000"/>
              </a:lnSpc>
            </a:pPr>
            <a:r>
              <a:rPr lang="ru-RU" sz="6200" b="1" dirty="0" smtClean="0"/>
              <a:t>уровень организации и проведения презентации: устного сообщения, письменного отчета, обеспечения объектами наглядности;</a:t>
            </a:r>
          </a:p>
          <a:p>
            <a:pPr>
              <a:lnSpc>
                <a:spcPct val="80000"/>
              </a:lnSpc>
            </a:pPr>
            <a:endParaRPr lang="ru-RU" sz="6200" b="1" dirty="0" smtClean="0"/>
          </a:p>
          <a:p>
            <a:pPr>
              <a:lnSpc>
                <a:spcPct val="80000"/>
              </a:lnSpc>
            </a:pPr>
            <a:r>
              <a:rPr lang="ru-RU" sz="6200" b="1" dirty="0" smtClean="0"/>
              <a:t>владение самоанализом работы;</a:t>
            </a:r>
          </a:p>
          <a:p>
            <a:pPr>
              <a:lnSpc>
                <a:spcPct val="80000"/>
              </a:lnSpc>
            </a:pPr>
            <a:endParaRPr lang="ru-RU" sz="6200" b="1" dirty="0" smtClean="0"/>
          </a:p>
          <a:p>
            <a:pPr>
              <a:lnSpc>
                <a:spcPct val="80000"/>
              </a:lnSpc>
            </a:pPr>
            <a:r>
              <a:rPr lang="ru-RU" sz="6200" b="1" dirty="0" smtClean="0"/>
              <a:t>творческий подход в подготовке объектов наглядности презентации;</a:t>
            </a:r>
          </a:p>
          <a:p>
            <a:pPr>
              <a:lnSpc>
                <a:spcPct val="80000"/>
              </a:lnSpc>
            </a:pPr>
            <a:endParaRPr lang="ru-RU" sz="6200" b="1" dirty="0" smtClean="0"/>
          </a:p>
          <a:p>
            <a:pPr>
              <a:lnSpc>
                <a:spcPct val="80000"/>
              </a:lnSpc>
            </a:pPr>
            <a:r>
              <a:rPr lang="ru-RU" sz="6200" b="1" dirty="0" smtClean="0"/>
              <a:t>социальное и прикладное значение полученных результатов</a:t>
            </a:r>
            <a:endParaRPr lang="ru-RU" b="1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Оценка проектной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52450" indent="-552450">
              <a:lnSpc>
                <a:spcPct val="80000"/>
              </a:lnSpc>
            </a:pPr>
            <a:r>
              <a:rPr lang="ru-RU" dirty="0" smtClean="0">
                <a:solidFill>
                  <a:srgbClr val="006600"/>
                </a:solidFill>
              </a:rPr>
              <a:t>самостоятельность работы над проектом;                                                                   </a:t>
            </a:r>
          </a:p>
          <a:p>
            <a:pPr marL="552450" indent="-552450">
              <a:lnSpc>
                <a:spcPct val="80000"/>
              </a:lnSpc>
            </a:pPr>
            <a:r>
              <a:rPr lang="ru-RU" dirty="0" smtClean="0">
                <a:solidFill>
                  <a:srgbClr val="006600"/>
                </a:solidFill>
              </a:rPr>
              <a:t>актуальность и значимость темы;</a:t>
            </a:r>
          </a:p>
          <a:p>
            <a:pPr marL="552450" indent="-552450">
              <a:lnSpc>
                <a:spcPct val="80000"/>
              </a:lnSpc>
            </a:pPr>
            <a:r>
              <a:rPr lang="ru-RU" dirty="0" smtClean="0">
                <a:solidFill>
                  <a:srgbClr val="006600"/>
                </a:solidFill>
              </a:rPr>
              <a:t>полнота раскрытия темы, глубина исследования проблемы; </a:t>
            </a:r>
          </a:p>
          <a:p>
            <a:pPr marL="552450" indent="-552450">
              <a:lnSpc>
                <a:spcPct val="80000"/>
              </a:lnSpc>
            </a:pPr>
            <a:r>
              <a:rPr lang="ru-RU" dirty="0" smtClean="0">
                <a:solidFill>
                  <a:srgbClr val="006600"/>
                </a:solidFill>
              </a:rPr>
              <a:t>оригинальность решения проблемы;</a:t>
            </a:r>
          </a:p>
          <a:p>
            <a:pPr marL="552450" indent="-552450">
              <a:lnSpc>
                <a:spcPct val="80000"/>
              </a:lnSpc>
            </a:pPr>
            <a:r>
              <a:rPr lang="ru-RU" dirty="0" smtClean="0">
                <a:solidFill>
                  <a:srgbClr val="006600"/>
                </a:solidFill>
              </a:rPr>
              <a:t>качество выполнения продукта;</a:t>
            </a:r>
          </a:p>
          <a:p>
            <a:pPr marL="552450" indent="-552450">
              <a:lnSpc>
                <a:spcPct val="80000"/>
              </a:lnSpc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dirty="0" smtClean="0">
                <a:solidFill>
                  <a:srgbClr val="0033CC"/>
                </a:solidFill>
              </a:rPr>
              <a:t>артистизм и выразительность выступления;                              </a:t>
            </a:r>
          </a:p>
          <a:p>
            <a:pPr marL="552450" indent="-552450">
              <a:lnSpc>
                <a:spcPct val="80000"/>
              </a:lnSpc>
            </a:pPr>
            <a:r>
              <a:rPr lang="ru-RU" dirty="0" smtClean="0">
                <a:solidFill>
                  <a:srgbClr val="0033CC"/>
                </a:solidFill>
              </a:rPr>
              <a:t>как раскрыто содержание проекта в презентации  (убедительность презентации); </a:t>
            </a:r>
          </a:p>
          <a:p>
            <a:pPr marL="552450" indent="-552450">
              <a:lnSpc>
                <a:spcPct val="80000"/>
              </a:lnSpc>
            </a:pPr>
            <a:r>
              <a:rPr lang="ru-RU" dirty="0" smtClean="0">
                <a:solidFill>
                  <a:srgbClr val="0033CC"/>
                </a:solidFill>
              </a:rPr>
              <a:t>использование средств наглядности, технических средств;</a:t>
            </a:r>
          </a:p>
          <a:p>
            <a:pPr marL="552450" indent="-552450">
              <a:lnSpc>
                <a:spcPct val="80000"/>
              </a:lnSpc>
            </a:pPr>
            <a:r>
              <a:rPr lang="ru-RU" dirty="0" smtClean="0">
                <a:solidFill>
                  <a:srgbClr val="0033CC"/>
                </a:solidFill>
              </a:rPr>
              <a:t>ответы на вопросы.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301608" cy="128282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Проекты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Создаем музей букв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5305776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dirty="0" smtClean="0"/>
              <a:t>Перечитайте все произведения раздела о буквах.</a:t>
            </a:r>
          </a:p>
          <a:p>
            <a:r>
              <a:rPr lang="ru-RU" dirty="0" smtClean="0"/>
              <a:t> Выпишите самое волшебное, интересное, удивительное об этой букве, которую сами выберете.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Придумайте характер своей буквы: смешливая, ворчливая, шумливая, пыхтящая, веселая, …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Из какого материала может быть изготовлена твоя буква: из проволоки, из теста, из картона, из шерсти, из пластилина, …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Создай портрет своей буквы из материала, который ты выбрал. Сделай букву «праздничной» (красивой). Разукрась её. Если не сможешь сам – попроси помощи у родителей. </a:t>
            </a:r>
          </a:p>
          <a:p>
            <a:r>
              <a:rPr lang="ru-RU" dirty="0" smtClean="0"/>
              <a:t>Поместите её в «Музей букв». Составьте (устно)текст  для проведения экскурсии по музею. Расскажите, какие буквы появились в музее, из чего  они сделаны, кого они изображают.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Придумайте рассказ про букву, чтобы все слова в нём начинались с выбранной вами буквы. </a:t>
            </a:r>
          </a:p>
          <a:p>
            <a:pPr>
              <a:buNone/>
            </a:pPr>
            <a:r>
              <a:rPr lang="ru-RU" dirty="0" smtClean="0"/>
              <a:t>     Шершавый шершень шуршал, шевелился, шептал.</a:t>
            </a:r>
          </a:p>
          <a:p>
            <a:pPr>
              <a:buNone/>
            </a:pPr>
            <a:r>
              <a:rPr lang="ru-RU" dirty="0" smtClean="0"/>
              <a:t>     Саша сочинил своей сестре самое смешное стихотворение.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0668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Проекты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«Мой любимый детский журнал» (на выбор):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8301608" cy="482453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«Миша», «Веселые картинки», «</a:t>
            </a:r>
            <a:r>
              <a:rPr lang="ru-RU" dirty="0" err="1" smtClean="0"/>
              <a:t>Мурзилка</a:t>
            </a:r>
            <a:r>
              <a:rPr lang="ru-RU" dirty="0" smtClean="0"/>
              <a:t>», «Автобус», «Филя», «Для сердца и ума», «Юный натуралист», «Ледниковый период», «Коллекция идей», «Ералаш», «Колобок и два жирафа».</a:t>
            </a:r>
          </a:p>
          <a:p>
            <a:r>
              <a:rPr lang="ru-RU" b="1" dirty="0" smtClean="0"/>
              <a:t>«</a:t>
            </a:r>
            <a:r>
              <a:rPr lang="ru-RU" dirty="0" smtClean="0"/>
              <a:t> </a:t>
            </a:r>
            <a:r>
              <a:rPr lang="ru-RU" b="1" dirty="0" smtClean="0"/>
              <a:t>Самые интересные рубрики из разных детских журналов».</a:t>
            </a:r>
            <a:endParaRPr lang="ru-RU" dirty="0" smtClean="0"/>
          </a:p>
          <a:p>
            <a:r>
              <a:rPr lang="ru-RU" b="1" dirty="0" smtClean="0"/>
              <a:t>План действий</a:t>
            </a:r>
            <a:endParaRPr lang="ru-RU" dirty="0" smtClean="0"/>
          </a:p>
          <a:p>
            <a:pPr lvl="0"/>
            <a:r>
              <a:rPr lang="ru-RU" dirty="0" smtClean="0"/>
              <a:t>Выберите журнал, который больше всего вам понравился. Подумайте, почему он так называется.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Узнайте, есть ли он в вашей школьной библиотеке.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Познакомьтесь с номерами журналов. Рассмотрите обложки, какую информацию они содержат. Определите, какие рубрики в нем есть.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Подготовьте рассказ о самых интересных статьях.</a:t>
            </a:r>
          </a:p>
          <a:p>
            <a:endParaRPr lang="ru-RU" dirty="0" smtClean="0"/>
          </a:p>
          <a:p>
            <a:pPr lvl="0"/>
            <a:r>
              <a:rPr lang="ru-RU" dirty="0" smtClean="0"/>
              <a:t>Представьте журнал в классе.</a:t>
            </a:r>
          </a:p>
          <a:p>
            <a:endParaRPr lang="ru-RU" dirty="0" smtClean="0"/>
          </a:p>
          <a:p>
            <a:r>
              <a:rPr lang="ru-RU" dirty="0" smtClean="0"/>
              <a:t>Сайт детских журналов  </a:t>
            </a:r>
            <a:r>
              <a:rPr lang="en-US" b="1" dirty="0" smtClean="0"/>
              <a:t>http</a:t>
            </a:r>
            <a:r>
              <a:rPr lang="ru-RU" b="1" dirty="0" smtClean="0"/>
              <a:t>:// </a:t>
            </a:r>
            <a:r>
              <a:rPr lang="en-US" b="1" dirty="0" smtClean="0"/>
              <a:t>www</a:t>
            </a:r>
            <a:r>
              <a:rPr lang="ru-RU" b="1" dirty="0" smtClean="0"/>
              <a:t>.</a:t>
            </a:r>
            <a:r>
              <a:rPr lang="en-US" b="1" dirty="0" err="1" smtClean="0"/>
              <a:t>zapostim</a:t>
            </a:r>
            <a:r>
              <a:rPr lang="ru-RU" b="1" dirty="0" smtClean="0"/>
              <a:t>.</a:t>
            </a:r>
            <a:r>
              <a:rPr lang="en-US" b="1" dirty="0" err="1" smtClean="0"/>
              <a:t>ru</a:t>
            </a:r>
            <a:r>
              <a:rPr lang="ru-RU" b="1" dirty="0" smtClean="0"/>
              <a:t>/</a:t>
            </a:r>
            <a:r>
              <a:rPr lang="en-US" b="1" dirty="0" err="1" smtClean="0"/>
              <a:t>childers</a:t>
            </a:r>
            <a:r>
              <a:rPr lang="ru-RU" b="1" dirty="0" smtClean="0"/>
              <a:t>-</a:t>
            </a:r>
            <a:r>
              <a:rPr lang="en-US" b="1" dirty="0" err="1" smtClean="0"/>
              <a:t>zines</a:t>
            </a:r>
            <a:r>
              <a:rPr lang="ru-RU" b="1" dirty="0" smtClean="0"/>
              <a:t>/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3" name="Rectangle 5"/>
          <p:cNvSpPr>
            <a:spLocks noGrp="1"/>
          </p:cNvSpPr>
          <p:nvPr>
            <p:ph type="title"/>
          </p:nvPr>
        </p:nvSpPr>
        <p:spPr>
          <a:xfrm>
            <a:off x="827088" y="0"/>
            <a:ext cx="7772400" cy="1143000"/>
          </a:xfrm>
          <a:noFill/>
          <a:ln/>
        </p:spPr>
        <p:txBody>
          <a:bodyPr/>
          <a:lstStyle/>
          <a:p>
            <a:r>
              <a:rPr lang="ru-RU" b="1" dirty="0" smtClean="0"/>
              <a:t>САМООЦЕНИВАНИЕ</a:t>
            </a:r>
          </a:p>
        </p:txBody>
      </p:sp>
      <p:pic>
        <p:nvPicPr>
          <p:cNvPr id="104454" name="Picture 6"/>
          <p:cNvPicPr>
            <a:picLocks noChangeAspect="1" noChangeArrowheads="1"/>
          </p:cNvPicPr>
          <p:nvPr/>
        </p:nvPicPr>
        <p:blipFill>
          <a:blip r:embed="rId2" cstate="print"/>
          <a:srcRect l="9392" t="69684" r="47054" b="12587"/>
          <a:stretch>
            <a:fillRect/>
          </a:stretch>
        </p:blipFill>
        <p:spPr bwMode="auto">
          <a:xfrm>
            <a:off x="683568" y="1268760"/>
            <a:ext cx="6913562" cy="244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3" cstate="print"/>
          <a:srcRect l="51482" t="64757" r="10872" b="12587"/>
          <a:stretch>
            <a:fillRect/>
          </a:stretch>
        </p:blipFill>
        <p:spPr bwMode="auto">
          <a:xfrm>
            <a:off x="2700338" y="3573463"/>
            <a:ext cx="6048375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620688"/>
            <a:ext cx="8229600" cy="1066800"/>
          </a:xfrm>
        </p:spPr>
        <p:txBody>
          <a:bodyPr>
            <a:normAutofit/>
          </a:bodyPr>
          <a:lstStyle/>
          <a:p>
            <a:r>
              <a:rPr lang="ru-RU" b="1" dirty="0"/>
              <a:t>Цели</a:t>
            </a:r>
            <a:r>
              <a:rPr lang="ru-RU" dirty="0"/>
              <a:t> </a:t>
            </a:r>
            <a:r>
              <a:rPr lang="ru-RU" b="1" dirty="0"/>
              <a:t>проектной </a:t>
            </a:r>
            <a:r>
              <a:rPr lang="ru-RU" b="1" dirty="0" smtClean="0"/>
              <a:t>деятельности</a:t>
            </a:r>
            <a:endParaRPr lang="ru-RU" b="1" dirty="0"/>
          </a:p>
        </p:txBody>
      </p:sp>
      <p:pic>
        <p:nvPicPr>
          <p:cNvPr id="22533" name="Picture 5" descr="ромашка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672" y="1659097"/>
            <a:ext cx="5676578" cy="5198903"/>
          </a:xfrm>
          <a:noFill/>
          <a:ln>
            <a:solidFill>
              <a:schemeClr val="accent1"/>
            </a:solidFill>
          </a:ln>
        </p:spPr>
      </p:pic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3635896" y="3645024"/>
            <a:ext cx="1583780" cy="239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dirty="0"/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3059832" y="2276872"/>
            <a:ext cx="1152079" cy="463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2000" dirty="0"/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2051720" y="4005064"/>
            <a:ext cx="1944688" cy="240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b="1" dirty="0" smtClean="0"/>
          </a:p>
          <a:p>
            <a:endParaRPr lang="ru-RU" b="1" dirty="0" smtClean="0"/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2914626" y="4838477"/>
            <a:ext cx="14414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родители</a:t>
            </a:r>
            <a:endParaRPr lang="ru-RU" dirty="0"/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5364088" y="4077072"/>
            <a:ext cx="172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dirty="0"/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4498951" y="1885727"/>
            <a:ext cx="1225178" cy="679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4356076" y="4838477"/>
            <a:ext cx="1655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творчество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979712" y="3861048"/>
            <a:ext cx="18722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организация действий, </a:t>
            </a:r>
          </a:p>
          <a:p>
            <a:r>
              <a:rPr lang="ru-RU" b="1" dirty="0" smtClean="0"/>
              <a:t>   общение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131840" y="2564904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успех</a:t>
            </a:r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995936" y="422108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проекты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436096" y="4005064"/>
            <a:ext cx="1800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применение знаний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644008" y="2564904"/>
            <a:ext cx="17281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поиск сведений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формировать информационную культуру детей, умения выстраивать свой индивидуальный образовательный маршрут – планирование деятельности;</a:t>
            </a:r>
          </a:p>
          <a:p>
            <a:r>
              <a:rPr lang="ru-RU" dirty="0" smtClean="0"/>
              <a:t>воспитывать стремление к достижению поставленной цели;</a:t>
            </a:r>
          </a:p>
          <a:p>
            <a:r>
              <a:rPr lang="ru-RU" dirty="0" smtClean="0"/>
              <a:t>учить публичным выступлениям, защите своего мнения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«Минусы» проектной деятельности: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возрастает нагрузка на учителя;</a:t>
            </a:r>
          </a:p>
          <a:p>
            <a:r>
              <a:rPr lang="ru-RU" dirty="0" smtClean="0"/>
              <a:t>ученик часто попадает в стрессовую ситуацию (переоценка возможностей, технические накладки);</a:t>
            </a:r>
          </a:p>
          <a:p>
            <a:r>
              <a:rPr lang="ru-RU" dirty="0" smtClean="0"/>
              <a:t>психологические коммуникативные проблемы;</a:t>
            </a:r>
          </a:p>
          <a:p>
            <a:r>
              <a:rPr lang="ru-RU" dirty="0" smtClean="0"/>
              <a:t>проблема субъективной оценки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«Плюсы» проектной деятельности: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Навыки самообразования и самоконтроля;</a:t>
            </a:r>
          </a:p>
          <a:p>
            <a:r>
              <a:rPr lang="ru-RU" dirty="0" smtClean="0"/>
              <a:t>Моделируется реальная технологическая цепочка: задача – результат;</a:t>
            </a:r>
          </a:p>
          <a:p>
            <a:r>
              <a:rPr lang="ru-RU" dirty="0" smtClean="0"/>
              <a:t>Навыки </a:t>
            </a:r>
            <a:r>
              <a:rPr lang="ru-RU" smtClean="0"/>
              <a:t>групповой деятельности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19256" cy="16611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Проектная деятельность способствует </a:t>
            </a:r>
            <a:r>
              <a:rPr lang="ru-RU" b="1" dirty="0" smtClean="0"/>
              <a:t>развитию </a:t>
            </a:r>
            <a:r>
              <a:rPr lang="ru-RU" dirty="0" smtClean="0"/>
              <a:t>таких качеств личности, как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самостоятельность</a:t>
            </a:r>
          </a:p>
          <a:p>
            <a:r>
              <a:rPr lang="ru-RU" dirty="0" smtClean="0"/>
              <a:t>целеустремленность</a:t>
            </a:r>
          </a:p>
          <a:p>
            <a:r>
              <a:rPr lang="ru-RU" dirty="0" smtClean="0"/>
              <a:t>ответственность</a:t>
            </a:r>
          </a:p>
          <a:p>
            <a:r>
              <a:rPr lang="ru-RU" dirty="0" smtClean="0"/>
              <a:t>инициативность</a:t>
            </a:r>
          </a:p>
          <a:p>
            <a:r>
              <a:rPr lang="ru-RU" dirty="0" smtClean="0"/>
              <a:t>настойчивость</a:t>
            </a:r>
          </a:p>
          <a:p>
            <a:r>
              <a:rPr lang="ru-RU" dirty="0" smtClean="0"/>
              <a:t>толерантность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Метод проектов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Совокупность приемов, действий учащихся в их определенной последовательности для достижения поставленной задачи – решения определенной </a:t>
            </a:r>
            <a:r>
              <a:rPr lang="ru-RU" b="1" i="1" dirty="0" smtClean="0"/>
              <a:t>проблемы</a:t>
            </a:r>
            <a:r>
              <a:rPr lang="ru-RU" dirty="0" smtClean="0"/>
              <a:t>, значимой для учащихся и оформленной в виде некоего конечного </a:t>
            </a:r>
            <a:r>
              <a:rPr lang="ru-RU" b="1" i="1" dirty="0" smtClean="0"/>
              <a:t>продукта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969</TotalTime>
  <Words>1741</Words>
  <Application>Microsoft Office PowerPoint</Application>
  <PresentationFormat>Экран (4:3)</PresentationFormat>
  <Paragraphs>404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Городская</vt:lpstr>
      <vt:lpstr>Проектная деятельность  в начальной школе</vt:lpstr>
      <vt:lpstr>Что такое проектная деятельность?</vt:lpstr>
      <vt:lpstr>Цель проектной деятельности:</vt:lpstr>
      <vt:lpstr>Цели проектной деятельности</vt:lpstr>
      <vt:lpstr>Задачи:</vt:lpstr>
      <vt:lpstr> «Минусы» проектной деятельности:</vt:lpstr>
      <vt:lpstr>«Плюсы» проектной деятельности:</vt:lpstr>
      <vt:lpstr>Проектная деятельность способствует развитию таких качеств личности, как </vt:lpstr>
      <vt:lpstr>Метод проектов</vt:lpstr>
      <vt:lpstr>Для чего нам нужен метод проектов</vt:lpstr>
      <vt:lpstr>Структура деятельности учителя и ученика при использовании метода проектов</vt:lpstr>
      <vt:lpstr>Что такое проект?</vt:lpstr>
      <vt:lpstr>Требования к проекту</vt:lpstr>
      <vt:lpstr>Что такое учебный проект?</vt:lpstr>
      <vt:lpstr>Презентация PowerPoint</vt:lpstr>
      <vt:lpstr>Презентация PowerPoint</vt:lpstr>
      <vt:lpstr>Презентация PowerPoint</vt:lpstr>
      <vt:lpstr>Виды проектов в начальной школе</vt:lpstr>
      <vt:lpstr>Классификация учебных проектов</vt:lpstr>
      <vt:lpstr>Этапы  осуществления  проектной  деятельности</vt:lpstr>
      <vt:lpstr>Презентация PowerPoint</vt:lpstr>
      <vt:lpstr>Творческие задания и проекты</vt:lpstr>
      <vt:lpstr>Презентация PowerPoint</vt:lpstr>
      <vt:lpstr>Примеры проектов по теме «Куклы»</vt:lpstr>
      <vt:lpstr>Презентация PowerPoint</vt:lpstr>
      <vt:lpstr>Презентация PowerPoint</vt:lpstr>
      <vt:lpstr>Презентация PowerPoint</vt:lpstr>
      <vt:lpstr>Из проекта нового стандарта для начальной школы</vt:lpstr>
      <vt:lpstr>Из проекта нового стандарта для начальной школы</vt:lpstr>
      <vt:lpstr>Из проекта нового стандарта для начальной школы</vt:lpstr>
      <vt:lpstr>Из проекта нового стандарта для начальной школы</vt:lpstr>
      <vt:lpstr>Из проекта нового стандарта для начальной школы</vt:lpstr>
      <vt:lpstr>Оценка проектных работ</vt:lpstr>
      <vt:lpstr>Оценка проектной работы</vt:lpstr>
      <vt:lpstr>Проекты Создаем музей букв </vt:lpstr>
      <vt:lpstr>Проекты «Мой любимый детский журнал» (на выбор):</vt:lpstr>
      <vt:lpstr>САМООЦЕНИВАНИЕ</vt:lpstr>
    </vt:vector>
  </TitlesOfParts>
  <Company>APPO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Child</dc:creator>
  <cp:lastModifiedBy>Методист</cp:lastModifiedBy>
  <cp:revision>112</cp:revision>
  <dcterms:created xsi:type="dcterms:W3CDTF">2011-10-31T11:16:44Z</dcterms:created>
  <dcterms:modified xsi:type="dcterms:W3CDTF">2019-01-10T08:02:33Z</dcterms:modified>
</cp:coreProperties>
</file>