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E40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7D9DE5-9247-4E09-B0E5-933D6AFEB1F4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81446-8D1B-4C7F-883B-63EE4DB8942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7D9DE5-9247-4E09-B0E5-933D6AFEB1F4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81446-8D1B-4C7F-883B-63EE4DB894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7D9DE5-9247-4E09-B0E5-933D6AFEB1F4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81446-8D1B-4C7F-883B-63EE4DB894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7D9DE5-9247-4E09-B0E5-933D6AFEB1F4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81446-8D1B-4C7F-883B-63EE4DB894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7D9DE5-9247-4E09-B0E5-933D6AFEB1F4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81446-8D1B-4C7F-883B-63EE4DB8942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7D9DE5-9247-4E09-B0E5-933D6AFEB1F4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81446-8D1B-4C7F-883B-63EE4DB894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7D9DE5-9247-4E09-B0E5-933D6AFEB1F4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81446-8D1B-4C7F-883B-63EE4DB894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7D9DE5-9247-4E09-B0E5-933D6AFEB1F4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81446-8D1B-4C7F-883B-63EE4DB894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7D9DE5-9247-4E09-B0E5-933D6AFEB1F4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81446-8D1B-4C7F-883B-63EE4DB8942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7D9DE5-9247-4E09-B0E5-933D6AFEB1F4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81446-8D1B-4C7F-883B-63EE4DB894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7D9DE5-9247-4E09-B0E5-933D6AFEB1F4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81446-8D1B-4C7F-883B-63EE4DB8942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77D9DE5-9247-4E09-B0E5-933D6AFEB1F4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2F81446-8D1B-4C7F-883B-63EE4DB8942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19256" cy="3744416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dirty="0" smtClean="0"/>
              <a:t>Рекомендации </a:t>
            </a:r>
            <a:br>
              <a:rPr lang="ru-RU" sz="2800" dirty="0" smtClean="0"/>
            </a:br>
            <a:r>
              <a:rPr lang="ru-RU" sz="2800" dirty="0" smtClean="0"/>
              <a:t>классному  руководителю</a:t>
            </a:r>
            <a:br>
              <a:rPr lang="ru-RU" sz="2800" dirty="0" smtClean="0"/>
            </a:br>
            <a:r>
              <a:rPr lang="ru-RU" sz="2800" dirty="0" smtClean="0"/>
              <a:t>при работе</a:t>
            </a:r>
            <a:br>
              <a:rPr lang="ru-RU" sz="2800" dirty="0" smtClean="0"/>
            </a:br>
            <a:r>
              <a:rPr lang="ru-RU" sz="2800" dirty="0" smtClean="0"/>
              <a:t>с  трудными детьми  и</a:t>
            </a:r>
            <a:br>
              <a:rPr lang="ru-RU" sz="2800" dirty="0" smtClean="0"/>
            </a:br>
            <a:r>
              <a:rPr lang="ru-RU" sz="2800" dirty="0" smtClean="0"/>
              <a:t> детьми группы риска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492896"/>
            <a:ext cx="4746012" cy="2941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724128" y="5229200"/>
            <a:ext cx="31531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Составитель:</a:t>
            </a:r>
          </a:p>
          <a:p>
            <a:r>
              <a:rPr lang="ru-RU" dirty="0" smtClean="0"/>
              <a:t>педагог-психолог Лицея № 9</a:t>
            </a:r>
          </a:p>
          <a:p>
            <a:r>
              <a:rPr lang="ru-RU" dirty="0" smtClean="0"/>
              <a:t>Вайшля Олеся Владимировна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507288" cy="1412022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dirty="0" smtClean="0"/>
              <a:t>Семьи, в которых родители предъявляют детям завышенные требования, граничащие с жестокостью.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844824"/>
            <a:ext cx="8435280" cy="100811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600" dirty="0" smtClean="0"/>
              <a:t>      </a:t>
            </a:r>
            <a:r>
              <a:rPr lang="ru-RU" sz="2400" dirty="0" smtClean="0"/>
              <a:t>В таких семьях детей наказывают, часто физически, за малейшую провинность. И, как результат, дети растут жестокими и озлобленными.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95536" y="2924944"/>
            <a:ext cx="8496944" cy="36724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классного руководителя:</a:t>
            </a:r>
          </a:p>
          <a:p>
            <a:pPr lvl="0" algn="just"/>
            <a:r>
              <a:rPr lang="ru-RU" sz="2200" dirty="0" smtClean="0"/>
              <a:t>доказать родителям, что с ребенком необходимо обращаться как с равным;</a:t>
            </a:r>
          </a:p>
          <a:p>
            <a:pPr lvl="0" algn="just"/>
            <a:r>
              <a:rPr lang="ru-RU" sz="2200" dirty="0" smtClean="0"/>
              <a:t>убедить родителей отказаться от действия с позиции силы;</a:t>
            </a:r>
          </a:p>
          <a:p>
            <a:pPr lvl="0" algn="just"/>
            <a:r>
              <a:rPr lang="ru-RU" sz="2200" dirty="0" smtClean="0"/>
              <a:t>относиться к ребенку как к человеку, который имеет право на самостоятельность и уважение; </a:t>
            </a:r>
          </a:p>
          <a:p>
            <a:pPr lvl="0" algn="just"/>
            <a:r>
              <a:rPr lang="ru-RU" sz="2200" dirty="0" smtClean="0"/>
              <a:t>показать, что терпение и снисходительность к ребенку - главные средства в воспитании.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7499176" cy="14401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Памятка классному руководителю</a:t>
            </a:r>
            <a:br>
              <a:rPr lang="ru-RU" dirty="0" smtClean="0"/>
            </a:br>
            <a:r>
              <a:rPr lang="ru-RU" dirty="0" smtClean="0"/>
              <a:t>Как оказать помощь подростку в разрешении проблем</a:t>
            </a:r>
            <a:br>
              <a:rPr lang="ru-RU" dirty="0" smtClean="0"/>
            </a:br>
            <a:r>
              <a:rPr lang="ru-RU" dirty="0" smtClean="0">
                <a:solidFill>
                  <a:srgbClr val="00B050"/>
                </a:solidFill>
              </a:rPr>
              <a:t>организация беседы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50" y="1844824"/>
            <a:ext cx="3865678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Овальная выноска 10"/>
          <p:cNvSpPr/>
          <p:nvPr/>
        </p:nvSpPr>
        <p:spPr>
          <a:xfrm>
            <a:off x="4355976" y="1268760"/>
            <a:ext cx="3816424" cy="1800200"/>
          </a:xfrm>
          <a:prstGeom prst="wedgeEllipseCallout">
            <a:avLst>
              <a:gd name="adj1" fmla="val -58062"/>
              <a:gd name="adj2" fmla="val 211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i="1" dirty="0" smtClean="0"/>
              <a:t>Приглашение необходимо сделать обязательно лично, желательно с глазу на глаз. Ни в коем случае нельзя вызывать к себе человека на беседу через  </a:t>
            </a:r>
            <a:r>
              <a:rPr lang="ru-RU" sz="1400" b="1" dirty="0" smtClean="0"/>
              <a:t>«третьих лиц».</a:t>
            </a:r>
            <a:endParaRPr lang="ru-RU" sz="1400" b="1" i="1" dirty="0"/>
          </a:p>
        </p:txBody>
      </p:sp>
      <p:sp>
        <p:nvSpPr>
          <p:cNvPr id="12" name="Овальная выноска 11"/>
          <p:cNvSpPr/>
          <p:nvPr/>
        </p:nvSpPr>
        <p:spPr>
          <a:xfrm>
            <a:off x="5436096" y="3140968"/>
            <a:ext cx="3707904" cy="1656184"/>
          </a:xfrm>
          <a:prstGeom prst="wedgeEllipseCallout">
            <a:avLst>
              <a:gd name="adj1" fmla="val -61049"/>
              <a:gd name="adj2" fmla="val 47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i="1" dirty="0" smtClean="0"/>
              <a:t>Можно провести разговор в служебном помещении, но предпочтительнее не в столь «формальном» месте. </a:t>
            </a:r>
            <a:r>
              <a:rPr lang="ru-RU" sz="1400" b="1" i="1" dirty="0" smtClean="0">
                <a:solidFill>
                  <a:srgbClr val="FF0000"/>
                </a:solidFill>
              </a:rPr>
              <a:t>Главное - отсутствие посторонних.</a:t>
            </a:r>
            <a:endParaRPr lang="ru-RU" sz="1400" b="1" i="1" dirty="0">
              <a:solidFill>
                <a:srgbClr val="FF0000"/>
              </a:solidFill>
            </a:endParaRPr>
          </a:p>
        </p:txBody>
      </p:sp>
      <p:sp>
        <p:nvSpPr>
          <p:cNvPr id="13" name="Овальная выноска 12"/>
          <p:cNvSpPr/>
          <p:nvPr/>
        </p:nvSpPr>
        <p:spPr>
          <a:xfrm>
            <a:off x="3851920" y="4725144"/>
            <a:ext cx="3456384" cy="1908792"/>
          </a:xfrm>
          <a:prstGeom prst="wedgeEllipseCallout">
            <a:avLst>
              <a:gd name="adj1" fmla="val -51358"/>
              <a:gd name="adj2" fmla="val -406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i="1" dirty="0" smtClean="0"/>
              <a:t>     Будьте предельно внимательным, предельно заинтересованным собеседником. </a:t>
            </a:r>
          </a:p>
          <a:p>
            <a:pPr algn="just"/>
            <a:r>
              <a:rPr lang="ru-RU" sz="1400" b="1" i="1" dirty="0" smtClean="0"/>
              <a:t>     Покажите, что важнее этой беседы для вас сейчас ничего нет.</a:t>
            </a:r>
            <a:endParaRPr lang="ru-RU" sz="1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291264" cy="835958"/>
          </a:xfrm>
        </p:spPr>
        <p:txBody>
          <a:bodyPr/>
          <a:lstStyle/>
          <a:p>
            <a:pPr algn="ctr"/>
            <a:r>
              <a:rPr lang="ru-RU" sz="4000" dirty="0" smtClean="0"/>
              <a:t>Этапы беседы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492896"/>
            <a:ext cx="2665650" cy="3066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Овальная выноска 9"/>
          <p:cNvSpPr/>
          <p:nvPr/>
        </p:nvSpPr>
        <p:spPr>
          <a:xfrm>
            <a:off x="5940152" y="908720"/>
            <a:ext cx="3203848" cy="2808312"/>
          </a:xfrm>
          <a:prstGeom prst="wedgeEllipseCallout">
            <a:avLst>
              <a:gd name="adj1" fmla="val -48553"/>
              <a:gd name="adj2" fmla="val 3818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ьная выноска 10"/>
          <p:cNvSpPr/>
          <p:nvPr/>
        </p:nvSpPr>
        <p:spPr>
          <a:xfrm>
            <a:off x="6084168" y="3861048"/>
            <a:ext cx="3059832" cy="2592288"/>
          </a:xfrm>
          <a:prstGeom prst="wedgeEllipseCallout">
            <a:avLst>
              <a:gd name="adj1" fmla="val -53493"/>
              <a:gd name="adj2" fmla="val -2435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ьная выноска 12"/>
          <p:cNvSpPr/>
          <p:nvPr/>
        </p:nvSpPr>
        <p:spPr>
          <a:xfrm flipH="1">
            <a:off x="0" y="4005064"/>
            <a:ext cx="3131840" cy="2520280"/>
          </a:xfrm>
          <a:prstGeom prst="wedgeEllipseCallout">
            <a:avLst>
              <a:gd name="adj1" fmla="val -57117"/>
              <a:gd name="adj2" fmla="val -2753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Второй этап</a:t>
            </a:r>
          </a:p>
          <a:p>
            <a:pPr algn="just"/>
            <a:r>
              <a:rPr lang="ru-RU" sz="1400" dirty="0" smtClean="0"/>
              <a:t>Постарайтесь убедить его в том, что подобные ситуации возникают и у других людей, что положение дел вполне поправимо.</a:t>
            </a:r>
          </a:p>
        </p:txBody>
      </p:sp>
      <p:sp>
        <p:nvSpPr>
          <p:cNvPr id="15" name="Овальная выноска 14"/>
          <p:cNvSpPr/>
          <p:nvPr/>
        </p:nvSpPr>
        <p:spPr>
          <a:xfrm flipH="1">
            <a:off x="179512" y="692696"/>
            <a:ext cx="3240360" cy="2592288"/>
          </a:xfrm>
          <a:prstGeom prst="wedgeEllipseCallout">
            <a:avLst>
              <a:gd name="adj1" fmla="val -45579"/>
              <a:gd name="adj2" fmla="val 3869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800" smtClean="0"/>
          </a:p>
          <a:p>
            <a:pPr algn="ctr"/>
            <a:endParaRPr lang="ru-RU" sz="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67544" y="1268760"/>
            <a:ext cx="259228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/>
              <a:t> </a:t>
            </a:r>
            <a:r>
              <a:rPr lang="ru-RU" sz="1600" b="1" dirty="0" smtClean="0">
                <a:solidFill>
                  <a:srgbClr val="00B050"/>
                </a:solidFill>
              </a:rPr>
              <a:t>Начальный этап беседы</a:t>
            </a:r>
            <a:endParaRPr lang="ru-RU" sz="1400" b="1" dirty="0" smtClean="0">
              <a:solidFill>
                <a:srgbClr val="00B050"/>
              </a:solidFill>
            </a:endParaRPr>
          </a:p>
          <a:p>
            <a:r>
              <a:rPr lang="ru-RU" sz="1200" dirty="0" smtClean="0"/>
              <a:t>     </a:t>
            </a:r>
            <a:r>
              <a:rPr lang="ru-RU" sz="1400" dirty="0" smtClean="0"/>
              <a:t>Главная задача этапа заключается в установлении эмоционального контакта. </a:t>
            </a:r>
          </a:p>
          <a:p>
            <a:r>
              <a:rPr lang="ru-RU" sz="1400" dirty="0" smtClean="0"/>
              <a:t>     Только внимательное, терпеливое выслушивание, без сомнения и критики.</a:t>
            </a:r>
          </a:p>
          <a:p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635896" y="1268760"/>
            <a:ext cx="20162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</a:rPr>
              <a:t>      Уточните, также, сведения о близких людях, так как именно они часто являются резервными источниками помощи и поддержки.</a:t>
            </a:r>
            <a:endParaRPr lang="ru-RU" sz="1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444208" y="4509120"/>
            <a:ext cx="24482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B050"/>
                </a:solidFill>
              </a:rPr>
              <a:t>Завершающий этап </a:t>
            </a:r>
          </a:p>
          <a:p>
            <a:pPr algn="just"/>
            <a:r>
              <a:rPr lang="ru-RU" sz="1400" dirty="0" smtClean="0"/>
              <a:t>Этап окончательного формирования решения, активной психологической поддержки и придания человеку уверенности в своих силах и возможностях. </a:t>
            </a:r>
            <a:endParaRPr lang="ru-RU" sz="1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444208" y="1268760"/>
            <a:ext cx="23042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B050"/>
                </a:solidFill>
              </a:rPr>
              <a:t>       </a:t>
            </a:r>
            <a:r>
              <a:rPr lang="ru-RU" b="1" dirty="0" smtClean="0">
                <a:solidFill>
                  <a:srgbClr val="00B050"/>
                </a:solidFill>
              </a:rPr>
              <a:t>Третий</a:t>
            </a:r>
            <a:r>
              <a:rPr lang="ru-RU" sz="1600" b="1" dirty="0" smtClean="0">
                <a:solidFill>
                  <a:srgbClr val="00B050"/>
                </a:solidFill>
              </a:rPr>
              <a:t> этап</a:t>
            </a:r>
          </a:p>
          <a:p>
            <a:pPr algn="just"/>
            <a:r>
              <a:rPr lang="ru-RU" sz="1200" dirty="0" smtClean="0"/>
              <a:t>   Совместное планирование деятельности по преодолению кризисной ситуации.</a:t>
            </a:r>
          </a:p>
          <a:p>
            <a:pPr algn="just"/>
            <a:r>
              <a:rPr lang="ru-RU" sz="1200" dirty="0" smtClean="0"/>
              <a:t>      Если он испытывает затруднения, предложите определенный вариант поведения, возможные способы разрешения ситуации, которые могут привести к выходу из психологического кризиса.</a:t>
            </a:r>
            <a:endParaRPr lang="ru-RU" sz="1200" dirty="0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987824" y="5551447"/>
            <a:ext cx="33123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937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Любая информация, сообщенная вам в ходе беседы, не может быть передана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без его согласия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кому бы то ни было, а тем более стать предметом обсуждения в коллективе.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(Соблюдайте принцип конфиденциальности).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363272" cy="2060094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/>
              <a:t>ПАМЯТКА ДЕЙСТВИЙ ДЛЯ РОДИТЕЛЕЙ </a:t>
            </a:r>
            <a:br>
              <a:rPr lang="ru-RU" sz="2400" dirty="0" smtClean="0"/>
            </a:br>
            <a:r>
              <a:rPr lang="ru-RU" sz="2000" dirty="0" smtClean="0"/>
              <a:t>ПО ПРЕДУПРЕЖДЕНИЮ</a:t>
            </a:r>
            <a:br>
              <a:rPr lang="ru-RU" sz="2000" dirty="0" smtClean="0"/>
            </a:br>
            <a:r>
              <a:rPr lang="ru-RU" sz="2000" dirty="0" smtClean="0"/>
              <a:t>САМОВОЛЬНЫХ УХОДОВ ДЕТЕЙ ИЗ ДОМА</a:t>
            </a:r>
            <a:br>
              <a:rPr lang="ru-RU" sz="2000" dirty="0" smtClean="0"/>
            </a:br>
            <a:endParaRPr lang="ru-RU" sz="2400" dirty="0"/>
          </a:p>
        </p:txBody>
      </p:sp>
      <p:sp>
        <p:nvSpPr>
          <p:cNvPr id="5" name="Рамка 4"/>
          <p:cNvSpPr/>
          <p:nvPr/>
        </p:nvSpPr>
        <p:spPr>
          <a:xfrm>
            <a:off x="179512" y="188640"/>
            <a:ext cx="8784976" cy="6480720"/>
          </a:xfrm>
          <a:prstGeom prst="frame">
            <a:avLst>
              <a:gd name="adj1" fmla="val 3817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39552" y="1988840"/>
            <a:ext cx="792088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Располагать информацией о местонахождении ребенка в течение дня;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Не разрешать несовершеннолетним находиться без присмотра взрослых на улице позднее 20 часов;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Интересоваться проблемами, увлечениями своего ребенка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обращать внимание на его окружение, контактировать с его друзьями и знакомыми, знать их адреса и телефоны;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Планировать и организовывать досуг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несовершеннолетнего;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Провести с ребенком разъяснительные беседы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следующие темы: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безопасность на дороге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-безопасность в лесу, на воде, болотистой местности;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безопасность при террористических актах;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общение с незнакомыми людьми и т. д.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Объяснить ребенку о возможностях бесплатного анонимного телефона доверия, позвонив по которому они получат помощь психолога.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 Оперативно ставить в известность классного руководителя в случае болезни ребенка, о предполагаемых пропусках уроков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 поездка, разовые посещения врача и т. д.)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91264" cy="1008112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tx2">
                    <a:lumMod val="50000"/>
                  </a:schemeClr>
                </a:solidFill>
              </a:rPr>
              <a:t>ДЕЙСТВИЯ РОДИТЕЛЕЙ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000" dirty="0" smtClean="0"/>
              <a:t>ПРИ УСТАНОВЛЕНИИ ФАКТА САМОВОЛЬНОГО УХОДА </a:t>
            </a:r>
            <a:br>
              <a:rPr lang="ru-RU" sz="2000" dirty="0" smtClean="0"/>
            </a:br>
            <a:r>
              <a:rPr lang="ru-RU" sz="2000" dirty="0" smtClean="0"/>
              <a:t>НЕСОВЕРШЕННОЛЕТНЕГО ИЗ СЕМЬИ </a:t>
            </a:r>
            <a:endParaRPr lang="ru-RU" dirty="0"/>
          </a:p>
        </p:txBody>
      </p:sp>
      <p:sp>
        <p:nvSpPr>
          <p:cNvPr id="7" name="Рамка 6"/>
          <p:cNvSpPr/>
          <p:nvPr/>
        </p:nvSpPr>
        <p:spPr>
          <a:xfrm>
            <a:off x="179512" y="188640"/>
            <a:ext cx="8784976" cy="6480720"/>
          </a:xfrm>
          <a:prstGeom prst="frame">
            <a:avLst>
              <a:gd name="adj1" fmla="val 3685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683568" y="1601374"/>
            <a:ext cx="7776864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  Не поддавайтесь панике.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Если ваш ребенок самовольно ушел из дома и его местонахождение не известно, прежде всего, вспомните о последних увлечениях. (компьютерные игры, наиболее посещаемые сайты в сети Интернет, настроение в последнее время).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Обзвоните друзей вашего ребенка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причем разговаривайте не только с детьми, одноклассниками, но и их родителями, прося их об адекватных действиях, в случае, если ваш сын или дочь появится в поле их зрения.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Позвоните и опросите родственников и знакомых, классного руководителя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поинтересуйтесь информацией о вашем ребенке. Может быть, они помогут вам сориентироваться в его возможном месте нахождения.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Проверьте, какие вещи пропали из дома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Может быть одежда или деньги. Тогда можно определить ушел ли ваш ребенок намеренно или пропал.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все эти действия не принесли результата, срочно обратитесь для организации поиска в отдел полиции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,взяв с собой документы на ребенка и его фотографии. В отделе полиции напишите заявление о розыске.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Предоставьте как можно больше информации о ребенке.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поисках все имеет значение: привычки, предпочтения, информация о состоянии здоровья, круг общения и др. Чем раньше вы обратитесь в полицию, тем быстрее начнутся поиски.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Далее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действуйте согласно полученным указаниям от сотрудников полиции.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 обнаружении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пропавшего ребенка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сообщить администрации образовательного учреждения и в полицию о его возвращении.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686800" cy="144016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Алгоритм работы классного руководителя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 smtClean="0"/>
              <a:t>с обучающимися « группы риска» </a:t>
            </a:r>
            <a:br>
              <a:rPr lang="ru-RU" sz="1800" dirty="0" smtClean="0"/>
            </a:br>
            <a:r>
              <a:rPr lang="ru-RU" sz="1800" dirty="0" smtClean="0"/>
              <a:t>по проблеме самовольных уходов из дома</a:t>
            </a:r>
            <a:br>
              <a:rPr lang="ru-RU" sz="1800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Рамка 4"/>
          <p:cNvSpPr/>
          <p:nvPr/>
        </p:nvSpPr>
        <p:spPr>
          <a:xfrm>
            <a:off x="179512" y="188640"/>
            <a:ext cx="8712968" cy="6480720"/>
          </a:xfrm>
          <a:prstGeom prst="frame">
            <a:avLst>
              <a:gd name="adj1" fmla="val 3176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611560" y="1458213"/>
            <a:ext cx="7776864" cy="509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Классный руководитель информирует администрацию ОО о факте случая самовольного ухода обучающегося из дома посредством письменного обращения к администрации (докладная записка с подробным изложением случившегося).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Классный руководитель вступает во взаимодействие с педагогом – психологом. Психолог дает рекомендации, определяет причину ухода ребенка из дома.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Классный руководитель с помощью узких специалистов составляет план работы с обучающимся. Составляется протокол совместной деятельности, обговаривается срок действий.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Классный руководитель проводит индивидуальную работу с обучающимся, 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фиксирует в отдельной тетради беседы, тренинги, тесты и т.д.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Обучающийся 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заводит дневник посещаемости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в котором классный руководитель отмечает посещаемые мероприятия.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Классный руководитель тесно сотрудничает с родителями данного ребенка, выявляет причины ухода, оказывает помощь, беседует индивидуально, поддерживает, обеспечивает памятками по предупреждению самовольного ухода из дома ребенка.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Результаты проделанного фиксируются в тетради учета работы с семьей.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При взаимодействии с обучающимся, убежавшим из дома, классный руководитель привлекает к работе </a:t>
            </a:r>
            <a:r>
              <a:rPr kumimoji="0" lang="ru-RU" sz="13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педагогов - организаторов, педагогов дополнительного образования, инструкторов по физической культуре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 целью обеспечения обучающегося дополнительной занятостью.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8.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Период сопровождения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данной ситуации классным руководителем строго индивидуальный, т.е. 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пока не появится положительная динамика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обучающийся прекратит самовольно уходить из дома.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Совет профилактики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вправе направить 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информацию в отдел КДН МВД РОССИИ 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 Асбестовского городского округа»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при выявлении фактов ненадлежащего выполнения родительских обязанностей по воспитанию детей о принятии мер воздействия к родителям.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219256" cy="116205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</a:rPr>
              <a:t>Спасибо за внимание </a:t>
            </a:r>
            <a:endParaRPr lang="ru-RU" sz="4800" dirty="0">
              <a:solidFill>
                <a:srgbClr val="00B0F0"/>
              </a:solidFill>
            </a:endParaRPr>
          </a:p>
        </p:txBody>
      </p:sp>
      <p:pic>
        <p:nvPicPr>
          <p:cNvPr id="5" name="Picture 2" descr="https://media.elitsy.ru/wp-content/uploads/2017/11/semya_1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4955" y="2133600"/>
            <a:ext cx="7097890" cy="3992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32656"/>
            <a:ext cx="76771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7-конечная звезда 13"/>
          <p:cNvSpPr/>
          <p:nvPr/>
        </p:nvSpPr>
        <p:spPr>
          <a:xfrm>
            <a:off x="2627784" y="2780928"/>
            <a:ext cx="4082752" cy="2808312"/>
          </a:xfrm>
          <a:prstGeom prst="star7">
            <a:avLst>
              <a:gd name="adj" fmla="val 16687"/>
              <a:gd name="hf" fmla="val 102572"/>
              <a:gd name="vf" fmla="val 1052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</a:t>
            </a: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</a:t>
            </a: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риска</a:t>
            </a:r>
            <a:endParaRPr lang="ru-RU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Блок-схема: решение 15"/>
          <p:cNvSpPr/>
          <p:nvPr/>
        </p:nvSpPr>
        <p:spPr>
          <a:xfrm>
            <a:off x="3059832" y="5301208"/>
            <a:ext cx="3312368" cy="1323528"/>
          </a:xfrm>
          <a:prstGeom prst="flowChartDecis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Руководитель кружка, секции</a:t>
            </a:r>
            <a:endParaRPr lang="ru-RU" dirty="0"/>
          </a:p>
        </p:txBody>
      </p:sp>
      <p:sp>
        <p:nvSpPr>
          <p:cNvPr id="17" name="Блок-схема: решение 16"/>
          <p:cNvSpPr/>
          <p:nvPr/>
        </p:nvSpPr>
        <p:spPr>
          <a:xfrm>
            <a:off x="3059832" y="1772816"/>
            <a:ext cx="3168352" cy="972688"/>
          </a:xfrm>
          <a:prstGeom prst="flowChartDecisi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Классный руководитель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8" name="Блок-схема: решение 17"/>
          <p:cNvSpPr/>
          <p:nvPr/>
        </p:nvSpPr>
        <p:spPr>
          <a:xfrm>
            <a:off x="1475656" y="4653136"/>
            <a:ext cx="2210544" cy="1332728"/>
          </a:xfrm>
          <a:prstGeom prst="flowChartDecisio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Педагог-психолог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9" name="Блок-схема: решение 18"/>
          <p:cNvSpPr/>
          <p:nvPr/>
        </p:nvSpPr>
        <p:spPr>
          <a:xfrm>
            <a:off x="5868144" y="4581128"/>
            <a:ext cx="2411760" cy="1548752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одноклассники</a:t>
            </a:r>
            <a:endParaRPr lang="ru-RU" dirty="0"/>
          </a:p>
        </p:txBody>
      </p:sp>
      <p:sp>
        <p:nvSpPr>
          <p:cNvPr id="20" name="Блок-схема: решение 19"/>
          <p:cNvSpPr/>
          <p:nvPr/>
        </p:nvSpPr>
        <p:spPr>
          <a:xfrm>
            <a:off x="6156176" y="2852936"/>
            <a:ext cx="2808312" cy="1412776"/>
          </a:xfrm>
          <a:prstGeom prst="flowChartDecis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Администрация  Лицея</a:t>
            </a:r>
            <a:endParaRPr lang="ru-RU" dirty="0"/>
          </a:p>
        </p:txBody>
      </p:sp>
      <p:sp>
        <p:nvSpPr>
          <p:cNvPr id="22" name="Блок-схема: решение 21"/>
          <p:cNvSpPr/>
          <p:nvPr/>
        </p:nvSpPr>
        <p:spPr>
          <a:xfrm>
            <a:off x="1043608" y="3068960"/>
            <a:ext cx="2426568" cy="1512168"/>
          </a:xfrm>
          <a:prstGeom prst="flowChartDecis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Учителя предметники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Категории детей групп риска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12776"/>
            <a:ext cx="7513631" cy="50405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8153400" cy="5793507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4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Индикаторы неблагополучия можно выявить в следующих сферах жизнедеятельности:</a:t>
            </a:r>
          </a:p>
          <a:p>
            <a:pPr algn="ctr">
              <a:buNone/>
            </a:pPr>
            <a:endParaRPr lang="ru-RU" dirty="0" smtClean="0"/>
          </a:p>
          <a:p>
            <a:r>
              <a:rPr lang="ru-RU" sz="4000" dirty="0" smtClean="0"/>
              <a:t>учебная деятельность;</a:t>
            </a:r>
          </a:p>
          <a:p>
            <a:r>
              <a:rPr lang="ru-RU" sz="4000" dirty="0" smtClean="0"/>
              <a:t>взаимоотношения со сверстниками;</a:t>
            </a:r>
          </a:p>
          <a:p>
            <a:r>
              <a:rPr lang="ru-RU" sz="4000" dirty="0" smtClean="0"/>
              <a:t>взаимоотношения со взрослыми;</a:t>
            </a:r>
          </a:p>
          <a:p>
            <a:r>
              <a:rPr lang="ru-RU" sz="4000" dirty="0" smtClean="0"/>
              <a:t>проведение свободного времени;</a:t>
            </a:r>
          </a:p>
          <a:p>
            <a:r>
              <a:rPr lang="ru-RU" sz="4000" dirty="0" smtClean="0"/>
              <a:t>отношение к труду  и профессиональная ориентация;</a:t>
            </a:r>
          </a:p>
          <a:p>
            <a:r>
              <a:rPr lang="ru-RU" sz="4000" dirty="0" smtClean="0"/>
              <a:t> поведение и поступки.</a:t>
            </a:r>
          </a:p>
          <a:p>
            <a:pPr>
              <a:buFontTx/>
              <a:buChar char="-"/>
            </a:pPr>
            <a:endParaRPr lang="ru-RU" dirty="0" smtClean="0"/>
          </a:p>
          <a:p>
            <a:pPr algn="ctr">
              <a:buNone/>
            </a:pPr>
            <a:r>
              <a:rPr lang="ru-RU" sz="4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Способы и формы работы классного руководителя с детьми </a:t>
            </a:r>
          </a:p>
          <a:p>
            <a:pPr algn="ctr">
              <a:buNone/>
            </a:pPr>
            <a:r>
              <a:rPr lang="ru-RU" sz="4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«ГРУППЫ РИСКА»</a:t>
            </a:r>
          </a:p>
          <a:p>
            <a:pPr algn="ctr">
              <a:buNone/>
            </a:pPr>
            <a:endParaRPr lang="ru-RU" dirty="0" smtClean="0"/>
          </a:p>
          <a:p>
            <a:r>
              <a:rPr lang="ru-RU" sz="4000" dirty="0" smtClean="0"/>
              <a:t> Включение в воспитывающую общественно значимую деятельность.</a:t>
            </a:r>
          </a:p>
          <a:p>
            <a:r>
              <a:rPr lang="ru-RU" sz="4000" dirty="0" smtClean="0"/>
              <a:t>Оптимизация общения в ходе воспитательного процесса.</a:t>
            </a:r>
          </a:p>
          <a:p>
            <a:r>
              <a:rPr lang="ru-RU" sz="4000" dirty="0" smtClean="0"/>
              <a:t>Преобразование позиции школьника, его статуса и роли в классе.</a:t>
            </a:r>
          </a:p>
          <a:p>
            <a:r>
              <a:rPr lang="ru-RU" sz="4000" dirty="0" smtClean="0"/>
              <a:t> Изменение   классным   руководителем   стиля   взаимодействия   с   учащимися, коллективом.</a:t>
            </a:r>
          </a:p>
          <a:p>
            <a:r>
              <a:rPr lang="ru-RU" sz="4000" dirty="0" smtClean="0"/>
              <a:t>Регулирование отношений с семьёй.</a:t>
            </a:r>
          </a:p>
          <a:p>
            <a:r>
              <a:rPr lang="ru-RU" sz="4000" dirty="0" smtClean="0"/>
              <a:t>Анализ    реальных    и    предполагаемых    классным   руководителем    задач    и воспитательных ситуаций.</a:t>
            </a:r>
          </a:p>
          <a:p>
            <a:r>
              <a:rPr lang="ru-RU" sz="4000" dirty="0" smtClean="0"/>
              <a:t>Дискуссии, коррекционно-развивающие игры, специальные тренинги.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/>
              <a:t>Пять типов семей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447800"/>
            <a:ext cx="7602048" cy="901080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2000" dirty="0" smtClean="0"/>
              <a:t>Это позволит классному руководителю более адресно и точно предупредить и корректировать изъяны семейного воспитания.</a:t>
            </a:r>
            <a:endParaRPr lang="ru-RU" sz="2000" dirty="0"/>
          </a:p>
        </p:txBody>
      </p:sp>
      <p:pic>
        <p:nvPicPr>
          <p:cNvPr id="5122" name="Picture 2" descr="https://media.elitsy.ru/wp-content/uploads/2017/11/semya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420888"/>
            <a:ext cx="7424826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435280" cy="691942"/>
          </a:xfrm>
        </p:spPr>
        <p:txBody>
          <a:bodyPr/>
          <a:lstStyle/>
          <a:p>
            <a:pPr algn="ctr"/>
            <a:r>
              <a:rPr lang="ru-RU" sz="2800" dirty="0" smtClean="0"/>
              <a:t>Семьи, в которых </a:t>
            </a:r>
            <a:r>
              <a:rPr lang="ru-RU" sz="2800" i="1" dirty="0" smtClean="0"/>
              <a:t>«трудные» родители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95536" y="2996952"/>
            <a:ext cx="8215064" cy="3600400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000" dirty="0" smtClean="0"/>
              <a:t>расположить мать к себе, заручиться доверием, если она отнесется настороженно, не спешить обижаться;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/>
              <a:t>попробовать посмотреть на себя глазами матери, это поможет лучше понять и контролировать свое к ней отношение; 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/>
              <a:t>заинтересовать судьбой подростка, пробудить ответственность за его и ее, матери, будущее;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/>
              <a:t>деликатно, тактично прикоснуться к сокровенным чувствам, естественному желанию матери устроить свою личную жизнь; пробудить в ней потребность в душевных контактах с ребенком, в обмене мыслями, совместном решении повседневных жизненных проблем;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980728"/>
            <a:ext cx="842493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000" dirty="0" smtClean="0"/>
              <a:t>       Это часто одинокая мать, которой ребенок мешает устроить личную жизнь. </a:t>
            </a:r>
          </a:p>
          <a:p>
            <a:pPr>
              <a:buNone/>
            </a:pPr>
            <a:r>
              <a:rPr lang="ru-RU" sz="2000" dirty="0" smtClean="0"/>
              <a:t>      Атмосфера в такой семье характеризуется холодностью, безразличием, отсутствием духовного контакта.</a:t>
            </a:r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1403648" y="2348880"/>
            <a:ext cx="6408712" cy="698500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Задача классного руководителя: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7931224" cy="691942"/>
          </a:xfrm>
        </p:spPr>
        <p:txBody>
          <a:bodyPr>
            <a:normAutofit/>
          </a:bodyPr>
          <a:lstStyle/>
          <a:p>
            <a:pPr algn="ctr"/>
            <a:r>
              <a:rPr lang="ru-RU" sz="2600" dirty="0" smtClean="0"/>
              <a:t> Семья, где господствует </a:t>
            </a:r>
            <a:r>
              <a:rPr lang="ru-RU" sz="2600" i="1" dirty="0" smtClean="0"/>
              <a:t>безнадзорность</a:t>
            </a:r>
            <a:r>
              <a:rPr lang="ru-RU" sz="2600" dirty="0" smtClean="0"/>
              <a:t>.</a:t>
            </a:r>
            <a:endParaRPr lang="ru-RU" sz="2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1052736"/>
            <a:ext cx="5122912" cy="201622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   В семьях этого типа родители, как правило, употребляют алкоголь. </a:t>
            </a:r>
          </a:p>
          <a:p>
            <a:r>
              <a:rPr lang="ru-RU" sz="2000" dirty="0" smtClean="0"/>
              <a:t>          Для отцов и матерей характерна культурная ограниченность, бедность чувств, отсутствие духовных связей с детьми.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8363272" cy="3096344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4500" b="1" dirty="0" smtClean="0">
                <a:solidFill>
                  <a:srgbClr val="FF0000"/>
                </a:solidFill>
              </a:rPr>
              <a:t>Задача классного руководителя:</a:t>
            </a:r>
          </a:p>
          <a:p>
            <a:pPr lvl="0" algn="just"/>
            <a:r>
              <a:rPr lang="ru-RU" sz="3800" dirty="0" smtClean="0"/>
              <a:t>терпеливо, без назидания и упреков доказать родителям пагубность их «образа жизни» на растущую личность;</a:t>
            </a:r>
          </a:p>
          <a:p>
            <a:pPr lvl="0" algn="just"/>
            <a:r>
              <a:rPr lang="ru-RU" sz="3800" dirty="0" smtClean="0"/>
              <a:t>обратить внимание на испытываемые подростком переживания, боль, стыд и обиду за отца и мать, ведущих аморальную жизнь;</a:t>
            </a:r>
          </a:p>
          <a:p>
            <a:pPr lvl="0" algn="just"/>
            <a:r>
              <a:rPr lang="ru-RU" sz="3800" dirty="0" smtClean="0"/>
              <a:t>выяснить, кто из родителей пользуется наибольшим авторитетом в семье, кто может стать опорой в изменении опыта, условий жизни;</a:t>
            </a:r>
          </a:p>
          <a:p>
            <a:pPr lvl="0" algn="just"/>
            <a:r>
              <a:rPr lang="ru-RU" sz="3800" dirty="0" smtClean="0"/>
              <a:t>подростка необходимо включить в более широкое общение с окружающими людьми, морально поддержать, установить контроль.</a:t>
            </a:r>
          </a:p>
          <a:p>
            <a:endParaRPr lang="ru-RU" dirty="0"/>
          </a:p>
        </p:txBody>
      </p:sp>
      <p:pic>
        <p:nvPicPr>
          <p:cNvPr id="5122" name="Picture 2" descr="https://avatars.mds.yandex.net/get-zen_doc/222865/pub_5acfdad95991d3e3d13c5e3c_5acfde09bcf1bcc1f294728e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052736"/>
            <a:ext cx="330883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435280" cy="1268006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/>
              <a:t>Семьи, характеризующиеся </a:t>
            </a:r>
            <a:br>
              <a:rPr lang="ru-RU" sz="2400" dirty="0" smtClean="0"/>
            </a:br>
            <a:r>
              <a:rPr lang="ru-RU" sz="2400" i="1" dirty="0" smtClean="0"/>
              <a:t>педагогической неграмотностью родителей.</a:t>
            </a:r>
            <a:endParaRPr lang="ru-RU" sz="2400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7544" y="1628800"/>
            <a:ext cx="8280920" cy="136815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   В такой семье родители не понимают детей, обнаруживают полное незнание методов воздействия, недооценивают значение семейного воспитания, подрывают авторитет школы и учителей.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39552" y="2852936"/>
            <a:ext cx="8071048" cy="374441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классного руководителя:</a:t>
            </a:r>
          </a:p>
          <a:p>
            <a:pPr lvl="0" algn="just"/>
            <a:r>
              <a:rPr lang="ru-RU" sz="2400" dirty="0" smtClean="0"/>
              <a:t>сформировать у родителей потребность в педагогических знаниях через проведение с ними консультаций;</a:t>
            </a:r>
          </a:p>
          <a:p>
            <a:pPr lvl="0" algn="just"/>
            <a:r>
              <a:rPr lang="ru-RU" sz="2400" dirty="0" smtClean="0"/>
              <a:t>включение в систематическую и методическую работу школы с родителями обучающихся;</a:t>
            </a:r>
          </a:p>
          <a:p>
            <a:pPr lvl="0" algn="just"/>
            <a:r>
              <a:rPr lang="ru-RU" sz="2400" dirty="0" smtClean="0"/>
              <a:t>пробудить интерес отцов и матерей к самообразованию в области педагогики и</a:t>
            </a:r>
            <a:br>
              <a:rPr lang="ru-RU" sz="2400" dirty="0" smtClean="0"/>
            </a:br>
            <a:r>
              <a:rPr lang="ru-RU" sz="2400" dirty="0" smtClean="0"/>
              <a:t>психологии;</a:t>
            </a:r>
          </a:p>
          <a:p>
            <a:pPr lvl="0" algn="just"/>
            <a:r>
              <a:rPr lang="ru-RU" sz="2400" dirty="0" smtClean="0"/>
              <a:t>внушить мысль о том, что все дети нуждаются в образованных родителях.</a:t>
            </a:r>
          </a:p>
          <a:p>
            <a:pPr algn="just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032" y="0"/>
            <a:ext cx="8712968" cy="126876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/>
              <a:t>Семьи, в которых отдается приоритет </a:t>
            </a:r>
            <a:br>
              <a:rPr lang="ru-RU" dirty="0" smtClean="0"/>
            </a:br>
            <a:r>
              <a:rPr lang="ru-RU" i="1" dirty="0" smtClean="0"/>
              <a:t>материальному благополучию над духовной жизнью.</a:t>
            </a:r>
            <a:endParaRPr lang="ru-RU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8363272" cy="1229948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/>
              <a:t>            В таких семьях   дети,   как   правило,   растут   эгоистами,   излишне   практичными потребителями. </a:t>
            </a:r>
          </a:p>
          <a:p>
            <a:pPr algn="just"/>
            <a:r>
              <a:rPr lang="ru-RU" sz="2000" dirty="0" smtClean="0"/>
              <a:t>        И родители эти качества поощряют.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708920"/>
            <a:ext cx="8153400" cy="341724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классного руководителя:</a:t>
            </a:r>
          </a:p>
          <a:p>
            <a:pPr lvl="0" algn="just"/>
            <a:r>
              <a:rPr lang="ru-RU" sz="2000" dirty="0" smtClean="0"/>
              <a:t>изменить ориентацию родителей только на материальные ценности;</a:t>
            </a:r>
          </a:p>
          <a:p>
            <a:pPr lvl="0" algn="just"/>
            <a:r>
              <a:rPr lang="ru-RU" sz="2000" dirty="0" smtClean="0"/>
              <a:t>заинтересовать внутренним духовным миром ребенка;</a:t>
            </a:r>
          </a:p>
          <a:p>
            <a:pPr lvl="0" algn="just"/>
            <a:r>
              <a:rPr lang="ru-RU" sz="2000" dirty="0" smtClean="0"/>
              <a:t>при встречах с родителями дома, в школе использовать косвенное воздействие, опираясь на их здоровые интересы, доброту, благородство поступков, приводя при этом примеры из жизни других (известный людей).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760</TotalTime>
  <Words>1546</Words>
  <Application>Microsoft Office PowerPoint</Application>
  <PresentationFormat>Экран (4:3)</PresentationFormat>
  <Paragraphs>126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Рекомендации  классному  руководителю при работе с  трудными детьми  и  детьми группы риска   </vt:lpstr>
      <vt:lpstr>Слайд 2</vt:lpstr>
      <vt:lpstr>Категории детей групп риска</vt:lpstr>
      <vt:lpstr>   </vt:lpstr>
      <vt:lpstr>Пять типов семей</vt:lpstr>
      <vt:lpstr>Семьи, в которых «трудные» родители.</vt:lpstr>
      <vt:lpstr> Семья, где господствует безнадзорность.</vt:lpstr>
      <vt:lpstr>Семьи, характеризующиеся  педагогической неграмотностью родителей.</vt:lpstr>
      <vt:lpstr>Семьи, в которых отдается приоритет  материальному благополучию над духовной жизнью.</vt:lpstr>
      <vt:lpstr>Семьи, в которых родители предъявляют детям завышенные требования, граничащие с жестокостью.</vt:lpstr>
      <vt:lpstr>Памятка классному руководителю Как оказать помощь подростку в разрешении проблем организация беседы  </vt:lpstr>
      <vt:lpstr>Этапы беседы </vt:lpstr>
      <vt:lpstr>ПАМЯТКА ДЕЙСТВИЙ ДЛЯ РОДИТЕЛЕЙ  ПО ПРЕДУПРЕЖДЕНИЮ САМОВОЛЬНЫХ УХОДОВ ДЕТЕЙ ИЗ ДОМА </vt:lpstr>
      <vt:lpstr>  ДЕЙСТВИЯ РОДИТЕЛЕЙ  ПРИ УСТАНОВЛЕНИИ ФАКТА САМОВОЛЬНОГО УХОДА  НЕСОВЕРШЕННОЛЕТНЕГО ИЗ СЕМЬИ </vt:lpstr>
      <vt:lpstr>Алгоритм работы классного руководителя  с обучающимися « группы риска»  по проблеме самовольных уходов из дома   </vt:lpstr>
      <vt:lpstr>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студент</dc:creator>
  <cp:lastModifiedBy>студент</cp:lastModifiedBy>
  <cp:revision>59</cp:revision>
  <dcterms:created xsi:type="dcterms:W3CDTF">2018-12-04T03:21:50Z</dcterms:created>
  <dcterms:modified xsi:type="dcterms:W3CDTF">2019-01-10T03:24:56Z</dcterms:modified>
</cp:coreProperties>
</file>