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1" r:id="rId2"/>
  </p:sldMasterIdLst>
  <p:notesMasterIdLst>
    <p:notesMasterId r:id="rId10"/>
  </p:notesMasterIdLst>
  <p:handoutMasterIdLst>
    <p:handoutMasterId r:id="rId11"/>
  </p:handoutMasterIdLst>
  <p:sldIdLst>
    <p:sldId id="257" r:id="rId3"/>
    <p:sldId id="258" r:id="rId4"/>
    <p:sldId id="260" r:id="rId5"/>
    <p:sldId id="270" r:id="rId6"/>
    <p:sldId id="261" r:id="rId7"/>
    <p:sldId id="271" r:id="rId8"/>
    <p:sldId id="27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32" autoAdjust="0"/>
    <p:restoredTop sz="94660"/>
  </p:normalViewPr>
  <p:slideViewPr>
    <p:cSldViewPr snapToGrid="0">
      <p:cViewPr varScale="1">
        <p:scale>
          <a:sx n="69" d="100"/>
          <a:sy n="69" d="100"/>
        </p:scale>
        <p:origin x="-64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123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45BA1-980A-4507-BE5A-5C1E7C2FFD8F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03411-58E2-43FD-AE1D-AD77DFF8CB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3416D-7FED-43BC-AA7C-D92DBA01ED64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C57A8-AE18-4654-B6AF-04B3577165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BCBE8-30B0-4476-8762-9236B142003A}" type="datetimeFigureOut">
              <a:rPr lang="en-US" smtClean="0"/>
              <a:pPr/>
              <a:t>1/10/2019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BCBE8-30B0-4476-8762-9236B142003A}" type="datetimeFigureOut">
              <a:rPr lang="en-US" smtClean="0"/>
              <a:pPr/>
              <a:t>1/10/2019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CF99945-0A15-4715-AB6C-F5E56CF20F7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333v.ru/uploads/1e/1e079f867887a9c52eb81b689a0a79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701831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5033" y="694481"/>
            <a:ext cx="99773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6325" algn="l"/>
              </a:tabLst>
            </a:pPr>
            <a:r>
              <a:rPr lang="en-US" sz="10000" dirty="0" smtClean="0">
                <a:solidFill>
                  <a:srgbClr val="FF0000"/>
                </a:solidFill>
                <a:latin typeface="Brush Script MT" pitchFamily="66" charset="0"/>
              </a:rPr>
              <a:t>Enjoy Christmas</a:t>
            </a:r>
            <a:endParaRPr lang="ru-RU" sz="1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96750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en-US" sz="3600" b="0" i="0" dirty="0" smtClean="0">
                <a:solidFill>
                  <a:srgbClr val="9A5315">
                    <a:lumMod val="50000"/>
                  </a:srgbClr>
                </a:solidFill>
                <a:latin typeface="Segoe Print"/>
                <a:ea typeface="+mj-ea"/>
                <a:cs typeface="+mj-cs"/>
              </a:rPr>
              <a:t>Dear Friends</a:t>
            </a:r>
            <a:r>
              <a:rPr lang="en-US" dirty="0">
                <a:solidFill>
                  <a:srgbClr val="9A5315">
                    <a:lumMod val="50000"/>
                  </a:srgbClr>
                </a:solidFill>
                <a:latin typeface="Segoe Print"/>
              </a:rPr>
              <a:t>!</a:t>
            </a:r>
            <a:r>
              <a:rPr lang="en-US" sz="3600" b="0" i="0" dirty="0" smtClean="0">
                <a:solidFill>
                  <a:srgbClr val="9A5315">
                    <a:lumMod val="50000"/>
                  </a:srgbClr>
                </a:solidFill>
                <a:latin typeface="Segoe Print"/>
                <a:ea typeface="+mj-ea"/>
                <a:cs typeface="+mj-cs"/>
              </a:rPr>
              <a:t> today, we’ll go to wonderful trip! </a:t>
            </a:r>
            <a:endParaRPr lang="ru-RU" sz="3600" b="0" i="0" dirty="0">
              <a:solidFill>
                <a:srgbClr val="9A5315">
                  <a:lumMod val="50000"/>
                </a:srgbClr>
              </a:solidFill>
              <a:latin typeface="Segoe Print"/>
              <a:ea typeface="+mj-ea"/>
              <a:cs typeface="+mj-cs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7472" indent="-347472" algn="l" defTabSz="914400">
              <a:lnSpc>
                <a:spcPct val="100000"/>
              </a:lnSpc>
              <a:spcBef>
                <a:spcPts val="1800"/>
              </a:spcBef>
              <a:buClr>
                <a:srgbClr val="9A5315"/>
              </a:buClr>
              <a:buFont typeface="Arial"/>
              <a:buChar char="•"/>
            </a:pPr>
            <a:r>
              <a:rPr lang="en-US" sz="2400" b="0" i="0" dirty="0" smtClean="0">
                <a:solidFill>
                  <a:srgbClr val="9A5315"/>
                </a:solidFill>
                <a:latin typeface="Segoe Print"/>
                <a:ea typeface="+mn-ea"/>
                <a:cs typeface="+mn-cs"/>
              </a:rPr>
              <a:t>The Chinese calendar station</a:t>
            </a:r>
          </a:p>
          <a:p>
            <a:pPr marL="347472" indent="-347472" algn="l" defTabSz="914400">
              <a:lnSpc>
                <a:spcPct val="100000"/>
              </a:lnSpc>
              <a:spcBef>
                <a:spcPts val="1800"/>
              </a:spcBef>
              <a:buClr>
                <a:srgbClr val="9A5315"/>
              </a:buClr>
              <a:buFont typeface="Arial"/>
              <a:buChar char="•"/>
            </a:pPr>
            <a:r>
              <a:rPr lang="en-US" sz="2400" b="0" i="0" dirty="0" smtClean="0">
                <a:solidFill>
                  <a:srgbClr val="9A5315"/>
                </a:solidFill>
                <a:latin typeface="Segoe Print"/>
                <a:ea typeface="+mn-ea"/>
                <a:cs typeface="+mn-cs"/>
              </a:rPr>
              <a:t>The Tasty station</a:t>
            </a:r>
          </a:p>
          <a:p>
            <a:pPr marL="347472" indent="-347472" algn="l" defTabSz="914400">
              <a:lnSpc>
                <a:spcPct val="100000"/>
              </a:lnSpc>
              <a:spcBef>
                <a:spcPts val="1800"/>
              </a:spcBef>
              <a:buClr>
                <a:srgbClr val="9A5315"/>
              </a:buClr>
              <a:buFont typeface="Arial"/>
              <a:buChar char="•"/>
            </a:pPr>
            <a:r>
              <a:rPr lang="en-US" sz="2400" b="0" i="0" dirty="0" smtClean="0">
                <a:solidFill>
                  <a:srgbClr val="9A5315"/>
                </a:solidFill>
                <a:latin typeface="Segoe Print"/>
                <a:ea typeface="+mn-ea"/>
                <a:cs typeface="+mn-cs"/>
              </a:rPr>
              <a:t>Post station</a:t>
            </a:r>
          </a:p>
          <a:p>
            <a:pPr marL="347472" indent="-347472" algn="l" defTabSz="914400">
              <a:lnSpc>
                <a:spcPct val="100000"/>
              </a:lnSpc>
              <a:spcBef>
                <a:spcPts val="1800"/>
              </a:spcBef>
              <a:buClr>
                <a:srgbClr val="9A5315"/>
              </a:buClr>
              <a:buFont typeface="Arial"/>
              <a:buChar char="•"/>
            </a:pPr>
            <a:r>
              <a:rPr lang="en-US" sz="2400" dirty="0" smtClean="0">
                <a:solidFill>
                  <a:srgbClr val="9A5315"/>
                </a:solidFill>
                <a:latin typeface="Segoe Print"/>
              </a:rPr>
              <a:t>Sing song station</a:t>
            </a:r>
            <a:endParaRPr lang="en-US" sz="2400" b="0" i="0" dirty="0" smtClean="0">
              <a:solidFill>
                <a:srgbClr val="9A5315"/>
              </a:solidFill>
              <a:latin typeface="Segoe Print"/>
              <a:ea typeface="+mn-ea"/>
              <a:cs typeface="+mn-cs"/>
            </a:endParaRPr>
          </a:p>
          <a:p>
            <a:pPr marL="347472" indent="-347472" algn="l" defTabSz="914400">
              <a:lnSpc>
                <a:spcPct val="100000"/>
              </a:lnSpc>
              <a:spcBef>
                <a:spcPts val="1800"/>
              </a:spcBef>
              <a:buClr>
                <a:srgbClr val="9A5315"/>
              </a:buClr>
              <a:buFont typeface="Arial"/>
              <a:buChar char="•"/>
            </a:pPr>
            <a:endParaRPr lang="ru-RU" sz="2400" b="0" i="0" dirty="0">
              <a:solidFill>
                <a:srgbClr val="9A5315"/>
              </a:solidFill>
              <a:latin typeface="Segoe Prin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10741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elitefon.ru/pic/201302/1920x1080/elitefon.ru-31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5733025" y="0"/>
            <a:ext cx="5532699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500" dirty="0" smtClean="0">
                <a:solidFill>
                  <a:srgbClr val="C00000"/>
                </a:solidFill>
                <a:latin typeface="Blackadder ITC" pitchFamily="82" charset="0"/>
              </a:rPr>
              <a:t>Let’s go!</a:t>
            </a:r>
            <a:endParaRPr lang="ru-RU" sz="125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previews.123rf.com/images/izakowski/izakowski1404/izakowski140400089/27456483-Cartoon-Illustration-of-All-Chinese-Zodiac-Horoscope-Signs-Set-Stock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1638" y="1022600"/>
            <a:ext cx="4403122" cy="5661779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068010" y="648183"/>
            <a:ext cx="58915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7030A0"/>
                </a:solidFill>
                <a:latin typeface="Blackadder ITC" pitchFamily="82" charset="0"/>
              </a:rPr>
              <a:t>‘The Chinese Calendar” station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0309" y="2245489"/>
            <a:ext cx="62966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6325" algn="l"/>
              </a:tabLst>
            </a:pPr>
            <a:r>
              <a:rPr lang="en-US" sz="5400" i="1" dirty="0" smtClean="0"/>
              <a:t>rabbit, tiger, rat, monkey, snake, dog, pig, horse, sheep, ox, dragon, rooster </a:t>
            </a:r>
            <a:endParaRPr lang="ru-RU" sz="5400" i="1" dirty="0"/>
          </a:p>
        </p:txBody>
      </p:sp>
      <p:pic>
        <p:nvPicPr>
          <p:cNvPr id="10244" name="Picture 4" descr="https://w-dog.ru/wallpapers/8/14/small/373824231123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6136"/>
            <a:ext cx="2068010" cy="1292507"/>
          </a:xfrm>
          <a:prstGeom prst="rect">
            <a:avLst/>
          </a:prstGeom>
          <a:noFill/>
        </p:spPr>
      </p:pic>
      <p:pic>
        <p:nvPicPr>
          <p:cNvPr id="10246" name="Picture 6" descr="https://www.afisha.uz/ui/materials/2013/01/01710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21124" y="5719126"/>
            <a:ext cx="1363199" cy="9073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057288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9919" y="1088020"/>
            <a:ext cx="7315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There is a  list of dishes (in Russian, British  and American  cuisine). The task is –</a:t>
            </a:r>
            <a:endParaRPr lang="ru-RU" i="1" dirty="0" smtClean="0"/>
          </a:p>
          <a:p>
            <a:pPr lvl="0"/>
            <a:r>
              <a:rPr lang="en-US" i="1" dirty="0" smtClean="0"/>
              <a:t>Put each of them in the right column</a:t>
            </a:r>
            <a:endParaRPr lang="ru-RU" i="1" dirty="0" smtClean="0"/>
          </a:p>
          <a:p>
            <a:pPr lvl="0"/>
            <a:r>
              <a:rPr lang="en-US" i="1" dirty="0" smtClean="0"/>
              <a:t> Match dishes with their  names</a:t>
            </a:r>
            <a:endParaRPr lang="ru-RU" i="1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430684" y="370390"/>
            <a:ext cx="70721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7030A0"/>
                </a:solidFill>
                <a:latin typeface="Blackadder ITC" pitchFamily="82" charset="0"/>
              </a:rPr>
              <a:t>‘Tasty’ station</a:t>
            </a:r>
            <a:endParaRPr lang="ru-RU" sz="4400" dirty="0">
              <a:solidFill>
                <a:srgbClr val="7030A0"/>
              </a:solidFill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91687" y="2098963"/>
            <a:ext cx="1952625" cy="1502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1579" y="2880106"/>
            <a:ext cx="2529189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http://dinnerrecipes.eu/wp-content/uploads/2017/01/cornis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20939" y="2253665"/>
            <a:ext cx="2912295" cy="1531257"/>
          </a:xfrm>
          <a:prstGeom prst="rect">
            <a:avLst/>
          </a:prstGeom>
          <a:noFill/>
        </p:spPr>
      </p:pic>
      <p:pic>
        <p:nvPicPr>
          <p:cNvPr id="12" name="Рисунок 1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4907" y="835727"/>
            <a:ext cx="2019300" cy="1343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http://s3.amazonaws.com/assets.bakinginspiration.com/recipes/large/MCD00063_500x356.jpg?129052324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815772" y="264249"/>
            <a:ext cx="2376228" cy="1691874"/>
          </a:xfrm>
          <a:prstGeom prst="rect">
            <a:avLst/>
          </a:prstGeom>
          <a:noFill/>
        </p:spPr>
      </p:pic>
      <p:pic>
        <p:nvPicPr>
          <p:cNvPr id="14" name="Рисунок 13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92667" y="2867967"/>
            <a:ext cx="1938218" cy="1633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 descr="http://assets2.heart.co.uk/2012/22/jubilee-food-fish-and-chips-1338463192-view-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4534" y="2494146"/>
            <a:ext cx="1942195" cy="157909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451413" y="5497975"/>
            <a:ext cx="62040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gingerbread fish and chips, Christmas Turkey, Dressed herring, Cornish pasty, </a:t>
            </a:r>
            <a:r>
              <a:rPr lang="en-US" dirty="0" err="1" smtClean="0"/>
              <a:t>pirozhki</a:t>
            </a:r>
            <a:r>
              <a:rPr lang="en-US" dirty="0" smtClean="0"/>
              <a:t>, pancakes, scones</a:t>
            </a:r>
            <a:endParaRPr lang="ru-RU" dirty="0"/>
          </a:p>
        </p:txBody>
      </p:sp>
      <p:pic>
        <p:nvPicPr>
          <p:cNvPr id="9224" name="Picture 8" descr="https://cs4.pikabu.ru/post_img/2015/12/31/9/145157422711841851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05288" y="277793"/>
            <a:ext cx="1186317" cy="792866"/>
          </a:xfrm>
          <a:prstGeom prst="rect">
            <a:avLst/>
          </a:prstGeom>
          <a:noFill/>
        </p:spPr>
      </p:pic>
      <p:pic>
        <p:nvPicPr>
          <p:cNvPr id="9226" name="Picture 10" descr="https://look.com.ua/pic/201209/1024x600/look.com.ua-725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001761" y="5574657"/>
            <a:ext cx="2190239" cy="128334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905000"/>
          </a:xfrm>
        </p:spPr>
        <p:txBody>
          <a:bodyPr/>
          <a:lstStyle/>
          <a:p>
            <a:r>
              <a:rPr lang="en-US" b="1" dirty="0" smtClean="0"/>
              <a:t>Post Station</a:t>
            </a:r>
            <a:endParaRPr lang="ru-RU" b="1" dirty="0"/>
          </a:p>
        </p:txBody>
      </p:sp>
      <p:pic>
        <p:nvPicPr>
          <p:cNvPr id="4" name="Содержимое 3" descr="b48b4314b76a4f1bc78014dfb2c6c8d5_full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4000" y="-335407"/>
            <a:ext cx="6262730" cy="7574049"/>
          </a:xfrm>
        </p:spPr>
      </p:pic>
      <p:sp>
        <p:nvSpPr>
          <p:cNvPr id="5" name="TextBox 4"/>
          <p:cNvSpPr txBox="1"/>
          <p:nvPr/>
        </p:nvSpPr>
        <p:spPr>
          <a:xfrm>
            <a:off x="6800850" y="1162050"/>
            <a:ext cx="3371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97711" y="2453833"/>
            <a:ext cx="4213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Write a letter to Santa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00249598"/>
              </p:ext>
            </p:extLst>
          </p:nvPr>
        </p:nvGraphicFramePr>
        <p:xfrm>
          <a:off x="5961824" y="206626"/>
          <a:ext cx="5049901" cy="6535955"/>
        </p:xfrm>
        <a:graphic>
          <a:graphicData uri="http://schemas.openxmlformats.org/presentationml/2006/ole">
            <p:oleObj spid="_x0000_s1027" name="Acrobat Document" r:id="rId4" imgW="7779960" imgH="1006056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450" y="-342900"/>
            <a:ext cx="11258550" cy="1828800"/>
          </a:xfrm>
        </p:spPr>
        <p:txBody>
          <a:bodyPr/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“Sing song” station</a:t>
            </a:r>
            <a:endParaRPr lang="ru-RU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Исполните песню на английском языке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57482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167F96A-C2ED-4D5B-8EFB-A18C6982D3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125</Words>
  <Application>Microsoft Office PowerPoint</Application>
  <PresentationFormat>Произвольный</PresentationFormat>
  <Paragraphs>21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Трек</vt:lpstr>
      <vt:lpstr>Acrobat Document</vt:lpstr>
      <vt:lpstr>Слайд 1</vt:lpstr>
      <vt:lpstr>Dear Friends! today, we’ll go to wonderful trip! </vt:lpstr>
      <vt:lpstr>Слайд 3</vt:lpstr>
      <vt:lpstr>Слайд 4</vt:lpstr>
      <vt:lpstr>Слайд 5</vt:lpstr>
      <vt:lpstr>Post Station</vt:lpstr>
      <vt:lpstr>  “Sing song” station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2013-10-30T12:20:37Z</dcterms:created>
  <dcterms:modified xsi:type="dcterms:W3CDTF">2019-01-10T17:49:06Z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TC034313779991</vt:lpwstr>
  </property>
</Properties>
</file>