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25" autoAdjust="0"/>
    <p:restoredTop sz="94660"/>
  </p:normalViewPr>
  <p:slideViewPr>
    <p:cSldViewPr snapToGrid="0">
      <p:cViewPr varScale="1">
        <p:scale>
          <a:sx n="58" d="100"/>
          <a:sy n="58" d="100"/>
        </p:scale>
        <p:origin x="-1170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10.01.2019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5389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10.01.2019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72015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10.01.2019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93147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10.01.2019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19137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10.01.2019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9446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10.01.2019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70402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10.01.2019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98864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10.01.2019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02645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10.01.2019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43964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10.01.2019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67339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10.01.2019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44860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89A218-1BD9-44B7-AD25-60C2204205A7}" type="datetimeFigureOut">
              <a:rPr lang="ru-RU" smtClean="0"/>
              <a:t>10.01.2019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61779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1269618" y="1114650"/>
            <a:ext cx="6532025" cy="3847207"/>
          </a:xfrm>
          <a:prstGeom prst="rect">
            <a:avLst/>
          </a:prstGeom>
          <a:effectLst/>
          <a:scene3d>
            <a:camera prst="orthographicFront"/>
            <a:lightRig rig="threePt" dir="t"/>
          </a:scene3d>
          <a:sp3d>
            <a:bevelT w="114300" prst="hardEdge"/>
          </a:sp3d>
        </p:spPr>
        <p:txBody>
          <a:bodyPr wrap="square">
            <a:spAutoFit/>
            <a:sp3d extrusionH="57150">
              <a:bevelT w="38100" h="38100"/>
            </a:sp3d>
          </a:bodyPr>
          <a:lstStyle/>
          <a:p>
            <a:pPr algn="ctr"/>
            <a:r>
              <a:rPr lang="ru-RU" sz="4400" b="1" i="1" dirty="0" smtClean="0">
                <a:ln w="3175">
                  <a:solidFill>
                    <a:srgbClr val="002060"/>
                  </a:solidFill>
                  <a:prstDash val="solid"/>
                </a:ln>
                <a:gradFill flip="none" rotWithShape="1">
                  <a:gsLst>
                    <a:gs pos="0">
                      <a:srgbClr val="FFC000">
                        <a:shade val="30000"/>
                        <a:satMod val="115000"/>
                      </a:srgbClr>
                    </a:gs>
                    <a:gs pos="50000">
                      <a:srgbClr val="FFC000">
                        <a:shade val="67500"/>
                        <a:satMod val="115000"/>
                      </a:srgbClr>
                    </a:gs>
                    <a:gs pos="100000">
                      <a:srgbClr val="FFC000">
                        <a:shade val="100000"/>
                        <a:satMod val="115000"/>
                      </a:srgbClr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  <a:latin typeface="TagirCTT" pitchFamily="2" charset="0"/>
                <a:cs typeface="Arial" panose="020B0604020202020204" pitchFamily="34" charset="0"/>
              </a:rPr>
              <a:t>Развитие речи в русских народных играх</a:t>
            </a:r>
          </a:p>
          <a:p>
            <a:pPr algn="ctr"/>
            <a:endParaRPr lang="ru-RU" sz="4400" b="1" i="1" dirty="0">
              <a:ln w="3175">
                <a:solidFill>
                  <a:srgbClr val="002060"/>
                </a:solidFill>
                <a:prstDash val="solid"/>
              </a:ln>
              <a:gradFill flip="none" rotWithShape="1">
                <a:gsLst>
                  <a:gs pos="0">
                    <a:srgbClr val="FFC000">
                      <a:shade val="30000"/>
                      <a:satMod val="115000"/>
                    </a:srgbClr>
                  </a:gs>
                  <a:gs pos="50000">
                    <a:srgbClr val="FFC000">
                      <a:shade val="67500"/>
                      <a:satMod val="115000"/>
                    </a:srgbClr>
                  </a:gs>
                  <a:gs pos="100000">
                    <a:srgbClr val="FFC000">
                      <a:shade val="100000"/>
                      <a:satMod val="115000"/>
                    </a:srgbClr>
                  </a:gs>
                </a:gsLst>
                <a:path path="circle">
                  <a:fillToRect l="100000" t="100000"/>
                </a:path>
                <a:tileRect r="-100000" b="-100000"/>
              </a:gradFill>
              <a:latin typeface="TagirCTT" pitchFamily="2" charset="0"/>
              <a:cs typeface="Arial" panose="020B0604020202020204" pitchFamily="34" charset="0"/>
            </a:endParaRPr>
          </a:p>
          <a:p>
            <a:pPr algn="ctr"/>
            <a:r>
              <a:rPr lang="ru-RU" sz="2800" b="1" i="1" dirty="0" smtClean="0">
                <a:ln w="3175">
                  <a:solidFill>
                    <a:srgbClr val="002060"/>
                  </a:solidFill>
                  <a:prstDash val="solid"/>
                </a:ln>
                <a:gradFill flip="none" rotWithShape="1">
                  <a:gsLst>
                    <a:gs pos="0">
                      <a:srgbClr val="FFC000">
                        <a:shade val="30000"/>
                        <a:satMod val="115000"/>
                      </a:srgbClr>
                    </a:gs>
                    <a:gs pos="50000">
                      <a:srgbClr val="FFC000">
                        <a:shade val="67500"/>
                        <a:satMod val="115000"/>
                      </a:srgbClr>
                    </a:gs>
                    <a:gs pos="100000">
                      <a:srgbClr val="FFC000">
                        <a:shade val="100000"/>
                        <a:satMod val="115000"/>
                      </a:srgbClr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  <a:latin typeface="TagirCTT" pitchFamily="2" charset="0"/>
                <a:cs typeface="Arial" panose="020B0604020202020204" pitchFamily="34" charset="0"/>
              </a:rPr>
              <a:t>Выполнила: воспитатель</a:t>
            </a:r>
          </a:p>
          <a:p>
            <a:pPr algn="ctr"/>
            <a:r>
              <a:rPr lang="ru-RU" sz="2800" b="1" i="1" dirty="0" smtClean="0">
                <a:ln w="3175">
                  <a:solidFill>
                    <a:srgbClr val="002060"/>
                  </a:solidFill>
                  <a:prstDash val="solid"/>
                </a:ln>
                <a:gradFill flip="none" rotWithShape="1">
                  <a:gsLst>
                    <a:gs pos="0">
                      <a:srgbClr val="FFC000">
                        <a:shade val="30000"/>
                        <a:satMod val="115000"/>
                      </a:srgbClr>
                    </a:gs>
                    <a:gs pos="50000">
                      <a:srgbClr val="FFC000">
                        <a:shade val="67500"/>
                        <a:satMod val="115000"/>
                      </a:srgbClr>
                    </a:gs>
                    <a:gs pos="100000">
                      <a:srgbClr val="FFC000">
                        <a:shade val="100000"/>
                        <a:satMod val="115000"/>
                      </a:srgbClr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  <a:latin typeface="TagirCTT" pitchFamily="2" charset="0"/>
                <a:cs typeface="Arial" panose="020B0604020202020204" pitchFamily="34" charset="0"/>
              </a:rPr>
              <a:t> </a:t>
            </a:r>
            <a:r>
              <a:rPr lang="ru-RU" sz="2800" b="1" i="1" dirty="0" err="1" smtClean="0">
                <a:ln w="3175">
                  <a:solidFill>
                    <a:srgbClr val="002060"/>
                  </a:solidFill>
                  <a:prstDash val="solid"/>
                </a:ln>
                <a:gradFill flip="none" rotWithShape="1">
                  <a:gsLst>
                    <a:gs pos="0">
                      <a:srgbClr val="FFC000">
                        <a:shade val="30000"/>
                        <a:satMod val="115000"/>
                      </a:srgbClr>
                    </a:gs>
                    <a:gs pos="50000">
                      <a:srgbClr val="FFC000">
                        <a:shade val="67500"/>
                        <a:satMod val="115000"/>
                      </a:srgbClr>
                    </a:gs>
                    <a:gs pos="100000">
                      <a:srgbClr val="FFC000">
                        <a:shade val="100000"/>
                        <a:satMod val="115000"/>
                      </a:srgbClr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  <a:latin typeface="TagirCTT" pitchFamily="2" charset="0"/>
                <a:cs typeface="Arial" panose="020B0604020202020204" pitchFamily="34" charset="0"/>
              </a:rPr>
              <a:t>Роенко</a:t>
            </a:r>
            <a:r>
              <a:rPr lang="ru-RU" sz="2800" b="1" i="1" dirty="0" smtClean="0">
                <a:ln w="3175">
                  <a:solidFill>
                    <a:srgbClr val="002060"/>
                  </a:solidFill>
                  <a:prstDash val="solid"/>
                </a:ln>
                <a:gradFill flip="none" rotWithShape="1">
                  <a:gsLst>
                    <a:gs pos="0">
                      <a:srgbClr val="FFC000">
                        <a:shade val="30000"/>
                        <a:satMod val="115000"/>
                      </a:srgbClr>
                    </a:gs>
                    <a:gs pos="50000">
                      <a:srgbClr val="FFC000">
                        <a:shade val="67500"/>
                        <a:satMod val="115000"/>
                      </a:srgbClr>
                    </a:gs>
                    <a:gs pos="100000">
                      <a:srgbClr val="FFC000">
                        <a:shade val="100000"/>
                        <a:satMod val="115000"/>
                      </a:srgbClr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  <a:latin typeface="TagirCTT" pitchFamily="2" charset="0"/>
                <a:cs typeface="Arial" panose="020B0604020202020204" pitchFamily="34" charset="0"/>
              </a:rPr>
              <a:t> Ирина Федоровна,</a:t>
            </a:r>
          </a:p>
          <a:p>
            <a:pPr algn="ctr"/>
            <a:r>
              <a:rPr lang="ru-RU" sz="2800" b="1" i="1" dirty="0" smtClean="0">
                <a:ln w="3175">
                  <a:solidFill>
                    <a:srgbClr val="002060"/>
                  </a:solidFill>
                  <a:prstDash val="solid"/>
                </a:ln>
                <a:gradFill flip="none" rotWithShape="1">
                  <a:gsLst>
                    <a:gs pos="0">
                      <a:srgbClr val="FFC000">
                        <a:shade val="30000"/>
                        <a:satMod val="115000"/>
                      </a:srgbClr>
                    </a:gs>
                    <a:gs pos="50000">
                      <a:srgbClr val="FFC000">
                        <a:shade val="67500"/>
                        <a:satMod val="115000"/>
                      </a:srgbClr>
                    </a:gs>
                    <a:gs pos="100000">
                      <a:srgbClr val="FFC000">
                        <a:shade val="100000"/>
                        <a:satMod val="115000"/>
                      </a:srgbClr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  <a:latin typeface="TagirCTT" pitchFamily="2" charset="0"/>
                <a:cs typeface="Arial" panose="020B0604020202020204" pitchFamily="34" charset="0"/>
              </a:rPr>
              <a:t>МКДОУ Причулымский детский сад</a:t>
            </a:r>
            <a:endParaRPr lang="ru-RU" sz="2800" b="1" i="1" dirty="0">
              <a:ln w="3175">
                <a:solidFill>
                  <a:srgbClr val="002060"/>
                </a:solidFill>
                <a:prstDash val="solid"/>
              </a:ln>
              <a:gradFill flip="none" rotWithShape="1">
                <a:gsLst>
                  <a:gs pos="0">
                    <a:srgbClr val="FFC000">
                      <a:shade val="30000"/>
                      <a:satMod val="115000"/>
                    </a:srgbClr>
                  </a:gs>
                  <a:gs pos="50000">
                    <a:srgbClr val="FFC000">
                      <a:shade val="67500"/>
                      <a:satMod val="115000"/>
                    </a:srgbClr>
                  </a:gs>
                  <a:gs pos="100000">
                    <a:srgbClr val="FFC000">
                      <a:shade val="100000"/>
                      <a:satMod val="115000"/>
                    </a:srgbClr>
                  </a:gs>
                </a:gsLst>
                <a:path path="circle">
                  <a:fillToRect l="100000" t="100000"/>
                </a:path>
                <a:tileRect r="-100000" b="-100000"/>
              </a:gradFill>
              <a:latin typeface="TagirCTT" pitchFamily="2" charset="0"/>
              <a:cs typeface="Arial" panose="020B0604020202020204" pitchFamily="34" charset="0"/>
            </a:endParaRPr>
          </a:p>
          <a:p>
            <a:pPr algn="ctr"/>
            <a:endParaRPr lang="ru-RU" sz="2800" b="1" i="1" dirty="0">
              <a:ln>
                <a:solidFill>
                  <a:schemeClr val="bg1">
                    <a:lumMod val="75000"/>
                  </a:schemeClr>
                </a:solidFill>
              </a:ln>
              <a:solidFill>
                <a:srgbClr val="C00000"/>
              </a:solidFill>
              <a:effectLst>
                <a:glow rad="127000">
                  <a:schemeClr val="bg1"/>
                </a:glow>
              </a:effectLst>
              <a:latin typeface="Ralenta" pitchFamily="2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526660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60073" y="0"/>
            <a:ext cx="3917372" cy="2852303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z="4800" b="1" dirty="0" smtClean="0">
              <a:solidFill>
                <a:schemeClr val="accent5">
                  <a:lumMod val="50000"/>
                </a:schemeClr>
              </a:solidFill>
              <a:latin typeface="yandex-sans"/>
              <a:ea typeface="Times New Roman"/>
            </a:endParaRPr>
          </a:p>
          <a:p>
            <a:endParaRPr lang="ru-RU" sz="4800" b="1" dirty="0" smtClean="0">
              <a:solidFill>
                <a:schemeClr val="accent5">
                  <a:lumMod val="50000"/>
                </a:schemeClr>
              </a:solidFill>
              <a:latin typeface="yandex-sans"/>
              <a:ea typeface="Times New Roman"/>
            </a:endParaRPr>
          </a:p>
          <a:p>
            <a:r>
              <a:rPr lang="ru-RU" sz="4800" b="1" dirty="0" smtClean="0">
                <a:solidFill>
                  <a:schemeClr val="accent5">
                    <a:lumMod val="50000"/>
                  </a:schemeClr>
                </a:solidFill>
                <a:latin typeface="yandex-sans"/>
                <a:ea typeface="Times New Roman"/>
              </a:rPr>
              <a:t>Цель</a:t>
            </a:r>
            <a:r>
              <a:rPr lang="ru-RU" sz="4800" b="1" dirty="0">
                <a:solidFill>
                  <a:schemeClr val="accent5">
                    <a:lumMod val="50000"/>
                  </a:schemeClr>
                </a:solidFill>
                <a:latin typeface="yandex-sans"/>
                <a:ea typeface="Times New Roman"/>
              </a:rPr>
              <a:t>: </a:t>
            </a:r>
            <a:r>
              <a:rPr lang="ru-RU" sz="4800" dirty="0">
                <a:solidFill>
                  <a:schemeClr val="accent5">
                    <a:lumMod val="50000"/>
                  </a:schemeClr>
                </a:solidFill>
                <a:latin typeface="yandex-sans"/>
                <a:ea typeface="Times New Roman"/>
              </a:rPr>
              <a:t>передача опыта проведения народных игр участникам мастер-класса. </a:t>
            </a:r>
            <a:r>
              <a:rPr lang="ru-RU" dirty="0">
                <a:solidFill>
                  <a:srgbClr val="000000"/>
                </a:solidFill>
                <a:latin typeface="yandex-sans"/>
                <a:ea typeface="Times New Roman"/>
              </a:rPr>
              <a:t>                                 </a:t>
            </a:r>
            <a:endParaRPr lang="ru-RU" sz="2400" dirty="0">
              <a:latin typeface="Times New Roman"/>
              <a:ea typeface="Times New Roman"/>
            </a:endParaRPr>
          </a:p>
          <a:p>
            <a:endParaRPr lang="ru-RU" dirty="0"/>
          </a:p>
        </p:txBody>
      </p:sp>
      <p:pic>
        <p:nvPicPr>
          <p:cNvPr id="1026" name="Picture 2" descr="C:\Users\Aleksander\Desktop\img1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44437" y="114300"/>
            <a:ext cx="4585856" cy="3439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01500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</a:rPr>
              <a:t>Задачи:</a:t>
            </a:r>
            <a:endParaRPr lang="ru-RU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>
                <a:solidFill>
                  <a:srgbClr val="002060"/>
                </a:solidFill>
                <a:latin typeface="yandex-sans"/>
                <a:ea typeface="Times New Roman"/>
              </a:rPr>
              <a:t>-распространить личный педагогический опыт работы проведения народных игр с детьми;</a:t>
            </a:r>
            <a:endParaRPr lang="ru-RU" sz="2400" b="1" dirty="0">
              <a:solidFill>
                <a:srgbClr val="002060"/>
              </a:solidFill>
              <a:latin typeface="Times New Roman"/>
              <a:ea typeface="Times New Roman"/>
            </a:endParaRPr>
          </a:p>
          <a:p>
            <a:r>
              <a:rPr lang="ru-RU" b="1" dirty="0">
                <a:solidFill>
                  <a:srgbClr val="002060"/>
                </a:solidFill>
                <a:latin typeface="yandex-sans"/>
                <a:ea typeface="Times New Roman"/>
              </a:rPr>
              <a:t>-повысить профессиональное мастерство педагогов-участников мастер-класса;</a:t>
            </a:r>
            <a:endParaRPr lang="ru-RU" sz="2400" b="1" dirty="0">
              <a:solidFill>
                <a:srgbClr val="002060"/>
              </a:solidFill>
              <a:latin typeface="Times New Roman"/>
              <a:ea typeface="Times New Roman"/>
            </a:endParaRPr>
          </a:p>
          <a:p>
            <a:r>
              <a:rPr lang="ru-RU" b="1" dirty="0">
                <a:solidFill>
                  <a:srgbClr val="002060"/>
                </a:solidFill>
                <a:latin typeface="yandex-sans"/>
                <a:ea typeface="Times New Roman"/>
              </a:rPr>
              <a:t>-активизировать участников мастер-класса на совместную активную деятельность.</a:t>
            </a:r>
            <a:endParaRPr lang="ru-RU" sz="2400" b="1" dirty="0">
              <a:solidFill>
                <a:srgbClr val="002060"/>
              </a:solidFill>
              <a:latin typeface="Times New Roman"/>
              <a:ea typeface="Times New Roman"/>
            </a:endParaRPr>
          </a:p>
          <a:p>
            <a:endParaRPr lang="ru-RU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45504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65318" y="365126"/>
            <a:ext cx="3377046" cy="1494847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1480" y="2763981"/>
            <a:ext cx="7280693" cy="37279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24975" y="124691"/>
            <a:ext cx="4612332" cy="26392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344788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30436" y="365126"/>
            <a:ext cx="3984914" cy="1325563"/>
          </a:xfrm>
        </p:spPr>
        <p:txBody>
          <a:bodyPr>
            <a:normAutofit fontScale="90000"/>
          </a:bodyPr>
          <a:lstStyle/>
          <a:p>
            <a:r>
              <a:rPr lang="ru-RU" sz="4000" b="1" dirty="0" smtClean="0">
                <a:solidFill>
                  <a:schemeClr val="accent5">
                    <a:lumMod val="50000"/>
                  </a:schemeClr>
                </a:solidFill>
                <a:latin typeface="yandex-sans"/>
                <a:ea typeface="Times New Roman"/>
              </a:rPr>
              <a:t>Русские народные игры </a:t>
            </a:r>
            <a:r>
              <a:rPr lang="ru-RU" sz="4000" b="1" dirty="0">
                <a:solidFill>
                  <a:schemeClr val="accent5">
                    <a:lumMod val="50000"/>
                  </a:schemeClr>
                </a:solidFill>
                <a:latin typeface="yandex-sans"/>
                <a:ea typeface="Times New Roman"/>
              </a:rPr>
              <a:t>-</a:t>
            </a:r>
            <a:endParaRPr lang="ru-RU" sz="4000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418732" y="1825625"/>
            <a:ext cx="4475885" cy="4710258"/>
          </a:xfrm>
        </p:spPr>
        <p:txBody>
          <a:bodyPr>
            <a:normAutofit fontScale="70000" lnSpcReduction="20000"/>
          </a:bodyPr>
          <a:lstStyle/>
          <a:p>
            <a:pPr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yandex-sans"/>
                <a:ea typeface="Times New Roman"/>
              </a:rPr>
              <a:t>  </a:t>
            </a:r>
            <a:r>
              <a:rPr lang="ru-RU" b="1" dirty="0">
                <a:solidFill>
                  <a:srgbClr val="002060"/>
                </a:solidFill>
                <a:latin typeface="yandex-sans"/>
                <a:ea typeface="Times New Roman"/>
              </a:rPr>
              <a:t>вызывают активную работу мысли,  способствуют расширению кругозора, уточнению представлений об окружающем мире. В народных играх много юмора, шуток, соревновательного задора; движения точны и образны. Каждая народная игра начинается считалкой, напевно-забавной </a:t>
            </a:r>
            <a:r>
              <a:rPr lang="ru-RU" b="1" dirty="0" err="1">
                <a:solidFill>
                  <a:srgbClr val="002060"/>
                </a:solidFill>
                <a:latin typeface="yandex-sans"/>
                <a:ea typeface="Times New Roman"/>
              </a:rPr>
              <a:t>певалкой</a:t>
            </a:r>
            <a:r>
              <a:rPr lang="ru-RU" b="1" dirty="0">
                <a:solidFill>
                  <a:srgbClr val="002060"/>
                </a:solidFill>
                <a:latin typeface="yandex-sans"/>
                <a:ea typeface="Times New Roman"/>
              </a:rPr>
              <a:t>, занимательными диалогами. Они прочно и быстро запоминаются детьми и проговариваются в повседневной жизни, это развивает  память и речь. Народный фольклор устно передаётся от поколения к поколению и никогда не стареет.</a:t>
            </a:r>
            <a:endParaRPr lang="ru-RU" sz="2400" b="1" dirty="0">
              <a:solidFill>
                <a:srgbClr val="002060"/>
              </a:solidFill>
              <a:latin typeface="Times New Roman"/>
              <a:ea typeface="Times New Roman"/>
            </a:endParaRPr>
          </a:p>
          <a:p>
            <a:endParaRPr lang="ru-RU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5863" y="270164"/>
            <a:ext cx="4262870" cy="56838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8258031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15636" y="332509"/>
            <a:ext cx="3730337" cy="2234046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3291" y="1825625"/>
            <a:ext cx="8162059" cy="4907684"/>
          </a:xfrm>
        </p:spPr>
        <p:txBody>
          <a:bodyPr>
            <a:normAutofit/>
          </a:bodyPr>
          <a:lstStyle/>
          <a:p>
            <a:pPr>
              <a:spcAft>
                <a:spcPts val="0"/>
              </a:spcAft>
            </a:pPr>
            <a:endParaRPr lang="ru-RU" dirty="0" smtClean="0">
              <a:solidFill>
                <a:srgbClr val="000000"/>
              </a:solidFill>
              <a:latin typeface="yandex-sans"/>
              <a:ea typeface="Times New Roman"/>
            </a:endParaRPr>
          </a:p>
          <a:p>
            <a:pPr>
              <a:spcAft>
                <a:spcPts val="0"/>
              </a:spcAft>
            </a:pPr>
            <a:endParaRPr lang="ru-RU" dirty="0">
              <a:solidFill>
                <a:srgbClr val="000000"/>
              </a:solidFill>
              <a:latin typeface="yandex-sans"/>
              <a:ea typeface="Times New Roman"/>
            </a:endParaRPr>
          </a:p>
          <a:p>
            <a:pPr>
              <a:spcAft>
                <a:spcPts val="0"/>
              </a:spcAft>
            </a:pPr>
            <a:endParaRPr lang="ru-RU" dirty="0" smtClean="0">
              <a:solidFill>
                <a:srgbClr val="000000"/>
              </a:solidFill>
              <a:latin typeface="yandex-sans"/>
              <a:ea typeface="Times New Roman"/>
            </a:endParaRPr>
          </a:p>
          <a:p>
            <a:pPr>
              <a:spcAft>
                <a:spcPts val="0"/>
              </a:spcAft>
            </a:pPr>
            <a:r>
              <a:rPr lang="ru-RU" dirty="0" smtClean="0">
                <a:solidFill>
                  <a:srgbClr val="002060"/>
                </a:solidFill>
                <a:latin typeface="yandex-sans"/>
                <a:ea typeface="Times New Roman"/>
              </a:rPr>
              <a:t>Сейчас </a:t>
            </a:r>
            <a:r>
              <a:rPr lang="ru-RU" dirty="0">
                <a:solidFill>
                  <a:srgbClr val="002060"/>
                </a:solidFill>
                <a:latin typeface="yandex-sans"/>
                <a:ea typeface="Times New Roman"/>
              </a:rPr>
              <a:t>возрождаются народные обрядовые праздники, такие как Рождество, Святки, Масленица и др. Но все они связаны с игрой, а народные игры почти исчезли сегодня из детства. Национальное богатство – народная игра как жанр устного народного творчества, должна стать известна нашим детям. </a:t>
            </a:r>
            <a:endParaRPr lang="ru-RU" sz="2400" dirty="0">
              <a:solidFill>
                <a:srgbClr val="002060"/>
              </a:solidFill>
              <a:latin typeface="Times New Roman"/>
              <a:ea typeface="Times New Roman"/>
            </a:endParaRPr>
          </a:p>
          <a:p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7037" y="207818"/>
            <a:ext cx="4239491" cy="31796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4739" y="164955"/>
            <a:ext cx="4353790" cy="32653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7600040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74373" y="323563"/>
            <a:ext cx="3434196" cy="1796182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71500" y="1825624"/>
            <a:ext cx="7943850" cy="4897293"/>
          </a:xfrm>
        </p:spPr>
        <p:txBody>
          <a:bodyPr>
            <a:normAutofit fontScale="92500"/>
          </a:bodyPr>
          <a:lstStyle/>
          <a:p>
            <a:endParaRPr lang="ru-RU" dirty="0" smtClean="0"/>
          </a:p>
          <a:p>
            <a:endParaRPr lang="ru-RU" dirty="0"/>
          </a:p>
          <a:p>
            <a:endParaRPr lang="ru-RU" b="1" dirty="0" smtClean="0">
              <a:solidFill>
                <a:srgbClr val="002060"/>
              </a:solidFill>
            </a:endParaRPr>
          </a:p>
          <a:p>
            <a:endParaRPr lang="ru-RU" b="1" dirty="0">
              <a:solidFill>
                <a:srgbClr val="002060"/>
              </a:solidFill>
            </a:endParaRPr>
          </a:p>
          <a:p>
            <a:r>
              <a:rPr lang="ru-RU" b="1" dirty="0" smtClean="0">
                <a:solidFill>
                  <a:srgbClr val="002060"/>
                </a:solidFill>
              </a:rPr>
              <a:t>Игры </a:t>
            </a:r>
            <a:r>
              <a:rPr lang="ru-RU" b="1" dirty="0">
                <a:solidFill>
                  <a:srgbClr val="002060"/>
                </a:solidFill>
              </a:rPr>
              <a:t>- удивительно совершенные и ценные произведения народного творчества, которые создавались и оттачивались десятками поколений, вбирая в себя опыт целого народа. Они развивают ловкость, гибкость, силу, моторику, тренируют реакцию и координацию движений, воспитывают речевые навыки общения. Они разнообразны, развлекательны и эмоциональны.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82040" y="103910"/>
            <a:ext cx="4807526" cy="36056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6069876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96491" y="365126"/>
            <a:ext cx="2795154" cy="199361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9155" y="2348346"/>
            <a:ext cx="8006195" cy="4281054"/>
          </a:xfrm>
        </p:spPr>
        <p:txBody>
          <a:bodyPr>
            <a:normAutofit fontScale="92500" lnSpcReduction="10000"/>
          </a:bodyPr>
          <a:lstStyle/>
          <a:p>
            <a:pPr marL="0" indent="0">
              <a:spcAft>
                <a:spcPts val="0"/>
              </a:spcAft>
              <a:buNone/>
            </a:pPr>
            <a:r>
              <a:rPr lang="ru-RU" sz="2400" dirty="0">
                <a:solidFill>
                  <a:srgbClr val="000000"/>
                </a:solidFill>
                <a:latin typeface="yandex-sans"/>
                <a:ea typeface="Times New Roman"/>
              </a:rPr>
              <a:t>  </a:t>
            </a:r>
            <a:endParaRPr lang="ru-RU" sz="2400" dirty="0" smtClean="0">
              <a:solidFill>
                <a:srgbClr val="000000"/>
              </a:solidFill>
              <a:latin typeface="yandex-sans"/>
              <a:ea typeface="Times New Roman"/>
            </a:endParaRPr>
          </a:p>
          <a:p>
            <a:pPr>
              <a:spcAft>
                <a:spcPts val="0"/>
              </a:spcAft>
            </a:pPr>
            <a:endParaRPr lang="ru-RU" sz="2400" dirty="0">
              <a:solidFill>
                <a:srgbClr val="000000"/>
              </a:solidFill>
              <a:latin typeface="yandex-sans"/>
              <a:ea typeface="Times New Roman"/>
            </a:endParaRPr>
          </a:p>
          <a:p>
            <a:pPr>
              <a:spcAft>
                <a:spcPts val="0"/>
              </a:spcAft>
            </a:pPr>
            <a:endParaRPr lang="ru-RU" sz="2400" dirty="0" smtClean="0">
              <a:solidFill>
                <a:srgbClr val="000000"/>
              </a:solidFill>
              <a:latin typeface="yandex-sans"/>
              <a:ea typeface="Times New Roman"/>
            </a:endParaRPr>
          </a:p>
          <a:p>
            <a:pPr marL="0" indent="0">
              <a:spcAft>
                <a:spcPts val="0"/>
              </a:spcAft>
              <a:buNone/>
            </a:pPr>
            <a:r>
              <a:rPr lang="ru-RU" sz="2400" b="1" dirty="0">
                <a:solidFill>
                  <a:srgbClr val="002060"/>
                </a:solidFill>
                <a:latin typeface="yandex-sans"/>
                <a:ea typeface="Times New Roman"/>
              </a:rPr>
              <a:t> </a:t>
            </a:r>
            <a:endParaRPr lang="ru-RU" sz="2400" b="1" dirty="0" smtClean="0">
              <a:solidFill>
                <a:srgbClr val="002060"/>
              </a:solidFill>
              <a:latin typeface="yandex-sans"/>
              <a:ea typeface="Times New Roman"/>
            </a:endParaRPr>
          </a:p>
          <a:p>
            <a:pPr>
              <a:spcAft>
                <a:spcPts val="0"/>
              </a:spcAft>
            </a:pPr>
            <a:r>
              <a:rPr lang="ru-RU" b="1" dirty="0" smtClean="0">
                <a:solidFill>
                  <a:srgbClr val="002060"/>
                </a:solidFill>
                <a:latin typeface="yandex-sans"/>
                <a:ea typeface="Times New Roman"/>
              </a:rPr>
              <a:t>Игра </a:t>
            </a:r>
            <a:r>
              <a:rPr lang="ru-RU" b="1" dirty="0">
                <a:solidFill>
                  <a:srgbClr val="002060"/>
                </a:solidFill>
                <a:latin typeface="yandex-sans"/>
                <a:ea typeface="Times New Roman"/>
              </a:rPr>
              <a:t>- деятельность, с помощью которой дети впервые вступают в общение со сверстниками. Ребенок начинает чувствовать себя членом коллектива, учится справедливо оценивать поступки товарищей. Нравственные качества, сформированные в игре, влияют на поведение ребенка и его характер.</a:t>
            </a:r>
            <a:endParaRPr lang="ru-RU" sz="2400" b="1" dirty="0">
              <a:solidFill>
                <a:srgbClr val="002060"/>
              </a:solidFill>
              <a:latin typeface="Times New Roman"/>
              <a:ea typeface="Times New Roman"/>
            </a:endParaRPr>
          </a:p>
          <a:p>
            <a:endParaRPr lang="ru-RU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94609" y="114298"/>
            <a:ext cx="5181600" cy="38861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4455893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108</TotalTime>
  <Words>133</Words>
  <Application>Microsoft Office PowerPoint</Application>
  <PresentationFormat>Экран (4:3)</PresentationFormat>
  <Paragraphs>28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Презентация PowerPoint</vt:lpstr>
      <vt:lpstr>Презентация PowerPoint</vt:lpstr>
      <vt:lpstr>Задачи:</vt:lpstr>
      <vt:lpstr>Презентация PowerPoint</vt:lpstr>
      <vt:lpstr>Русские народные игры -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Михаил Горяйнов</dc:creator>
  <cp:lastModifiedBy>Aleksander</cp:lastModifiedBy>
  <cp:revision>26</cp:revision>
  <dcterms:created xsi:type="dcterms:W3CDTF">2013-11-19T05:52:05Z</dcterms:created>
  <dcterms:modified xsi:type="dcterms:W3CDTF">2019-01-10T15:50:01Z</dcterms:modified>
</cp:coreProperties>
</file>