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89" r:id="rId6"/>
    <p:sldId id="286" r:id="rId7"/>
    <p:sldId id="287" r:id="rId8"/>
    <p:sldId id="290" r:id="rId9"/>
    <p:sldId id="283" r:id="rId10"/>
    <p:sldId id="270" r:id="rId11"/>
    <p:sldId id="273" r:id="rId12"/>
    <p:sldId id="284" r:id="rId13"/>
    <p:sldId id="285" r:id="rId14"/>
    <p:sldId id="276" r:id="rId15"/>
    <p:sldId id="278" r:id="rId16"/>
    <p:sldId id="288" r:id="rId17"/>
    <p:sldId id="259" r:id="rId18"/>
    <p:sldId id="292" r:id="rId19"/>
    <p:sldId id="297" r:id="rId20"/>
    <p:sldId id="293" r:id="rId21"/>
    <p:sldId id="296" r:id="rId22"/>
    <p:sldId id="298" r:id="rId23"/>
    <p:sldId id="29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5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9" autoAdjust="0"/>
    <p:restoredTop sz="88305" autoAdjust="0"/>
  </p:normalViewPr>
  <p:slideViewPr>
    <p:cSldViewPr>
      <p:cViewPr varScale="1">
        <p:scale>
          <a:sx n="74" d="100"/>
          <a:sy n="74" d="100"/>
        </p:scale>
        <p:origin x="12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73395-50F2-458E-8BE7-D93C15C52CB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B2D53-D4F2-4968-BF3A-627BA314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500306"/>
            <a:ext cx="8501122" cy="22145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2225AA"/>
                </a:solidFill>
              </a:rPr>
              <a:t>Развитие познавательно -интеллектуальных способностей детей дошкольного возраста посредством использования игр с дидактическим материалом- палочки </a:t>
            </a:r>
            <a:r>
              <a:rPr lang="ru-RU" b="1" dirty="0" err="1" smtClean="0">
                <a:solidFill>
                  <a:srgbClr val="2225AA"/>
                </a:solidFill>
              </a:rPr>
              <a:t>Кюизенера</a:t>
            </a:r>
            <a:r>
              <a:rPr lang="ru-RU" b="1" dirty="0" smtClean="0">
                <a:solidFill>
                  <a:srgbClr val="2225AA"/>
                </a:solidFill>
              </a:rPr>
              <a:t/>
            </a:r>
            <a:br>
              <a:rPr lang="ru-RU" b="1" dirty="0" smtClean="0">
                <a:solidFill>
                  <a:srgbClr val="2225AA"/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23850" y="188913"/>
            <a:ext cx="8569325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автономное дошкольное образовательное учреждение г. Мурманска № 78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56268" y="5589240"/>
            <a:ext cx="3887787" cy="1008062"/>
          </a:xfrm>
          <a:prstGeom prst="rect">
            <a:avLst/>
          </a:prstGeom>
          <a:solidFill>
            <a:schemeClr val="accent1">
              <a:alpha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Воспитатель МАДОУ № 78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Афанасьева 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</a:rPr>
              <a:t>Илона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 Александровна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3214678" y="1500174"/>
            <a:ext cx="5715041" cy="2857520"/>
          </a:xfrm>
        </p:spPr>
        <p:txBody>
          <a:bodyPr>
            <a:normAutofit lnSpcReduction="10000"/>
          </a:bodyPr>
          <a:lstStyle/>
          <a:p>
            <a:pPr marL="0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Игра предоставляет ребенку большие возможности для:</a:t>
            </a:r>
          </a:p>
          <a:p>
            <a:pPr marL="0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1. исследований (различение цвета, размера, количества)</a:t>
            </a:r>
          </a:p>
          <a:p>
            <a:pPr marL="0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 2. осмысления различных абстрактных понятий (число, отношение, порядок следования, счет, измерение и др.)</a:t>
            </a:r>
          </a:p>
        </p:txBody>
      </p:sp>
      <p:pic>
        <p:nvPicPr>
          <p:cNvPr id="18436" name="Рисунок 3" descr="Волшебные дорожки. Комплект игр к  счётным палочкам Кюизенера для самых маленьких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292895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07950" y="115888"/>
            <a:ext cx="8928100" cy="1454150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ИГРЫ С ЦВЕТНЫМИ СЧЕТНЫМИ ПАЛОЧКАМИ Х. КЮИЗЕНЕРА </a:t>
            </a:r>
            <a:r>
              <a:rPr lang="ru-RU" sz="4400" b="1" dirty="0">
                <a:solidFill>
                  <a:srgbClr val="0000CC"/>
                </a:solidFill>
                <a:latin typeface="+mn-lt"/>
                <a:cs typeface="+mn-cs"/>
              </a:rPr>
              <a:t>(2-3 </a:t>
            </a:r>
            <a:r>
              <a:rPr lang="ru-RU" sz="4400" b="1" dirty="0" smtClean="0">
                <a:solidFill>
                  <a:srgbClr val="0000CC"/>
                </a:solidFill>
              </a:rPr>
              <a:t>года</a:t>
            </a:r>
            <a:r>
              <a:rPr lang="ru-RU" sz="4400" b="1" dirty="0" smtClean="0">
                <a:solidFill>
                  <a:srgbClr val="0000CC"/>
                </a:solidFill>
                <a:latin typeface="+mn-lt"/>
                <a:cs typeface="+mn-cs"/>
              </a:rPr>
              <a:t>)</a:t>
            </a:r>
            <a:endParaRPr lang="ru-RU" sz="4400" b="1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Рисунок 8" descr="Волшебные дорожки. Комплект игр к  счётным палочкам Кюизенера для самых маленьких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286256"/>
            <a:ext cx="292895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олшебные дорожки. Комплект игр к  счётным палочкам Кюизенера для самых маленьки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286256"/>
            <a:ext cx="281911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5" descr="Волшебные дорожки. Комплект игр к  счётным палочкам Кюизенера для самых маленьких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286256"/>
            <a:ext cx="285752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28596" y="1484313"/>
            <a:ext cx="8607454" cy="3230571"/>
          </a:xfrm>
        </p:spPr>
        <p:txBody>
          <a:bodyPr>
            <a:normAutofit/>
          </a:bodyPr>
          <a:lstStyle/>
          <a:p>
            <a:pPr marL="0" eaLnBrk="1" hangingPunct="1">
              <a:lnSpc>
                <a:spcPts val="24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Развивают</a:t>
            </a:r>
          </a:p>
          <a:p>
            <a:pPr marL="0" eaLnBrk="1" hangingPunct="1">
              <a:lnSpc>
                <a:spcPts val="2400"/>
              </a:lnSpc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память</a:t>
            </a:r>
          </a:p>
          <a:p>
            <a:pPr marL="0" eaLnBrk="1" hangingPunct="1">
              <a:lnSpc>
                <a:spcPts val="2400"/>
              </a:lnSpc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умение концентрировать внимание</a:t>
            </a:r>
          </a:p>
          <a:p>
            <a:pPr marL="0" eaLnBrk="1" hangingPunct="1">
              <a:lnSpc>
                <a:spcPts val="2400"/>
              </a:lnSpc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воображение</a:t>
            </a:r>
          </a:p>
          <a:p>
            <a:pPr marL="0" eaLnBrk="1" hangingPunct="1">
              <a:lnSpc>
                <a:spcPts val="24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Содействуют</a:t>
            </a:r>
          </a:p>
          <a:p>
            <a:pPr marL="0" eaLnBrk="1" hangingPunct="1">
              <a:lnSpc>
                <a:spcPts val="2400"/>
              </a:lnSpc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интеллектуально-творческому развитию детей</a:t>
            </a:r>
          </a:p>
          <a:p>
            <a:pPr marL="0" eaLnBrk="1" hangingPunct="1">
              <a:lnSpc>
                <a:spcPts val="2400"/>
              </a:lnSpc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освоению элементов художественного конструирования</a:t>
            </a:r>
          </a:p>
          <a:p>
            <a:pPr marL="0" eaLnBrk="1" hangingPunct="1">
              <a:lnSpc>
                <a:spcPts val="2400"/>
              </a:lnSpc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освоению пространственных отношений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950" y="115888"/>
            <a:ext cx="8928100" cy="145415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ИГРЫ С ЦВЕТНЫМИ СЧЕТНЫМИ ПАЛОЧКАМИ </a:t>
            </a:r>
            <a:r>
              <a:rPr lang="ru-RU" sz="4400" b="1" dirty="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КЮИЗЕНЕРА </a:t>
            </a:r>
            <a:r>
              <a:rPr lang="ru-RU" sz="4400" b="1" dirty="0">
                <a:solidFill>
                  <a:srgbClr val="0000CC"/>
                </a:solidFill>
                <a:latin typeface="+mn-lt"/>
                <a:cs typeface="+mn-cs"/>
              </a:rPr>
              <a:t>(3-5 ЛЕТ)</a:t>
            </a:r>
            <a:endParaRPr lang="ru-RU" sz="4400" b="1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1509" name="Рисунок 6" descr="Дом с колокольчико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4071942"/>
            <a:ext cx="310672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" descr="Дом с колокольчико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71942"/>
            <a:ext cx="314327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2225AA"/>
                </a:solidFill>
              </a:rPr>
              <a:t>ЭТАПЫ РАБОТЫ </a:t>
            </a:r>
            <a:br>
              <a:rPr lang="ru-RU" sz="4000" b="1" dirty="0" smtClean="0">
                <a:solidFill>
                  <a:srgbClr val="2225AA"/>
                </a:solidFill>
              </a:rPr>
            </a:br>
            <a:r>
              <a:rPr lang="ru-RU" sz="4000" b="1" dirty="0" smtClean="0">
                <a:solidFill>
                  <a:srgbClr val="2225AA"/>
                </a:solidFill>
              </a:rPr>
              <a:t>С ПАЛОЧКАМИ КЮИЗЕНЕРА</a:t>
            </a:r>
            <a:endParaRPr lang="ru-RU" sz="4000" b="1" dirty="0">
              <a:solidFill>
                <a:srgbClr val="2225AA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714488"/>
            <a:ext cx="5437268" cy="492922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Второй этап (5-7 лет) :</a:t>
            </a:r>
          </a:p>
          <a:p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упражнение в плоскостном и объемном моделировании</a:t>
            </a:r>
          </a:p>
          <a:p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выкладывание из палочек, объектов, сюжетных картин</a:t>
            </a:r>
          </a:p>
          <a:p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освоение количественного и порядкового счета</a:t>
            </a:r>
          </a:p>
          <a:p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сравнение по длине и высоте</a:t>
            </a:r>
          </a:p>
          <a:p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составление задач по моделям</a:t>
            </a:r>
          </a:p>
          <a:p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образования состава числа из единиц, из двух меньших и чисел второго десятка</a:t>
            </a:r>
          </a:p>
          <a:p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Кодирование и декодирование (цвет, число)</a:t>
            </a:r>
          </a:p>
          <a:p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ориентировка на плоскости</a:t>
            </a:r>
          </a:p>
          <a:p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моделирование многоугольников и др.</a:t>
            </a:r>
          </a:p>
          <a:p>
            <a:endParaRPr lang="ru-RU" sz="38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Рисунок 10" descr="ух ты 2017 и капелька 18 145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1714488"/>
            <a:ext cx="1714512" cy="2286016"/>
          </a:xfrm>
          <a:prstGeom prst="rect">
            <a:avLst/>
          </a:prstGeom>
        </p:spPr>
      </p:pic>
      <p:pic>
        <p:nvPicPr>
          <p:cNvPr id="12" name="Рисунок 11" descr="ух ты 2017 и капелька 18 143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4071942"/>
            <a:ext cx="3429024" cy="2571768"/>
          </a:xfrm>
          <a:prstGeom prst="rect">
            <a:avLst/>
          </a:prstGeom>
        </p:spPr>
      </p:pic>
      <p:pic>
        <p:nvPicPr>
          <p:cNvPr id="14" name="Рисунок 13" descr="hN9jt6kMx2k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8752" y="1714488"/>
            <a:ext cx="1660966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2225AA"/>
                </a:solidFill>
              </a:rPr>
              <a:t>ЭТАПЫ РАБОТЫ С ПАЛОЧКАМИ  КЮИЗЕНЕРА</a:t>
            </a:r>
            <a:endParaRPr lang="ru-RU" sz="4000" b="1" dirty="0">
              <a:solidFill>
                <a:srgbClr val="2225AA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714488"/>
            <a:ext cx="6215106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Третий этап (7-9 лет):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упражнение в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креативном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моделировании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оставление кроссвордов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 descr="ух ты 2017 и капелька 18 15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1714488"/>
            <a:ext cx="3500462" cy="4929222"/>
          </a:xfrm>
          <a:prstGeom prst="rect">
            <a:avLst/>
          </a:prstGeom>
        </p:spPr>
      </p:pic>
      <p:pic>
        <p:nvPicPr>
          <p:cNvPr id="7" name="Рисунок 6" descr="ух ты 2017 и капелька 18 152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4000504"/>
            <a:ext cx="3500462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78768" cy="11430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00CC"/>
                </a:solidFill>
              </a:rPr>
              <a:t>Игра «</a:t>
            </a:r>
            <a:r>
              <a:rPr lang="ru-RU" sz="4800" b="1" dirty="0" err="1" smtClean="0">
                <a:solidFill>
                  <a:srgbClr val="0000CC"/>
                </a:solidFill>
              </a:rPr>
              <a:t>Кростики</a:t>
            </a:r>
            <a:r>
              <a:rPr lang="ru-RU" sz="4800" b="1" dirty="0" smtClean="0">
                <a:solidFill>
                  <a:srgbClr val="0000CC"/>
                </a:solidFill>
              </a:rPr>
              <a:t>» способствует</a:t>
            </a:r>
          </a:p>
        </p:txBody>
      </p:sp>
      <p:sp>
        <p:nvSpPr>
          <p:cNvPr id="24580" name="Содержимое 2"/>
          <p:cNvSpPr>
            <a:spLocks noGrp="1"/>
          </p:cNvSpPr>
          <p:nvPr>
            <p:ph idx="1"/>
          </p:nvPr>
        </p:nvSpPr>
        <p:spPr>
          <a:xfrm>
            <a:off x="3924300" y="1557338"/>
            <a:ext cx="5112196" cy="50133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развитию речи, памяти, внимания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различению цвета, размера 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умению сравнивать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умению работать по схеме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умению считать и отсчитывать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умению ориентироваться на плоскости 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умению переносить на схему свои собственные проекты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знакомству с симметрией,                        с цифрами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умению добиваться результата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развитию самостоятельности</a:t>
            </a:r>
          </a:p>
          <a:p>
            <a:pPr eaLnBrk="1" hangingPunct="1">
              <a:spcBef>
                <a:spcPct val="0"/>
              </a:spcBef>
            </a:pPr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4581" name="Рисунок 3" descr="Кростики. Комплект игр к цветным счётным палочкам Кюизенер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285860"/>
            <a:ext cx="1714512" cy="246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Вид учебно-игрового пособия Кростики. Комплект игр к цветным счётным палочкам Кюизенера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5720" y="3929066"/>
            <a:ext cx="3500462" cy="2571768"/>
          </a:xfrm>
          <a:prstGeom prst="rect">
            <a:avLst/>
          </a:prstGeom>
        </p:spPr>
      </p:pic>
      <p:pic>
        <p:nvPicPr>
          <p:cNvPr id="9" name="Рисунок 8" descr="ух ты 2017 и капелька 18 15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643040" y="1571612"/>
            <a:ext cx="2428892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Рисунок 5" descr="На золотом крыльце ... - комплект игр и упражнений с цветными счётными палочками Кюизенера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00174"/>
            <a:ext cx="194468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07950" y="115888"/>
            <a:ext cx="8928100" cy="145415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ИГРЫ С ЦВЕТНЫМИ СЧЕТНЫМИ ПАЛОЧКАМИ </a:t>
            </a:r>
            <a:r>
              <a:rPr lang="ru-RU" sz="4400" b="1" dirty="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КЮИЗЕНЕРА </a:t>
            </a:r>
            <a:r>
              <a:rPr lang="ru-RU" sz="4400" b="1" dirty="0">
                <a:solidFill>
                  <a:srgbClr val="0000CC"/>
                </a:solidFill>
                <a:latin typeface="+mn-lt"/>
                <a:cs typeface="+mn-cs"/>
              </a:rPr>
              <a:t>(5-8 ЛЕТ)</a:t>
            </a:r>
            <a:endParaRPr lang="ru-RU" sz="4400" b="1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286248" y="1557339"/>
            <a:ext cx="4750248" cy="3086107"/>
          </a:xfrm>
        </p:spPr>
        <p:txBody>
          <a:bodyPr/>
          <a:lstStyle/>
          <a:p>
            <a:pPr eaLnBrk="1" hangingPunct="1">
              <a:spcBef>
                <a:spcPct val="0"/>
              </a:spcBef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Игра позволяет: </a:t>
            </a:r>
          </a:p>
          <a:p>
            <a:pPr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сформировать у детей представление о числе</a:t>
            </a:r>
          </a:p>
          <a:p>
            <a:pPr>
              <a:spcBef>
                <a:spcPct val="0"/>
              </a:spcBef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содействовать развитию восприятия, памяти, внимания, мышления, воображения. </a:t>
            </a:r>
          </a:p>
        </p:txBody>
      </p:sp>
      <p:pic>
        <p:nvPicPr>
          <p:cNvPr id="7" name="Рисунок 6" descr="ух ты 2017 и капелька 18 151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9031" y="4452945"/>
            <a:ext cx="2476517" cy="1857388"/>
          </a:xfrm>
          <a:prstGeom prst="rect">
            <a:avLst/>
          </a:prstGeom>
        </p:spPr>
      </p:pic>
      <p:pic>
        <p:nvPicPr>
          <p:cNvPr id="9" name="Рисунок 8" descr="ух ты 2017 и капелька 18 153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1500174"/>
            <a:ext cx="1928826" cy="2571767"/>
          </a:xfrm>
          <a:prstGeom prst="rect">
            <a:avLst/>
          </a:prstGeom>
        </p:spPr>
      </p:pic>
      <p:pic>
        <p:nvPicPr>
          <p:cNvPr id="12" name="Рисунок 11" descr="ух ты 2017 и капелька 18 151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4143380"/>
            <a:ext cx="3274339" cy="2468275"/>
          </a:xfrm>
          <a:prstGeom prst="rect">
            <a:avLst/>
          </a:prstGeom>
        </p:spPr>
      </p:pic>
      <p:pic>
        <p:nvPicPr>
          <p:cNvPr id="13" name="Рисунок 12" descr="ух ты 2017 и капелька 18 153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3" y="4143380"/>
            <a:ext cx="3071834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январь2018 04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428868"/>
            <a:ext cx="5211167" cy="3897240"/>
          </a:xfrm>
          <a:prstGeom prst="rect">
            <a:avLst/>
          </a:prstGeom>
        </p:spPr>
      </p:pic>
      <p:sp>
        <p:nvSpPr>
          <p:cNvPr id="94212" name="Oval 4"/>
          <p:cNvSpPr>
            <a:spLocks noChangeArrowheads="1"/>
          </p:cNvSpPr>
          <p:nvPr/>
        </p:nvSpPr>
        <p:spPr bwMode="auto">
          <a:xfrm>
            <a:off x="5715008" y="2643182"/>
            <a:ext cx="2714645" cy="157163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ru-RU" sz="2400" b="1" dirty="0" smtClean="0">
                <a:solidFill>
                  <a:srgbClr val="0000CC"/>
                </a:solidFill>
              </a:rPr>
              <a:t>Формы работы:</a:t>
            </a:r>
            <a:endParaRPr kumimoji="0" lang="ru-RU" sz="2400" b="1" dirty="0">
              <a:solidFill>
                <a:srgbClr val="0000CC"/>
              </a:solidFill>
            </a:endParaRPr>
          </a:p>
        </p:txBody>
      </p:sp>
      <p:sp>
        <p:nvSpPr>
          <p:cNvPr id="94215" name="AutoShape 7"/>
          <p:cNvSpPr>
            <a:spLocks noChangeArrowheads="1"/>
          </p:cNvSpPr>
          <p:nvPr/>
        </p:nvSpPr>
        <p:spPr bwMode="auto">
          <a:xfrm>
            <a:off x="4786314" y="357166"/>
            <a:ext cx="2043181" cy="146050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оформление </a:t>
            </a:r>
            <a:br>
              <a:rPr lang="ru-RU" dirty="0" smtClean="0"/>
            </a:br>
            <a:r>
              <a:rPr lang="ru-RU" dirty="0" smtClean="0"/>
              <a:t>папок-передвижек,</a:t>
            </a:r>
            <a:br>
              <a:rPr lang="ru-RU" dirty="0" smtClean="0"/>
            </a:br>
            <a:r>
              <a:rPr lang="ru-RU" dirty="0" smtClean="0"/>
              <a:t> информационного </a:t>
            </a:r>
            <a:br>
              <a:rPr lang="ru-RU" dirty="0" smtClean="0"/>
            </a:br>
            <a:r>
              <a:rPr lang="ru-RU" dirty="0" smtClean="0"/>
              <a:t>стенда </a:t>
            </a:r>
            <a:endParaRPr lang="ru-RU" dirty="0"/>
          </a:p>
        </p:txBody>
      </p:sp>
      <p:sp>
        <p:nvSpPr>
          <p:cNvPr id="94216" name="AutoShape 8"/>
          <p:cNvSpPr>
            <a:spLocks noChangeArrowheads="1"/>
          </p:cNvSpPr>
          <p:nvPr/>
        </p:nvSpPr>
        <p:spPr bwMode="auto">
          <a:xfrm>
            <a:off x="7000892" y="357166"/>
            <a:ext cx="2009088" cy="14398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индивидуальное </a:t>
            </a:r>
            <a:br>
              <a:rPr lang="ru-RU" dirty="0" smtClean="0"/>
            </a:br>
            <a:r>
              <a:rPr lang="ru-RU" dirty="0" smtClean="0"/>
              <a:t>консультирование </a:t>
            </a:r>
            <a:endParaRPr lang="ru-RU" dirty="0"/>
          </a:p>
        </p:txBody>
      </p:sp>
      <p:sp>
        <p:nvSpPr>
          <p:cNvPr id="94217" name="AutoShape 9"/>
          <p:cNvSpPr>
            <a:spLocks noChangeArrowheads="1"/>
          </p:cNvSpPr>
          <p:nvPr/>
        </p:nvSpPr>
        <p:spPr bwMode="auto">
          <a:xfrm>
            <a:off x="6000760" y="5286388"/>
            <a:ext cx="2000264" cy="142605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Домашние задания</a:t>
            </a:r>
          </a:p>
          <a:p>
            <a:pPr algn="ctr"/>
            <a:r>
              <a:rPr lang="ru-RU" dirty="0" smtClean="0"/>
              <a:t> для совместного </a:t>
            </a:r>
          </a:p>
          <a:p>
            <a:pPr algn="ctr"/>
            <a:r>
              <a:rPr lang="ru-RU" dirty="0" smtClean="0"/>
              <a:t>выполнения </a:t>
            </a:r>
          </a:p>
          <a:p>
            <a:pPr algn="ctr"/>
            <a:r>
              <a:rPr lang="ru-RU" dirty="0" smtClean="0"/>
              <a:t>родителей и детей</a:t>
            </a:r>
            <a:endParaRPr lang="ru-RU" dirty="0"/>
          </a:p>
        </p:txBody>
      </p:sp>
      <p:sp>
        <p:nvSpPr>
          <p:cNvPr id="94221" name="AutoShape 13"/>
          <p:cNvSpPr>
            <a:spLocks noChangeArrowheads="1"/>
          </p:cNvSpPr>
          <p:nvPr/>
        </p:nvSpPr>
        <p:spPr bwMode="auto">
          <a:xfrm rot="-2614460">
            <a:off x="7266660" y="2022387"/>
            <a:ext cx="1360382" cy="485775"/>
          </a:xfrm>
          <a:prstGeom prst="leftRightArrow">
            <a:avLst>
              <a:gd name="adj1" fmla="val 50000"/>
              <a:gd name="adj2" fmla="val 503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224" name="AutoShape 16"/>
          <p:cNvSpPr>
            <a:spLocks noChangeArrowheads="1"/>
          </p:cNvSpPr>
          <p:nvPr/>
        </p:nvSpPr>
        <p:spPr bwMode="auto">
          <a:xfrm rot="13490639">
            <a:off x="5412622" y="2050386"/>
            <a:ext cx="1335507" cy="485775"/>
          </a:xfrm>
          <a:prstGeom prst="leftRightArrow">
            <a:avLst>
              <a:gd name="adj1" fmla="val 50000"/>
              <a:gd name="adj2" fmla="val 470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226" name="AutoShape 18"/>
          <p:cNvSpPr>
            <a:spLocks noChangeArrowheads="1"/>
          </p:cNvSpPr>
          <p:nvPr/>
        </p:nvSpPr>
        <p:spPr bwMode="auto">
          <a:xfrm rot="5400000">
            <a:off x="6392937" y="4537020"/>
            <a:ext cx="1214446" cy="42716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2"/>
          <p:cNvSpPr txBox="1">
            <a:spLocks noChangeArrowheads="1"/>
          </p:cNvSpPr>
          <p:nvPr/>
        </p:nvSpPr>
        <p:spPr>
          <a:xfrm>
            <a:off x="214282" y="571480"/>
            <a:ext cx="3643338" cy="207170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5AA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РАБОТА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2225AA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С РОДИТЕЛЯМИ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2225AA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eselyie-rebyata-shablon-prevyu-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465" y="422921"/>
            <a:ext cx="8252983" cy="6030415"/>
          </a:xfrm>
          <a:prstGeom prst="rect">
            <a:avLst/>
          </a:prstGeom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123728" y="1196752"/>
            <a:ext cx="6264696" cy="4518264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 Игры с использованием </a:t>
            </a:r>
            <a:r>
              <a:rPr lang="ru-RU" sz="4000" dirty="0" smtClean="0">
                <a:solidFill>
                  <a:srgbClr val="0070C0"/>
                </a:solidFill>
              </a:rPr>
              <a:t>дидактического материала </a:t>
            </a:r>
            <a:r>
              <a:rPr lang="ru-RU" dirty="0" smtClean="0">
                <a:solidFill>
                  <a:srgbClr val="0070C0"/>
                </a:solidFill>
              </a:rPr>
              <a:t>«Палочки </a:t>
            </a:r>
            <a:r>
              <a:rPr lang="ru-RU" dirty="0" err="1">
                <a:solidFill>
                  <a:srgbClr val="0070C0"/>
                </a:solidFill>
              </a:rPr>
              <a:t>К</a:t>
            </a:r>
            <a:r>
              <a:rPr lang="ru-RU" dirty="0" err="1" smtClean="0">
                <a:solidFill>
                  <a:srgbClr val="0070C0"/>
                </a:solidFill>
              </a:rPr>
              <a:t>юизенера</a:t>
            </a:r>
            <a:r>
              <a:rPr lang="ru-RU" dirty="0" smtClean="0">
                <a:solidFill>
                  <a:srgbClr val="0070C0"/>
                </a:solidFill>
              </a:rPr>
              <a:t>»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 детьми старшего дошкольного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«Модель недели»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988840"/>
            <a:ext cx="8258204" cy="639762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Задачи: учить детей соотносить цвет и длину палочки с числом; закреплять дни недели и их условное замещение цветной палочкой.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23399.00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51520" y="2924944"/>
            <a:ext cx="4324100" cy="3500462"/>
          </a:xfrm>
        </p:spPr>
      </p:pic>
      <p:pic>
        <p:nvPicPr>
          <p:cNvPr id="8" name="Содержимое 7" descr="Vez3T1LxKto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5079380" y="2561580"/>
            <a:ext cx="3286148" cy="41568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«Цветные коврики»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58204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Задачи: закреплять знания детей о составе числа из двух меньших чисел; закреплять навыки декодирования (цвет, число)</a:t>
            </a:r>
            <a:endParaRPr lang="ru-RU" dirty="0"/>
          </a:p>
        </p:txBody>
      </p:sp>
      <p:pic>
        <p:nvPicPr>
          <p:cNvPr id="7" name="Содержимое 6" descr="oFNkIGxU_rQ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23" y="2357430"/>
            <a:ext cx="3020807" cy="4000528"/>
          </a:xfrm>
        </p:spPr>
      </p:pic>
      <p:pic>
        <p:nvPicPr>
          <p:cNvPr id="8" name="Содержимое 7" descr="jowW0aPwljw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4500570"/>
            <a:ext cx="2687107" cy="1967746"/>
          </a:xfrm>
        </p:spPr>
      </p:pic>
      <p:pic>
        <p:nvPicPr>
          <p:cNvPr id="10" name="Рисунок 9" descr="23399.0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357430"/>
            <a:ext cx="2600688" cy="2105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CC"/>
                </a:solidFill>
              </a:rPr>
              <a:t>ЦВЕТНЫЕ СЧЕТНЫЕ 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ПАЛОЧКИ КЮИЗЕНЕРА</a:t>
            </a:r>
            <a:br>
              <a:rPr lang="ru-RU" b="1" dirty="0" smtClean="0">
                <a:solidFill>
                  <a:srgbClr val="0000CC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4" descr="93bca3dd-fc1b-11e3-be52-002354bdf3f7_90d12938-fdb0-11e3-b3e7-002354bdf3f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1428736"/>
            <a:ext cx="5286412" cy="5074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39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"Посудная лавка" </a:t>
            </a:r>
            <a:br>
              <a:rPr lang="ru-RU" dirty="0" smtClean="0"/>
            </a:br>
            <a:r>
              <a:rPr lang="ru-RU" dirty="0" smtClean="0"/>
              <a:t>задание на завершение рисунка. 5-7 лет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58204" cy="63976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Задачи: познакомить детей с симметрией; учить сравнивать, различать цвета, размеры.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оо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2420888"/>
            <a:ext cx="3071834" cy="3951288"/>
          </a:xfrm>
        </p:spPr>
      </p:pic>
      <p:pic>
        <p:nvPicPr>
          <p:cNvPr id="11" name="Содержимое 10" descr="Qi--E_7yyCs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2420888"/>
            <a:ext cx="3143272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Игра «Железная дорога»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58204" cy="9286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2225AA"/>
                </a:solidFill>
              </a:rPr>
              <a:t>Задача: учить детей решать логические задачи на основе словесно воспринимаемой информации.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3786190"/>
            <a:ext cx="2000264" cy="64294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3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3786190"/>
            <a:ext cx="2857520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5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728" y="3786190"/>
            <a:ext cx="1285884" cy="6429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2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Игра «Буквы», набор игр </a:t>
            </a:r>
            <a:br>
              <a:rPr lang="ru-RU" dirty="0" smtClean="0"/>
            </a:br>
            <a:r>
              <a:rPr lang="ru-RU" dirty="0" smtClean="0"/>
              <a:t>«На золотом крыльце»</a:t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8501122" cy="1071570"/>
          </a:xfrm>
        </p:spPr>
        <p:txBody>
          <a:bodyPr>
            <a:noAutofit/>
          </a:bodyPr>
          <a:lstStyle/>
          <a:p>
            <a:pPr algn="just"/>
            <a:endParaRPr lang="ru-RU" sz="2000" dirty="0" smtClean="0">
              <a:solidFill>
                <a:srgbClr val="2225AA"/>
              </a:solidFill>
            </a:endParaRPr>
          </a:p>
          <a:p>
            <a:pPr algn="just"/>
            <a:r>
              <a:rPr lang="ru-RU" sz="2000" dirty="0" smtClean="0">
                <a:solidFill>
                  <a:srgbClr val="2225AA"/>
                </a:solidFill>
              </a:rPr>
              <a:t>Задачи: закреплять знания детей о внешнем виде букв; учить выкладывать буквы по схеме, сравнивая по длине или при помощи декодирования (по цифре найти цвет палочки) </a:t>
            </a:r>
          </a:p>
          <a:p>
            <a:pPr algn="just"/>
            <a:endParaRPr lang="ru-RU" sz="2000" dirty="0"/>
          </a:p>
        </p:txBody>
      </p:sp>
      <p:pic>
        <p:nvPicPr>
          <p:cNvPr id="8" name="Рисунок 7" descr="8pAnbgo9Tl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2214554"/>
            <a:ext cx="3214710" cy="4429132"/>
          </a:xfrm>
          <a:prstGeom prst="rect">
            <a:avLst/>
          </a:prstGeom>
        </p:spPr>
      </p:pic>
      <p:pic>
        <p:nvPicPr>
          <p:cNvPr id="10" name="Рисунок 9" descr="218_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2214554"/>
            <a:ext cx="3257550" cy="4429148"/>
          </a:xfrm>
          <a:prstGeom prst="rect">
            <a:avLst/>
          </a:prstGeom>
        </p:spPr>
      </p:pic>
      <p:pic>
        <p:nvPicPr>
          <p:cNvPr id="6" name="Рисунок 5" descr="23399.00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9579" y="3571876"/>
            <a:ext cx="2294421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eselyie-rebyata-shablon-prevyu-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422921"/>
            <a:ext cx="7429552" cy="5646065"/>
          </a:xfrm>
          <a:prstGeom prst="rect">
            <a:avLst/>
          </a:prstGeom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214414" y="1196752"/>
            <a:ext cx="7572428" cy="4518264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 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CC"/>
                </a:solidFill>
              </a:rPr>
              <a:t>ЦВЕТНЫЕ СЧЕТНЫЕ ПАЛОЧКИ 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Х. КЮИЗЕНЕРА</a:t>
            </a:r>
            <a:br>
              <a:rPr lang="ru-RU" b="1" dirty="0" smtClean="0">
                <a:solidFill>
                  <a:srgbClr val="0000CC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23399.00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71612"/>
            <a:ext cx="4000528" cy="5152195"/>
          </a:xfrm>
        </p:spPr>
      </p:pic>
      <p:sp>
        <p:nvSpPr>
          <p:cNvPr id="7" name="Oval 38"/>
          <p:cNvSpPr>
            <a:spLocks noChangeArrowheads="1"/>
          </p:cNvSpPr>
          <p:nvPr/>
        </p:nvSpPr>
        <p:spPr bwMode="auto">
          <a:xfrm>
            <a:off x="6572265" y="1071546"/>
            <a:ext cx="2286016" cy="135732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ru-RU" altLang="ru-RU" sz="5400" dirty="0">
                <a:solidFill>
                  <a:schemeClr val="bg1"/>
                </a:solidFill>
              </a:rPr>
              <a:t>2, 4, 8</a:t>
            </a:r>
            <a:endParaRPr kumimoji="0" lang="ru-RU" sz="5400" dirty="0">
              <a:solidFill>
                <a:schemeClr val="bg1"/>
              </a:solidFill>
            </a:endParaRPr>
          </a:p>
        </p:txBody>
      </p:sp>
      <p:sp>
        <p:nvSpPr>
          <p:cNvPr id="8" name="Oval 41"/>
          <p:cNvSpPr>
            <a:spLocks noChangeArrowheads="1"/>
          </p:cNvSpPr>
          <p:nvPr/>
        </p:nvSpPr>
        <p:spPr bwMode="auto">
          <a:xfrm>
            <a:off x="6500826" y="5000636"/>
            <a:ext cx="2428860" cy="150019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ru-RU" altLang="ru-RU" sz="5400" dirty="0">
                <a:solidFill>
                  <a:schemeClr val="bg2">
                    <a:lumMod val="50000"/>
                  </a:schemeClr>
                </a:solidFill>
              </a:rPr>
              <a:t>5,10</a:t>
            </a:r>
            <a:endParaRPr kumimoji="0" lang="ru-RU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Oval 40"/>
          <p:cNvSpPr>
            <a:spLocks noChangeArrowheads="1"/>
          </p:cNvSpPr>
          <p:nvPr/>
        </p:nvSpPr>
        <p:spPr bwMode="auto">
          <a:xfrm>
            <a:off x="4572000" y="3000372"/>
            <a:ext cx="2286016" cy="1500198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ru-RU" altLang="ru-RU" sz="5400" dirty="0">
                <a:solidFill>
                  <a:schemeClr val="bg1"/>
                </a:solidFill>
              </a:rPr>
              <a:t>3,6,9</a:t>
            </a:r>
            <a:endParaRPr kumimoji="0" lang="ru-RU" sz="5400" dirty="0">
              <a:solidFill>
                <a:schemeClr val="bg1"/>
              </a:solidFill>
            </a:endParaRPr>
          </a:p>
        </p:txBody>
      </p:sp>
      <p:sp>
        <p:nvSpPr>
          <p:cNvPr id="10" name="AutoShape 42"/>
          <p:cNvSpPr>
            <a:spLocks noChangeArrowheads="1"/>
          </p:cNvSpPr>
          <p:nvPr/>
        </p:nvSpPr>
        <p:spPr bwMode="auto">
          <a:xfrm rot="16200000">
            <a:off x="6320640" y="3180558"/>
            <a:ext cx="2500330" cy="996949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Oval 38"/>
          <p:cNvSpPr>
            <a:spLocks noChangeArrowheads="1"/>
          </p:cNvSpPr>
          <p:nvPr/>
        </p:nvSpPr>
        <p:spPr bwMode="auto">
          <a:xfrm>
            <a:off x="4357686" y="5500702"/>
            <a:ext cx="1009657" cy="106204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1</a:t>
            </a:r>
            <a:endParaRPr kumimoji="0" lang="ru-RU" sz="5400" dirty="0">
              <a:solidFill>
                <a:schemeClr val="bg1"/>
              </a:solidFill>
            </a:endParaRPr>
          </a:p>
        </p:txBody>
      </p:sp>
      <p:sp>
        <p:nvSpPr>
          <p:cNvPr id="12" name="Oval 38"/>
          <p:cNvSpPr>
            <a:spLocks noChangeArrowheads="1"/>
          </p:cNvSpPr>
          <p:nvPr/>
        </p:nvSpPr>
        <p:spPr bwMode="auto">
          <a:xfrm>
            <a:off x="5357818" y="5500702"/>
            <a:ext cx="1009657" cy="1062046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/>
              <a:t>7</a:t>
            </a:r>
            <a:endParaRPr kumimoji="0"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329642" cy="114300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CC"/>
                </a:solidFill>
              </a:rPr>
              <a:t/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ЦВЕТНЫЕ СЧЕТНЫЕ ПАЛОЧКИ 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 КЮИЗЕНЕРА ПОЗВОЛЯЮТ</a:t>
            </a:r>
            <a:br>
              <a:rPr lang="ru-RU" b="1" dirty="0" smtClean="0">
                <a:solidFill>
                  <a:srgbClr val="0000CC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84784"/>
            <a:ext cx="8678198" cy="50405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формировать у ребенка комплекс необходимых интеллектуальных умений (от сенсорных к мыслительным)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получать знания в результате исследований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формировать элементарные математические представления, играя,  а именно: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легко подвести к осознанию отношений больше - меньше, больше – меньше на…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научить делить целое на части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измерять объекты условными мерками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 упражнять в запоминании состава чисел из единиц  и меньших чисел, освоить такие понятия как «левое», «длинное», «между», «каждый», «одна из…», «какой-нибудь», «быть одного и того же цвета», «быть не голубого цвета», «иметь одинаковую длину» и др.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учить детей ориентироваться как в двухмерном, так и в трехмерном пространствах</a:t>
            </a:r>
          </a:p>
          <a:p>
            <a:pPr>
              <a:buNone/>
            </a:pP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CC"/>
                </a:solidFill>
              </a:rPr>
              <a:t>ПРЕДМЕТНО-ПРОСТРАНСТВЕННАЯ РАЗВИВАЮЩАЯ СРЕДА</a:t>
            </a:r>
            <a:br>
              <a:rPr lang="ru-RU" b="1" dirty="0" smtClean="0">
                <a:solidFill>
                  <a:srgbClr val="0000CC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январь2018 04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839962"/>
            <a:ext cx="2286016" cy="2851374"/>
          </a:xfrm>
        </p:spPr>
      </p:pic>
      <p:pic>
        <p:nvPicPr>
          <p:cNvPr id="6" name="Рисунок 5" descr="январь2018 04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1357298"/>
            <a:ext cx="3214710" cy="2667525"/>
          </a:xfrm>
          <a:prstGeom prst="rect">
            <a:avLst/>
          </a:prstGeom>
        </p:spPr>
      </p:pic>
      <p:pic>
        <p:nvPicPr>
          <p:cNvPr id="7" name="Рисунок 6" descr="кюизенер 0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1857364"/>
            <a:ext cx="2786082" cy="4143404"/>
          </a:xfrm>
          <a:prstGeom prst="rect">
            <a:avLst/>
          </a:prstGeom>
        </p:spPr>
      </p:pic>
      <p:pic>
        <p:nvPicPr>
          <p:cNvPr id="8" name="Рисунок 7" descr="кюизенер 01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1357298"/>
            <a:ext cx="2630215" cy="2286016"/>
          </a:xfrm>
          <a:prstGeom prst="rect">
            <a:avLst/>
          </a:prstGeom>
        </p:spPr>
      </p:pic>
      <p:pic>
        <p:nvPicPr>
          <p:cNvPr id="9" name="Рисунок 8" descr="кюизенер 00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4143380"/>
            <a:ext cx="3214710" cy="2552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2225AA"/>
                </a:solidFill>
              </a:rPr>
              <a:t>ЭТАПЫ РАБОТЫ </a:t>
            </a:r>
            <a:br>
              <a:rPr lang="ru-RU" b="1" dirty="0" smtClean="0">
                <a:solidFill>
                  <a:srgbClr val="2225AA"/>
                </a:solidFill>
              </a:rPr>
            </a:br>
            <a:r>
              <a:rPr lang="ru-RU" b="1" dirty="0" smtClean="0">
                <a:solidFill>
                  <a:srgbClr val="2225AA"/>
                </a:solidFill>
              </a:rPr>
              <a:t>С ПАЛОЧКАМИ  КЮИЗЕНЕРА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3" y="1857364"/>
            <a:ext cx="8204463" cy="4357717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Работа с детьми 2-4 лет (игровые сценарии)</a:t>
            </a:r>
          </a:p>
          <a:p>
            <a:pPr lvl="0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Работа с детьми 5-7 лет.</a:t>
            </a:r>
          </a:p>
          <a:p>
            <a:pPr lvl="0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Работа с детьми 7-9 лет.</a:t>
            </a:r>
          </a:p>
          <a:p>
            <a:endParaRPr lang="ru-RU" dirty="0"/>
          </a:p>
        </p:txBody>
      </p:sp>
      <p:pic>
        <p:nvPicPr>
          <p:cNvPr id="4" name="Picture 4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643314"/>
            <a:ext cx="3560993" cy="2889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4572000" cy="1643074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2225AA"/>
                </a:solidFill>
                <a:latin typeface="Times New Roman" pitchFamily="18" charset="0"/>
              </a:rPr>
              <a:t>ДИДАКТИЧЕСКИЕ СРЕДСТВА</a:t>
            </a: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286256"/>
            <a:ext cx="4000528" cy="242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256"/>
            <a:ext cx="4000528" cy="230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428604"/>
            <a:ext cx="1571636" cy="176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2285992"/>
            <a:ext cx="1594895" cy="19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0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643050"/>
            <a:ext cx="409875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5" descr="На золотом крыльце ... - комплект игр и упражнений с цветными счётными палочками Кюизенера.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00042"/>
            <a:ext cx="240956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2761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2225AA"/>
                </a:solidFill>
              </a:rPr>
              <a:t>ЭТАПЫ РАБОТЫ </a:t>
            </a:r>
            <a:br>
              <a:rPr lang="ru-RU" sz="4000" b="1" dirty="0" smtClean="0">
                <a:solidFill>
                  <a:srgbClr val="2225AA"/>
                </a:solidFill>
              </a:rPr>
            </a:br>
            <a:r>
              <a:rPr lang="ru-RU" sz="4000" b="1" dirty="0" smtClean="0">
                <a:solidFill>
                  <a:srgbClr val="2225AA"/>
                </a:solidFill>
              </a:rPr>
              <a:t>С ПАЛОЧКАМИ  КЮИЗЕНЕРА</a:t>
            </a:r>
            <a:endParaRPr lang="ru-RU" sz="4000" b="1" dirty="0">
              <a:solidFill>
                <a:srgbClr val="2225AA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571612"/>
            <a:ext cx="4714908" cy="48577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Первый этап (2-4 года):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выкладывание простейших изображений: стул, домик, цветочек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сравнение по длине, высоте, количеству (одна, много)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выкладывание квадратов, прямоугольников, ориентировка на листе бумаги (в середине, слева, справа)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Сюжетное конструирование: заборчики, мостики через реку</a:t>
            </a:r>
          </a:p>
          <a:p>
            <a:pPr algn="just"/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endParaRPr lang="ru-RU" sz="2400" dirty="0"/>
          </a:p>
        </p:txBody>
      </p:sp>
      <p:pic>
        <p:nvPicPr>
          <p:cNvPr id="15" name="Рисунок 14" descr="xVHNbOjvwF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1571613"/>
            <a:ext cx="3429024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2761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2225AA"/>
                </a:solidFill>
              </a:rPr>
              <a:t>ЭТАПЫ РАБОТЫ </a:t>
            </a:r>
            <a:br>
              <a:rPr lang="ru-RU" sz="4000" b="1" dirty="0" smtClean="0">
                <a:solidFill>
                  <a:srgbClr val="2225AA"/>
                </a:solidFill>
              </a:rPr>
            </a:br>
            <a:r>
              <a:rPr lang="ru-RU" sz="4000" b="1" dirty="0" smtClean="0">
                <a:solidFill>
                  <a:srgbClr val="2225AA"/>
                </a:solidFill>
              </a:rPr>
              <a:t>С ПАЛОЧКАМИ  КЮИЗЕНЕРА</a:t>
            </a:r>
            <a:endParaRPr lang="ru-RU" sz="4000" b="1" dirty="0">
              <a:solidFill>
                <a:srgbClr val="2225AA"/>
              </a:solidFill>
            </a:endParaRPr>
          </a:p>
        </p:txBody>
      </p:sp>
      <p:pic>
        <p:nvPicPr>
          <p:cNvPr id="7" name="Рисунок 6" descr="o6CW6w9HwG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61" y="1571612"/>
            <a:ext cx="3193970" cy="2428892"/>
          </a:xfrm>
          <a:prstGeom prst="rect">
            <a:avLst/>
          </a:prstGeom>
        </p:spPr>
      </p:pic>
      <p:pic>
        <p:nvPicPr>
          <p:cNvPr id="8" name="Рисунок 7" descr="veXNSpGTKQw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1571612"/>
            <a:ext cx="3286148" cy="2484093"/>
          </a:xfrm>
          <a:prstGeom prst="rect">
            <a:avLst/>
          </a:prstGeom>
        </p:spPr>
      </p:pic>
      <p:pic>
        <p:nvPicPr>
          <p:cNvPr id="12" name="Рисунок 11" descr="p54LSo6oPR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1571612"/>
            <a:ext cx="1928826" cy="2428892"/>
          </a:xfrm>
          <a:prstGeom prst="rect">
            <a:avLst/>
          </a:prstGeom>
        </p:spPr>
      </p:pic>
      <p:pic>
        <p:nvPicPr>
          <p:cNvPr id="13" name="Рисунок 12" descr="HUos32Rt60o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4143380"/>
            <a:ext cx="1935739" cy="2500330"/>
          </a:xfrm>
          <a:prstGeom prst="rect">
            <a:avLst/>
          </a:prstGeom>
        </p:spPr>
      </p:pic>
      <p:pic>
        <p:nvPicPr>
          <p:cNvPr id="15" name="Рисунок 14" descr="zG5mfdTIgOc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4143379"/>
            <a:ext cx="3286148" cy="2464611"/>
          </a:xfrm>
          <a:prstGeom prst="rect">
            <a:avLst/>
          </a:prstGeom>
        </p:spPr>
      </p:pic>
      <p:pic>
        <p:nvPicPr>
          <p:cNvPr id="16" name="Рисунок 15" descr="iPs7kp7qBFc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4143380"/>
            <a:ext cx="3286148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1117</TotalTime>
  <Words>645</Words>
  <Application>Microsoft Office PowerPoint</Application>
  <PresentationFormat>Экран (4:3)</PresentationFormat>
  <Paragraphs>103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Тема Office</vt:lpstr>
      <vt:lpstr>Развитие познавательно -интеллектуальных способностей детей дошкольного возраста посредством использования игр с дидактическим материалом- палочки Кюизенера  </vt:lpstr>
      <vt:lpstr>ЦВЕТНЫЕ СЧЕТНЫЕ  ПАЛОЧКИ КЮИЗЕНЕРА </vt:lpstr>
      <vt:lpstr>ЦВЕТНЫЕ СЧЕТНЫЕ ПАЛОЧКИ  Х. КЮИЗЕНЕРА </vt:lpstr>
      <vt:lpstr> ЦВЕТНЫЕ СЧЕТНЫЕ ПАЛОЧКИ   КЮИЗЕНЕРА ПОЗВОЛЯЮТ </vt:lpstr>
      <vt:lpstr>ПРЕДМЕТНО-ПРОСТРАНСТВЕННАЯ РАЗВИВАЮЩАЯ СРЕДА </vt:lpstr>
      <vt:lpstr>ЭТАПЫ РАБОТЫ  С ПАЛОЧКАМИ  КЮИЗЕНЕРА</vt:lpstr>
      <vt:lpstr>ДИДАКТИЧЕСКИЕ СРЕДСТВА</vt:lpstr>
      <vt:lpstr>ЭТАПЫ РАБОТЫ  С ПАЛОЧКАМИ  КЮИЗЕНЕРА</vt:lpstr>
      <vt:lpstr>ЭТАПЫ РАБОТЫ  С ПАЛОЧКАМИ  КЮИЗЕНЕРА</vt:lpstr>
      <vt:lpstr>Презентация PowerPoint</vt:lpstr>
      <vt:lpstr>Презентация PowerPoint</vt:lpstr>
      <vt:lpstr>ЭТАПЫ РАБОТЫ  С ПАЛОЧКАМИ КЮИЗЕНЕРА</vt:lpstr>
      <vt:lpstr>ЭТАПЫ РАБОТЫ С ПАЛОЧКАМИ  КЮИЗЕНЕРА</vt:lpstr>
      <vt:lpstr>Игра «Кростики» способствует</vt:lpstr>
      <vt:lpstr>Презентация PowerPoint</vt:lpstr>
      <vt:lpstr>Презентация PowerPoint</vt:lpstr>
      <vt:lpstr> Игры с использованием дидактического материала «Палочки Кюизенера»  с детьми старшего дошкольного возраста</vt:lpstr>
      <vt:lpstr>Игра «Модель недели» </vt:lpstr>
      <vt:lpstr>Игра «Цветные коврики»</vt:lpstr>
      <vt:lpstr>Игра "Посудная лавка"  задание на завершение рисунка. 5-7 лет </vt:lpstr>
      <vt:lpstr> Игра «Железная дорога» </vt:lpstr>
      <vt:lpstr> Игра «Буквы», набор игр  «На золотом крыльце» </vt:lpstr>
      <vt:lpstr> Спасибо за внимание!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проведения наблюдения за явлениями общественной жизни: формы и методы работы.</dc:title>
  <dc:creator>User</dc:creator>
  <cp:lastModifiedBy>Windows User</cp:lastModifiedBy>
  <cp:revision>119</cp:revision>
  <dcterms:created xsi:type="dcterms:W3CDTF">2017-02-18T17:02:03Z</dcterms:created>
  <dcterms:modified xsi:type="dcterms:W3CDTF">2019-01-09T12:33:43Z</dcterms:modified>
</cp:coreProperties>
</file>